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3" r:id="rId4"/>
    <p:sldId id="258" r:id="rId5"/>
    <p:sldId id="259" r:id="rId6"/>
    <p:sldId id="260" r:id="rId7"/>
    <p:sldId id="261" r:id="rId8"/>
    <p:sldId id="262"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5146E4F-BF99-4CA2-83DB-1A3BD1F19F13}" type="datetimeFigureOut">
              <a:rPr lang="en-US" smtClean="0"/>
              <a:pPr/>
              <a:t>12/24/2019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3B5BCE-99AF-42C3-910B-51C6F867BB3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46E4F-BF99-4CA2-83DB-1A3BD1F19F13}" type="datetimeFigureOut">
              <a:rPr lang="en-US" smtClean="0"/>
              <a:pPr/>
              <a:t>12/24/2019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3B5BCE-99AF-42C3-910B-51C6F867BB3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5146E4F-BF99-4CA2-83DB-1A3BD1F19F13}" type="datetimeFigureOut">
              <a:rPr lang="en-US" smtClean="0"/>
              <a:pPr/>
              <a:t>12/24/2019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3B5BCE-99AF-42C3-910B-51C6F867BB3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5146E4F-BF99-4CA2-83DB-1A3BD1F19F13}" type="datetimeFigureOut">
              <a:rPr lang="en-US" smtClean="0"/>
              <a:pPr/>
              <a:t>12/24/2019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3B5BCE-99AF-42C3-910B-51C6F867BB3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5146E4F-BF99-4CA2-83DB-1A3BD1F19F13}" type="datetimeFigureOut">
              <a:rPr lang="en-US" smtClean="0"/>
              <a:pPr/>
              <a:t>12/24/2019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3B5BCE-99AF-42C3-910B-51C6F867BB3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5146E4F-BF99-4CA2-83DB-1A3BD1F19F13}" type="datetimeFigureOut">
              <a:rPr lang="en-US" smtClean="0"/>
              <a:pPr/>
              <a:t>12/24/2019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3B5BCE-99AF-42C3-910B-51C6F867BB3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146E4F-BF99-4CA2-83DB-1A3BD1F19F13}" type="datetimeFigureOut">
              <a:rPr lang="en-US" smtClean="0"/>
              <a:pPr/>
              <a:t>12/24/2019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3B5BCE-99AF-42C3-910B-51C6F867BB3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46E4F-BF99-4CA2-83DB-1A3BD1F19F13}" type="datetimeFigureOut">
              <a:rPr lang="en-US" smtClean="0"/>
              <a:pPr/>
              <a:t>12/24/2019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3B5BCE-99AF-42C3-910B-51C6F867BB3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46E4F-BF99-4CA2-83DB-1A3BD1F19F13}" type="datetimeFigureOut">
              <a:rPr lang="en-US" smtClean="0"/>
              <a:pPr/>
              <a:t>12/24/2019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3B5BCE-99AF-42C3-910B-51C6F867BB3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46E4F-BF99-4CA2-83DB-1A3BD1F19F13}" type="datetimeFigureOut">
              <a:rPr lang="en-US" smtClean="0"/>
              <a:pPr/>
              <a:t>12/24/2019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3B5BCE-99AF-42C3-910B-51C6F867BB3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46E4F-BF99-4CA2-83DB-1A3BD1F19F13}" type="datetimeFigureOut">
              <a:rPr lang="en-US" smtClean="0"/>
              <a:pPr/>
              <a:t>12/24/2019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3B5BCE-99AF-42C3-910B-51C6F867BB3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146E4F-BF99-4CA2-83DB-1A3BD1F19F13}" type="datetimeFigureOut">
              <a:rPr lang="en-US" smtClean="0"/>
              <a:pPr/>
              <a:t>12/24/2019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3B5BCE-99AF-42C3-910B-51C6F867BB3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43000"/>
            <a:ext cx="7772400" cy="3200400"/>
          </a:xfrm>
        </p:spPr>
        <p:txBody>
          <a:bodyPr>
            <a:normAutofit fontScale="90000"/>
          </a:bodyPr>
          <a:lstStyle/>
          <a:p>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dirty="0" smtClean="0"/>
              <a:t/>
            </a:r>
            <a:br>
              <a:rPr lang="en-US" dirty="0" smtClean="0"/>
            </a:br>
            <a:r>
              <a:rPr lang="en-US" b="1" dirty="0" smtClean="0">
                <a:latin typeface="Times New Roman" pitchFamily="18" charset="0"/>
                <a:ea typeface="Tahoma" pitchFamily="34" charset="0"/>
                <a:cs typeface="Times New Roman" pitchFamily="18" charset="0"/>
              </a:rPr>
              <a:t> Classification of Kidney Images Using Cuckoo Search Algorithm and Artificial Neural Network </a:t>
            </a: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dirty="0" smtClean="0"/>
              <a:t/>
            </a:r>
            <a:br>
              <a:rPr lang="en-US" dirty="0" smtClean="0"/>
            </a:br>
            <a:endParaRPr lang="en-US" dirty="0"/>
          </a:p>
        </p:txBody>
      </p:sp>
      <p:sp>
        <p:nvSpPr>
          <p:cNvPr id="3" name="Subtitle 2"/>
          <p:cNvSpPr>
            <a:spLocks noGrp="1"/>
          </p:cNvSpPr>
          <p:nvPr>
            <p:ph type="subTitle" idx="1"/>
          </p:nvPr>
        </p:nvSpPr>
        <p:spPr/>
        <p:txBody>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ABSTRACT</a:t>
            </a:r>
            <a:endParaRPr lang="en-US" dirty="0"/>
          </a:p>
        </p:txBody>
      </p:sp>
      <p:sp>
        <p:nvSpPr>
          <p:cNvPr id="3" name="Content Placeholder 2"/>
          <p:cNvSpPr>
            <a:spLocks noGrp="1"/>
          </p:cNvSpPr>
          <p:nvPr>
            <p:ph idx="1"/>
          </p:nvPr>
        </p:nvSpPr>
        <p:spPr/>
        <p:txBody>
          <a:bodyPr>
            <a:noAutofit/>
          </a:bodyPr>
          <a:lstStyle/>
          <a:p>
            <a:r>
              <a:rPr lang="en-US" sz="2000" dirty="0" smtClean="0">
                <a:latin typeface="Times New Roman" pitchFamily="18" charset="0"/>
                <a:cs typeface="Times New Roman" pitchFamily="18" charset="0"/>
              </a:rPr>
              <a:t>Ultrasound (US) imaging is used to provide the structural abnormalities like stones, infections and cysts for kidney diagnosis and also produces information about kidney functions. </a:t>
            </a:r>
          </a:p>
          <a:p>
            <a:endParaRPr lang="en-US" sz="2000" dirty="0" smtClean="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The goal of this work is to classify the kidney images using US according to relevant features selection. In this work, images of a kidney are classified as abnormal images by preprocessing (i.e. grey-scale conversion), generate region-</a:t>
            </a:r>
            <a:r>
              <a:rPr lang="en-US" sz="2000" dirty="0" err="1" smtClean="0">
                <a:latin typeface="Times New Roman" pitchFamily="18" charset="0"/>
                <a:cs typeface="Times New Roman" pitchFamily="18" charset="0"/>
              </a:rPr>
              <a:t>ofinterest</a:t>
            </a:r>
            <a:r>
              <a:rPr lang="en-US" sz="2000" dirty="0" smtClean="0">
                <a:latin typeface="Times New Roman" pitchFamily="18" charset="0"/>
                <a:cs typeface="Times New Roman" pitchFamily="18" charset="0"/>
              </a:rPr>
              <a:t>, extracting the features as multi-scale wavelet-based Gabor method, Cuckoo Search (CS) for optimization and Artificial Neural Network (ANN). </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rmAutofit lnSpcReduction="10000"/>
          </a:bodyPr>
          <a:lstStyle/>
          <a:p>
            <a:r>
              <a:rPr lang="en-US" dirty="0" smtClean="0">
                <a:latin typeface="Times New Roman" pitchFamily="18" charset="0"/>
                <a:cs typeface="Times New Roman" pitchFamily="18" charset="0"/>
              </a:rPr>
              <a:t>The CS-ANN method is simulated on the platform of MATLAB and these results are evaluated and contrasted. The outcome of these results proved that the CS-ANNN had 100% specificity and 94% accuracy. By comparing it with the existing methods, the CS-ANN achieved 0% false-acceptance rate.</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 Keywords: Kidney diagnosis, Gabor feature extraction, Cuckoo search, Artificial Neural Network, Ultrasound images. </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Existing system</a:t>
            </a:r>
            <a:br>
              <a:rPr lang="en-US" dirty="0" smtClean="0"/>
            </a:br>
            <a:endParaRPr lang="en-US" dirty="0"/>
          </a:p>
        </p:txBody>
      </p:sp>
      <p:sp>
        <p:nvSpPr>
          <p:cNvPr id="3" name="Content Placeholder 2"/>
          <p:cNvSpPr>
            <a:spLocks noGrp="1"/>
          </p:cNvSpPr>
          <p:nvPr>
            <p:ph idx="1"/>
          </p:nvPr>
        </p:nvSpPr>
        <p:spPr/>
        <p:txBody>
          <a:bodyPr>
            <a:normAutofit/>
          </a:bodyPr>
          <a:lstStyle/>
          <a:p>
            <a:r>
              <a:rPr lang="en-US" sz="2000" dirty="0">
                <a:latin typeface="Times New Roman" pitchFamily="18" charset="0"/>
                <a:cs typeface="Times New Roman" pitchFamily="18" charset="0"/>
              </a:rPr>
              <a:t>An automated system is developed for the diagnosis of kidney diseases by using ultrasonic systems in the recent years. During imaging, the system allows the extraction of vast data and good quality of information to detect the diseases. </a:t>
            </a:r>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The </a:t>
            </a:r>
            <a:r>
              <a:rPr lang="en-US" sz="2000" dirty="0">
                <a:latin typeface="Times New Roman" pitchFamily="18" charset="0"/>
                <a:cs typeface="Times New Roman" pitchFamily="18" charset="0"/>
              </a:rPr>
              <a:t>evaluation of global conditions can be made by the process of feature extraction, analysis of images and classify the images by pattern recognition techniques. But still, no technique had improved the accuracy of the system or proved to be best in accuracy for classifying the kidney diseases. </a:t>
            </a:r>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Therefore</a:t>
            </a:r>
            <a:r>
              <a:rPr lang="en-US" sz="2000" dirty="0">
                <a:latin typeface="Times New Roman" pitchFamily="18" charset="0"/>
                <a:cs typeface="Times New Roman" pitchFamily="18" charset="0"/>
              </a:rPr>
              <a:t>, the classification accuracy will be improved with the help of improving the existing pre-processing as well as classification models. This above mentioned limitations and the lack of solutions motivated this research work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a:t>
            </a:r>
            <a:endParaRPr lang="en-US" dirty="0"/>
          </a:p>
        </p:txBody>
      </p:sp>
      <p:sp>
        <p:nvSpPr>
          <p:cNvPr id="3" name="Content Placeholder 2"/>
          <p:cNvSpPr>
            <a:spLocks noGrp="1"/>
          </p:cNvSpPr>
          <p:nvPr>
            <p:ph idx="1"/>
          </p:nvPr>
        </p:nvSpPr>
        <p:spPr/>
        <p:txBody>
          <a:bodyPr>
            <a:normAutofit/>
          </a:bodyPr>
          <a:lstStyle/>
          <a:p>
            <a:r>
              <a:rPr lang="en-US" dirty="0" smtClean="0"/>
              <a:t> </a:t>
            </a:r>
            <a:r>
              <a:rPr lang="en-US" sz="2000" dirty="0" smtClean="0">
                <a:latin typeface="Times New Roman" pitchFamily="18" charset="0"/>
                <a:cs typeface="Times New Roman" pitchFamily="18" charset="0"/>
              </a:rPr>
              <a:t>No </a:t>
            </a:r>
            <a:r>
              <a:rPr lang="en-US" sz="2000" dirty="0">
                <a:latin typeface="Times New Roman" pitchFamily="18" charset="0"/>
                <a:cs typeface="Times New Roman" pitchFamily="18" charset="0"/>
              </a:rPr>
              <a:t>technique had improved the accuracy of the system or proved to be best in accuracy for classifying the kidney diseases</a:t>
            </a:r>
            <a:r>
              <a:rPr lang="en-US" sz="2000" dirty="0" smtClean="0">
                <a:latin typeface="Times New Roman" pitchFamily="18" charset="0"/>
                <a:cs typeface="Times New Roman" pitchFamily="18" charset="0"/>
              </a:rPr>
              <a:t>.</a:t>
            </a:r>
          </a:p>
          <a:p>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Therefore, the classification accuracy will be improved with the help of improving the existing pre-processing as well as classification models. </a:t>
            </a:r>
            <a:endParaRPr lang="en-US" sz="2000" dirty="0" smtClean="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This </a:t>
            </a:r>
            <a:r>
              <a:rPr lang="en-US" sz="2000" dirty="0">
                <a:latin typeface="Times New Roman" pitchFamily="18" charset="0"/>
                <a:cs typeface="Times New Roman" pitchFamily="18" charset="0"/>
              </a:rPr>
              <a:t>above mentioned limitations and the lack of </a:t>
            </a:r>
            <a:r>
              <a:rPr lang="en-US" sz="2000" dirty="0" smtClean="0">
                <a:latin typeface="Times New Roman" pitchFamily="18" charset="0"/>
                <a:cs typeface="Times New Roman" pitchFamily="18" charset="0"/>
              </a:rPr>
              <a:t>solutions to detect kidney disease .</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Proposed system</a:t>
            </a:r>
            <a:endParaRPr lang="en-US" dirty="0"/>
          </a:p>
        </p:txBody>
      </p:sp>
      <p:sp>
        <p:nvSpPr>
          <p:cNvPr id="3" name="Content Placeholder 2"/>
          <p:cNvSpPr>
            <a:spLocks noGrp="1"/>
          </p:cNvSpPr>
          <p:nvPr>
            <p:ph idx="1"/>
          </p:nvPr>
        </p:nvSpPr>
        <p:spPr/>
        <p:txBody>
          <a:bodyPr>
            <a:normAutofit/>
          </a:bodyPr>
          <a:lstStyle/>
          <a:p>
            <a:r>
              <a:rPr lang="en-US" sz="2000" dirty="0" smtClean="0"/>
              <a:t>Deep learning is a subset of machine learning and artificial intelligence in which algorithms are developed to train machines/computers to detect a specific feature or classify objects. There is limited assessment of this method to identify and classify images in urology. We sought to assess the accuracy of deep learning method to automatically detect stone composition from images of kidney stones.</a:t>
            </a:r>
          </a:p>
          <a:p>
            <a:endParaRPr lang="en-US" sz="2000" dirty="0" smtClean="0">
              <a:latin typeface="Times New Roman" pitchFamily="18" charset="0"/>
              <a:cs typeface="Times New Roman" pitchFamily="18" charset="0"/>
            </a:endParaRPr>
          </a:p>
          <a:p>
            <a:r>
              <a:rPr lang="en-US" sz="2000" dirty="0" smtClean="0"/>
              <a:t>Deep learning computer vision methods can be used to detect kidney stone composition with high accuracy and has the potential to replace laboratory analysis of stone composition. The accuracy can be improved by increasing the number of stones used for training the network. Future work is needed to see if deep learning can be used for detecting mixed kidney stone composition.</a:t>
            </a:r>
            <a:br>
              <a:rPr lang="en-US" sz="2000" dirty="0" smtClean="0"/>
            </a:b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96962"/>
          </a:xfrm>
        </p:spPr>
        <p:txBody>
          <a:bodyPr>
            <a:normAutofit fontScale="90000"/>
          </a:bodyPr>
          <a:lstStyle/>
          <a:p>
            <a:r>
              <a:rPr lang="en-US" dirty="0" smtClean="0"/>
              <a:t/>
            </a:r>
            <a:br>
              <a:rPr lang="en-US" dirty="0" smtClean="0"/>
            </a:br>
            <a:r>
              <a:rPr lang="en-US" b="1" dirty="0"/>
              <a:t> Basic structure of proposed methodology </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2076450" y="1752600"/>
            <a:ext cx="4991100" cy="46482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Advantage</a:t>
            </a:r>
            <a:br>
              <a:rPr lang="en-US" dirty="0" smtClean="0"/>
            </a:br>
            <a:endParaRPr lang="en-US" dirty="0"/>
          </a:p>
        </p:txBody>
      </p:sp>
      <p:sp>
        <p:nvSpPr>
          <p:cNvPr id="3" name="Content Placeholder 2"/>
          <p:cNvSpPr>
            <a:spLocks noGrp="1"/>
          </p:cNvSpPr>
          <p:nvPr>
            <p:ph idx="1"/>
          </p:nvPr>
        </p:nvSpPr>
        <p:spPr/>
        <p:txBody>
          <a:bodyPr>
            <a:normAutofit/>
          </a:bodyPr>
          <a:lstStyle/>
          <a:p>
            <a:r>
              <a:rPr lang="en-US" sz="2000" dirty="0">
                <a:latin typeface="Times New Roman" pitchFamily="18" charset="0"/>
                <a:cs typeface="Times New Roman" pitchFamily="18" charset="0"/>
              </a:rPr>
              <a:t>The </a:t>
            </a:r>
            <a:r>
              <a:rPr lang="en-US" sz="2000" dirty="0" smtClean="0">
                <a:latin typeface="Times New Roman" pitchFamily="18" charset="0"/>
                <a:cs typeface="Times New Roman" pitchFamily="18" charset="0"/>
              </a:rPr>
              <a:t>CS-ANN method </a:t>
            </a:r>
            <a:r>
              <a:rPr lang="en-US" sz="2000" dirty="0">
                <a:latin typeface="Times New Roman" pitchFamily="18" charset="0"/>
                <a:cs typeface="Times New Roman" pitchFamily="18" charset="0"/>
              </a:rPr>
              <a:t>is pre-processing the kidney images which are considered as the first step. </a:t>
            </a:r>
            <a:endParaRPr lang="en-US" sz="2000" dirty="0" smtClean="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The </a:t>
            </a:r>
            <a:r>
              <a:rPr lang="en-US" sz="2000" dirty="0">
                <a:latin typeface="Times New Roman" pitchFamily="18" charset="0"/>
                <a:cs typeface="Times New Roman" pitchFamily="18" charset="0"/>
              </a:rPr>
              <a:t>unwanted noise components in the images are removed by using pre-processing. </a:t>
            </a:r>
            <a:endParaRPr lang="en-US" sz="2000" dirty="0" smtClean="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Texture and smoothness method </a:t>
            </a:r>
            <a:r>
              <a:rPr lang="en-US" sz="2000" dirty="0">
                <a:latin typeface="Times New Roman" pitchFamily="18" charset="0"/>
                <a:cs typeface="Times New Roman" pitchFamily="18" charset="0"/>
              </a:rPr>
              <a:t>uses the </a:t>
            </a:r>
            <a:r>
              <a:rPr lang="en-US" sz="2000" dirty="0" smtClean="0">
                <a:latin typeface="Times New Roman" pitchFamily="18" charset="0"/>
                <a:cs typeface="Times New Roman" pitchFamily="18" charset="0"/>
              </a:rPr>
              <a:t>color-to-gray </a:t>
            </a:r>
            <a:r>
              <a:rPr lang="en-US" sz="2000" dirty="0">
                <a:latin typeface="Times New Roman" pitchFamily="18" charset="0"/>
                <a:cs typeface="Times New Roman" pitchFamily="18" charset="0"/>
              </a:rPr>
              <a:t>conversion for reducing the complexity</a:t>
            </a:r>
            <a:r>
              <a:rPr lang="en-US" sz="2000" dirty="0" smtClean="0">
                <a:latin typeface="Times New Roman" pitchFamily="18" charset="0"/>
                <a:cs typeface="Times New Roman" pitchFamily="18" charset="0"/>
              </a:rPr>
              <a:t>.</a:t>
            </a:r>
          </a:p>
          <a:p>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using Deep Learning  algorithm  we find exact location of kidney disease .</a:t>
            </a:r>
            <a:endParaRPr lang="en-US"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Hardware </a:t>
            </a:r>
            <a:r>
              <a:rPr lang="en-US" dirty="0" err="1" smtClean="0"/>
              <a:t>Requiremet</a:t>
            </a:r>
            <a:endParaRPr lang="en-US" dirty="0"/>
          </a:p>
        </p:txBody>
      </p:sp>
      <p:sp>
        <p:nvSpPr>
          <p:cNvPr id="3" name="Content Placeholder 2"/>
          <p:cNvSpPr>
            <a:spLocks noGrp="1"/>
          </p:cNvSpPr>
          <p:nvPr>
            <p:ph idx="1"/>
          </p:nvPr>
        </p:nvSpPr>
        <p:spPr/>
        <p:txBody>
          <a:bodyPr/>
          <a:lstStyle/>
          <a:p>
            <a:r>
              <a:rPr lang="en-US" dirty="0" smtClean="0"/>
              <a:t>Mouse</a:t>
            </a:r>
          </a:p>
          <a:p>
            <a:r>
              <a:rPr lang="en-US" dirty="0" smtClean="0"/>
              <a:t>Keyboard</a:t>
            </a:r>
          </a:p>
          <a:p>
            <a:r>
              <a:rPr lang="en-US" dirty="0" smtClean="0"/>
              <a:t>Monitor</a:t>
            </a:r>
          </a:p>
          <a:p>
            <a:r>
              <a:rPr lang="en-US" dirty="0" smtClean="0"/>
              <a:t>Ram 4 GB</a:t>
            </a:r>
          </a:p>
          <a:p>
            <a:r>
              <a:rPr lang="en-US" dirty="0" smtClean="0"/>
              <a:t>Hard </a:t>
            </a:r>
            <a:r>
              <a:rPr lang="en-US" dirty="0" err="1" smtClean="0"/>
              <a:t>Disck</a:t>
            </a:r>
            <a:r>
              <a:rPr lang="en-US" dirty="0" smtClean="0"/>
              <a:t> 500GB</a:t>
            </a:r>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Software Requirement</a:t>
            </a:r>
            <a:br>
              <a:rPr lang="en-US" dirty="0" smtClean="0"/>
            </a:br>
            <a:endParaRPr lang="en-US" dirty="0"/>
          </a:p>
        </p:txBody>
      </p:sp>
      <p:sp>
        <p:nvSpPr>
          <p:cNvPr id="3" name="Content Placeholder 2"/>
          <p:cNvSpPr>
            <a:spLocks noGrp="1"/>
          </p:cNvSpPr>
          <p:nvPr>
            <p:ph idx="1"/>
          </p:nvPr>
        </p:nvSpPr>
        <p:spPr/>
        <p:txBody>
          <a:bodyPr/>
          <a:lstStyle/>
          <a:p>
            <a:r>
              <a:rPr lang="en-US" dirty="0" err="1" smtClean="0"/>
              <a:t>Windous</a:t>
            </a:r>
            <a:r>
              <a:rPr lang="en-US" dirty="0" smtClean="0"/>
              <a:t> -7</a:t>
            </a:r>
          </a:p>
          <a:p>
            <a:r>
              <a:rPr lang="en-US" dirty="0" smtClean="0"/>
              <a:t>MatLab-8.3</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TotalTime>
  <Words>561</Words>
  <Application>Microsoft Office PowerPoint</Application>
  <PresentationFormat>On-screen Show (4:3)</PresentationFormat>
  <Paragraphs>47</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       Classification of Kidney Images Using Cuckoo Search Algorithm and Artificial Neural Network      </vt:lpstr>
      <vt:lpstr>ABSTRACT</vt:lpstr>
      <vt:lpstr>Slide 3</vt:lpstr>
      <vt:lpstr>Existing system </vt:lpstr>
      <vt:lpstr>Disadvantage</vt:lpstr>
      <vt:lpstr>Proposed system</vt:lpstr>
      <vt:lpstr>  Basic structure of proposed methodology </vt:lpstr>
      <vt:lpstr>Advantage </vt:lpstr>
      <vt:lpstr>Hardware Requiremet</vt:lpstr>
      <vt:lpstr> Software Requirement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TRIBLETECHSOFT</dc:creator>
  <cp:lastModifiedBy>TRIBLETECHSOFT</cp:lastModifiedBy>
  <cp:revision>31</cp:revision>
  <dcterms:created xsi:type="dcterms:W3CDTF">2019-12-23T10:25:35Z</dcterms:created>
  <dcterms:modified xsi:type="dcterms:W3CDTF">2019-12-24T11:52:30Z</dcterms:modified>
</cp:coreProperties>
</file>