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71" r:id="rId4"/>
    <p:sldId id="278" r:id="rId5"/>
    <p:sldId id="279" r:id="rId6"/>
    <p:sldId id="267" r:id="rId7"/>
    <p:sldId id="259" r:id="rId8"/>
    <p:sldId id="260" r:id="rId9"/>
    <p:sldId id="262" r:id="rId10"/>
    <p:sldId id="268" r:id="rId11"/>
    <p:sldId id="270" r:id="rId12"/>
    <p:sldId id="272" r:id="rId13"/>
    <p:sldId id="264" r:id="rId14"/>
    <p:sldId id="265" r:id="rId15"/>
    <p:sldId id="277" r:id="rId16"/>
    <p:sldId id="26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7778" autoAdjust="0"/>
  </p:normalViewPr>
  <p:slideViewPr>
    <p:cSldViewPr>
      <p:cViewPr varScale="1">
        <p:scale>
          <a:sx n="56" d="100"/>
          <a:sy n="56" d="100"/>
        </p:scale>
        <p:origin x="-17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4741A4-D26B-42A8-A677-53DC6515F089}" type="datetimeFigureOut">
              <a:rPr lang="en-US" smtClean="0"/>
              <a:pPr/>
              <a:t>2/6/2020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FC1846-9577-4B59-AAC4-13C3B552717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DFC1846-9577-4B59-AAC4-13C3B5527175}"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1850064"/>
            <a:ext cx="7696200" cy="1752600"/>
          </a:xfrm>
        </p:spPr>
        <p:txBody>
          <a:bodyPr>
            <a:normAutofit/>
          </a:bodyPr>
          <a:lstStyle/>
          <a:p>
            <a:pPr algn="ctr">
              <a:lnSpc>
                <a:spcPct val="150000"/>
              </a:lnSpc>
            </a:pPr>
            <a:r>
              <a:rPr lang="en-US" sz="3200" b="1" dirty="0" smtClean="0">
                <a:latin typeface="Times New Roman" pitchFamily="18" charset="0"/>
                <a:cs typeface="Times New Roman" pitchFamily="18" charset="0"/>
              </a:rPr>
              <a:t>Antipiracy Screen System</a:t>
            </a:r>
          </a:p>
          <a:p>
            <a:pPr algn="ctr">
              <a:lnSpc>
                <a:spcPct val="150000"/>
              </a:lnSpc>
            </a:pPr>
            <a:endParaRPr lang="en-US" sz="2400" b="1" dirty="0">
              <a:latin typeface="Times New Roman" pitchFamily="18" charset="0"/>
              <a:ea typeface="Tahoma"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28600"/>
            <a:ext cx="7498080" cy="533400"/>
          </a:xfrm>
        </p:spPr>
        <p:txBody>
          <a:bodyPr>
            <a:normAutofit fontScale="90000"/>
          </a:bodyPr>
          <a:lstStyle/>
          <a:p>
            <a:r>
              <a:rPr lang="en-US" dirty="0" smtClean="0"/>
              <a:t>ABSTRACT :</a:t>
            </a:r>
            <a:endParaRPr lang="en-US" dirty="0"/>
          </a:p>
        </p:txBody>
      </p:sp>
      <p:sp>
        <p:nvSpPr>
          <p:cNvPr id="3" name="Content Placeholder 2"/>
          <p:cNvSpPr>
            <a:spLocks noGrp="1"/>
          </p:cNvSpPr>
          <p:nvPr>
            <p:ph idx="1"/>
          </p:nvPr>
        </p:nvSpPr>
        <p:spPr>
          <a:xfrm>
            <a:off x="1435608" y="1143000"/>
            <a:ext cx="7498080" cy="5562600"/>
          </a:xfrm>
        </p:spPr>
        <p:txBody>
          <a:bodyPr>
            <a:noAutofit/>
          </a:bodyPr>
          <a:lstStyle/>
          <a:p>
            <a:pPr algn="just">
              <a:lnSpc>
                <a:spcPct val="150000"/>
              </a:lnSpc>
              <a:buNone/>
            </a:pPr>
            <a:endParaRPr lang="en-US" sz="2000" dirty="0" smtClean="0"/>
          </a:p>
          <a:p>
            <a:pPr algn="just">
              <a:lnSpc>
                <a:spcPct val="150000"/>
              </a:lnSpc>
              <a:buNone/>
            </a:pPr>
            <a:endParaRPr lang="en-US" sz="2000" dirty="0" smtClean="0"/>
          </a:p>
          <a:p>
            <a:pPr>
              <a:lnSpc>
                <a:spcPct val="150000"/>
              </a:lnSpc>
              <a:buNone/>
            </a:pPr>
            <a:endParaRPr lang="en-US" sz="1800" dirty="0" smtClean="0"/>
          </a:p>
          <a:p>
            <a:pPr>
              <a:lnSpc>
                <a:spcPct val="150000"/>
              </a:lnSpc>
              <a:buNone/>
            </a:pPr>
            <a:endParaRPr lang="en-US" sz="1800" dirty="0" smtClean="0"/>
          </a:p>
          <a:p>
            <a:pPr>
              <a:lnSpc>
                <a:spcPct val="150000"/>
              </a:lnSpc>
            </a:pPr>
            <a:endParaRPr lang="en-US" sz="1800" dirty="0" smtClean="0">
              <a:latin typeface="Times New Roman" pitchFamily="18" charset="0"/>
              <a:cs typeface="Times New Roman" pitchFamily="18" charset="0"/>
            </a:endParaRPr>
          </a:p>
          <a:p>
            <a:pPr>
              <a:lnSpc>
                <a:spcPct val="150000"/>
              </a:lnSpc>
            </a:pPr>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p:txBody>
      </p:sp>
      <p:sp>
        <p:nvSpPr>
          <p:cNvPr id="4" name="Rectangle 3"/>
          <p:cNvSpPr/>
          <p:nvPr/>
        </p:nvSpPr>
        <p:spPr>
          <a:xfrm>
            <a:off x="1143000" y="762000"/>
            <a:ext cx="7696200" cy="498663"/>
          </a:xfrm>
          <a:prstGeom prst="rect">
            <a:avLst/>
          </a:prstGeom>
        </p:spPr>
        <p:txBody>
          <a:bodyPr wrap="square">
            <a:spAutoFit/>
          </a:bodyPr>
          <a:lstStyle/>
          <a:p>
            <a:pPr algn="just">
              <a:lnSpc>
                <a:spcPct val="150000"/>
              </a:lnSpc>
            </a:pP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
        <p:nvSpPr>
          <p:cNvPr id="5" name="Rectangle 4"/>
          <p:cNvSpPr/>
          <p:nvPr/>
        </p:nvSpPr>
        <p:spPr>
          <a:xfrm>
            <a:off x="1447800" y="1066799"/>
            <a:ext cx="7086600" cy="7017306"/>
          </a:xfrm>
          <a:prstGeom prst="rect">
            <a:avLst/>
          </a:prstGeom>
        </p:spPr>
        <p:txBody>
          <a:bodyPr wrap="square">
            <a:sp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 Film </a:t>
            </a:r>
            <a:r>
              <a:rPr lang="en-US" sz="2000" dirty="0" smtClean="0">
                <a:latin typeface="Times New Roman" pitchFamily="18" charset="0"/>
                <a:cs typeface="Times New Roman" pitchFamily="18" charset="0"/>
              </a:rPr>
              <a:t>theft has such a profound impact on a wide range of economy that it is a crime in almost all countries. One major source of the movie piracy is camcorder piracy i.e., movies are recorded by portable devices inside theaters and then sold on internet and grey markets.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 Different </a:t>
            </a:r>
            <a:r>
              <a:rPr lang="en-US" sz="2000" dirty="0" smtClean="0">
                <a:latin typeface="Times New Roman" pitchFamily="18" charset="0"/>
                <a:cs typeface="Times New Roman" pitchFamily="18" charset="0"/>
              </a:rPr>
              <a:t>techniques and strategies are explored to overcome the problem and secure the digital cinema content, some are based on spatiotemporal modulation of light, watermarking techniques, maximizing annoyance and temporal effects.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324600"/>
          </a:xfrm>
        </p:spPr>
        <p:txBody>
          <a:bodyPr>
            <a:normAutofit/>
          </a:bodyPr>
          <a:lstStyle/>
          <a:p>
            <a:pPr algn="just">
              <a:lnSpc>
                <a:spcPct val="160000"/>
              </a:lnSpc>
              <a:buFont typeface="Wingdings" pitchFamily="2" charset="2"/>
              <a:buChar char="Ø"/>
            </a:pPr>
            <a:r>
              <a:rPr lang="en-US" sz="2000" dirty="0" smtClean="0">
                <a:latin typeface="Times New Roman" pitchFamily="18" charset="0"/>
                <a:cs typeface="Times New Roman" pitchFamily="18" charset="0"/>
              </a:rPr>
              <a:t>This paper deals with a projection technique to avoid piracy in movie theaters. We aim to defeat camcorder piracy by severely degrading the visual quality of the recorded movie while making the interference signals invisible to the audience</a:t>
            </a:r>
            <a:r>
              <a:rPr lang="en-US" sz="2000" dirty="0" smtClean="0">
                <a:latin typeface="Times New Roman" pitchFamily="18" charset="0"/>
                <a:cs typeface="Times New Roman" pitchFamily="18" charset="0"/>
              </a:rPr>
              <a:t>.</a:t>
            </a:r>
          </a:p>
          <a:p>
            <a:pPr algn="just">
              <a:lnSpc>
                <a:spcPct val="160000"/>
              </a:lnSpc>
              <a:buFont typeface="Wingdings" pitchFamily="2" charset="2"/>
              <a:buChar char="Ø"/>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Infrared emitters are installed in movie theaters to interfere with the camcorder and create glares in the recorded frames.</a:t>
            </a:r>
          </a:p>
          <a:p>
            <a:pPr algn="just">
              <a:lnSpc>
                <a:spcPct val="160000"/>
              </a:lnSpc>
            </a:pPr>
            <a:endParaRPr lang="en-US"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Existing System:</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US" sz="2400" b="1" dirty="0" smtClean="0">
                <a:latin typeface="Times New Roman" pitchFamily="18" charset="0"/>
                <a:cs typeface="Times New Roman" pitchFamily="18" charset="0"/>
              </a:rPr>
              <a:t>I. </a:t>
            </a:r>
            <a:r>
              <a:rPr lang="en-US" sz="2400" dirty="0" smtClean="0">
                <a:latin typeface="Times New Roman" pitchFamily="18" charset="0"/>
                <a:cs typeface="Times New Roman" pitchFamily="18" charset="0"/>
              </a:rPr>
              <a:t>M</a:t>
            </a:r>
            <a:r>
              <a:rPr lang="en-US" sz="2400" dirty="0" smtClean="0">
                <a:latin typeface="Times New Roman" pitchFamily="18" charset="0"/>
                <a:cs typeface="Times New Roman" pitchFamily="18" charset="0"/>
              </a:rPr>
              <a:t>. Epstein and Stanton proposed a system by locating the camera and projecting scanning light beam disturbs the camera sensors from illegal video capturing </a:t>
            </a: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shining objects reflect light which is transmitted from the screen, the target is detected and the camera sensors are saturated by scanning light beam. </a:t>
            </a:r>
            <a:r>
              <a:rPr lang="en-US" sz="2400" dirty="0" smtClean="0">
                <a:latin typeface="Times New Roman" pitchFamily="18" charset="0"/>
                <a:cs typeface="Times New Roman" pitchFamily="18" charset="0"/>
              </a:rPr>
              <a:t>The </a:t>
            </a:r>
            <a:r>
              <a:rPr lang="en-US" sz="2400" dirty="0" smtClean="0">
                <a:latin typeface="Times New Roman" pitchFamily="18" charset="0"/>
                <a:cs typeface="Times New Roman" pitchFamily="18" charset="0"/>
              </a:rPr>
              <a:t>disadvantage of the system is miss catch of the illegal recording camera that might be any other glittering objects (e.g. earrings, necklaces ) also reflect light. Also scanning light affects human eyes by scanning eye spectacles and causes injury to human eyes.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81000"/>
            <a:ext cx="7790688" cy="6172200"/>
          </a:xfrm>
        </p:spPr>
        <p:txBody>
          <a:bodyPr>
            <a:normAutofit/>
          </a:bodyPr>
          <a:lstStyle/>
          <a:p>
            <a:pPr algn="just">
              <a:lnSpc>
                <a:spcPct val="150000"/>
              </a:lnSpc>
              <a:buNone/>
            </a:pPr>
            <a:r>
              <a:rPr lang="en-US" sz="2000" b="1" dirty="0" smtClean="0">
                <a:latin typeface="Times New Roman" pitchFamily="18" charset="0"/>
                <a:cs typeface="Times New Roman" pitchFamily="18" charset="0"/>
              </a:rPr>
              <a:t>II. </a:t>
            </a:r>
            <a:r>
              <a:rPr lang="en-US" sz="2000" dirty="0" smtClean="0">
                <a:latin typeface="Times New Roman" pitchFamily="18" charset="0"/>
                <a:cs typeface="Times New Roman" pitchFamily="18" charset="0"/>
              </a:rPr>
              <a:t>M. </a:t>
            </a:r>
            <a:r>
              <a:rPr lang="en-US" sz="2000" dirty="0" err="1" smtClean="0">
                <a:latin typeface="Times New Roman" pitchFamily="18" charset="0"/>
                <a:cs typeface="Times New Roman" pitchFamily="18" charset="0"/>
              </a:rPr>
              <a:t>Nailmark</a:t>
            </a:r>
            <a:r>
              <a:rPr lang="en-US" sz="2000" dirty="0" smtClean="0">
                <a:latin typeface="Times New Roman" pitchFamily="18" charset="0"/>
                <a:cs typeface="Times New Roman" pitchFamily="18" charset="0"/>
              </a:rPr>
              <a:t> presented an idea based on spatiotemporal modulation of light </a:t>
            </a:r>
            <a:r>
              <a:rPr lang="en-US" sz="2000" dirty="0" smtClean="0">
                <a:latin typeface="Times New Roman" pitchFamily="18" charset="0"/>
                <a:cs typeface="Times New Roman" pitchFamily="18" charset="0"/>
              </a:rPr>
              <a:t>beam. </a:t>
            </a:r>
            <a:r>
              <a:rPr lang="en-US" sz="2000" dirty="0" smtClean="0">
                <a:latin typeface="Times New Roman" pitchFamily="18" charset="0"/>
                <a:cs typeface="Times New Roman" pitchFamily="18" charset="0"/>
              </a:rPr>
              <a:t>The idea is of introducing non-permanent aliasing artifact during captured movie creating irregularity between projected frequency and camera sampling frequency .This modulation system must be designed more carefully so that movie will not contain artifacts which are noticeable for viewers, unlikely disadvantage of this technique is the artifacts can be removed by using simple method of low pass filtering.</a:t>
            </a:r>
          </a:p>
          <a:p>
            <a:pPr>
              <a:buNone/>
            </a:pPr>
            <a:r>
              <a:rPr lang="en-US" sz="2000" dirty="0" smtClean="0">
                <a:latin typeface="Times New Roman" pitchFamily="18" charset="0"/>
                <a:cs typeface="Times New Roman" pitchFamily="18" charset="0"/>
              </a:rPr>
              <a:t> </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a:bodyPr>
          <a:lstStyle/>
          <a:p>
            <a:pPr marL="365760" lvl="1" indent="-283464" algn="just">
              <a:lnSpc>
                <a:spcPct val="150000"/>
              </a:lnSpc>
              <a:spcBef>
                <a:spcPts val="600"/>
              </a:spcBef>
              <a:buSzPct val="80000"/>
              <a:buNone/>
            </a:pPr>
            <a:r>
              <a:rPr lang="en-US" sz="2000" b="1"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III. </a:t>
            </a:r>
            <a:r>
              <a:rPr lang="en-US" sz="2000" dirty="0" err="1" smtClean="0">
                <a:latin typeface="Times New Roman" pitchFamily="18" charset="0"/>
                <a:cs typeface="Times New Roman" pitchFamily="18" charset="0"/>
              </a:rPr>
              <a:t>Zhongpai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Gao</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Guangtao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Zhai</a:t>
            </a:r>
            <a:r>
              <a:rPr lang="en-US" sz="2000" dirty="0" smtClean="0">
                <a:latin typeface="Times New Roman" pitchFamily="18" charset="0"/>
                <a:cs typeface="Times New Roman" pitchFamily="18" charset="0"/>
              </a:rPr>
              <a:t> presented a DLP based concept of defeating camera piracy, which us temporal psycho-visual modulation (TPMV</a:t>
            </a: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is making use of difference in human eye acquisition of  light and camera recording, the movie. The camera b recording will be in discrete samples but the human perception of light will be in continuous form, by making use of this idea TPMV system is designed to block out the camera recording. Disadvantage of the system is which causes the rainbow effect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Fortunately, not everyone see the </a:t>
            </a:r>
            <a:r>
              <a:rPr lang="en-US" sz="2000" dirty="0" smtClean="0">
                <a:latin typeface="Times New Roman" pitchFamily="18" charset="0"/>
                <a:cs typeface="Times New Roman" pitchFamily="18" charset="0"/>
              </a:rPr>
              <a:t>rainbows.</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325562"/>
          </a:xfrm>
        </p:spPr>
        <p:txBody>
          <a:bodyPr>
            <a:normAutofit fontScale="90000"/>
          </a:bodyPr>
          <a:lstStyle/>
          <a:p>
            <a:r>
              <a:rPr lang="en-US" b="1" dirty="0" smtClean="0"/>
              <a:t/>
            </a:r>
            <a:br>
              <a:rPr lang="en-US" b="1" dirty="0" smtClean="0"/>
            </a:br>
            <a:endParaRPr lang="en-US"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US" sz="2000" dirty="0" smtClean="0">
                <a:latin typeface="Times New Roman" pitchFamily="18" charset="0"/>
                <a:cs typeface="Times New Roman" pitchFamily="18" charset="0"/>
              </a:rPr>
              <a:t>1. In this system anyone can upload video as it may be already presented on given website.</a:t>
            </a:r>
          </a:p>
          <a:p>
            <a:pPr algn="just">
              <a:lnSpc>
                <a:spcPct val="150000"/>
              </a:lnSpc>
              <a:buNone/>
            </a:pPr>
            <a:r>
              <a:rPr lang="en-US" sz="2000" dirty="0" smtClean="0">
                <a:latin typeface="Times New Roman" pitchFamily="18" charset="0"/>
                <a:cs typeface="Times New Roman" pitchFamily="18" charset="0"/>
              </a:rPr>
              <a:t>2.It just blocks but it won’t detect the location where piracy is </a:t>
            </a:r>
            <a:r>
              <a:rPr lang="en-US" sz="2000" dirty="0" smtClean="0">
                <a:latin typeface="Times New Roman" pitchFamily="18" charset="0"/>
                <a:cs typeface="Times New Roman" pitchFamily="18" charset="0"/>
              </a:rPr>
              <a:t>happening.</a:t>
            </a:r>
            <a:endParaRPr lang="en-US" sz="2000" dirty="0">
              <a:latin typeface="Times New Roman" pitchFamily="18" charset="0"/>
              <a:cs typeface="Times New Roman" pitchFamily="18" charset="0"/>
            </a:endParaRPr>
          </a:p>
        </p:txBody>
      </p:sp>
      <p:sp>
        <p:nvSpPr>
          <p:cNvPr id="4" name="Rectangle 3"/>
          <p:cNvSpPr/>
          <p:nvPr/>
        </p:nvSpPr>
        <p:spPr>
          <a:xfrm>
            <a:off x="1447800" y="304800"/>
            <a:ext cx="7086600" cy="523220"/>
          </a:xfrm>
          <a:prstGeom prst="rect">
            <a:avLst/>
          </a:prstGeom>
        </p:spPr>
        <p:txBody>
          <a:bodyPr wrap="square">
            <a:spAutoFit/>
          </a:bodyPr>
          <a:lstStyle/>
          <a:p>
            <a:r>
              <a:rPr lang="en-US" b="1" dirty="0" smtClean="0"/>
              <a:t> </a:t>
            </a:r>
            <a:r>
              <a:rPr lang="en-US" sz="2800" b="1" dirty="0" smtClean="0">
                <a:latin typeface="Times New Roman" pitchFamily="18" charset="0"/>
                <a:cs typeface="Times New Roman" pitchFamily="18" charset="0"/>
              </a:rPr>
              <a:t>DISADVANTAGE OF EXISTING SYSTEM</a:t>
            </a:r>
            <a:endParaRPr lang="en-US" sz="2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smtClean="0">
                <a:latin typeface="Times New Roman" pitchFamily="18" charset="0"/>
                <a:cs typeface="Times New Roman" pitchFamily="18" charset="0"/>
              </a:rPr>
              <a:t>This system prevents disclosure of private and personal information through unauthorized recording screens effectively by disturbing the acquisition functions of any camera making an illegal recording in the theatre. The way this technology works is that one component flashes an infrared light in a particular pattern. </a:t>
            </a:r>
            <a:r>
              <a:rPr lang="en-US" sz="2000" dirty="0" smtClean="0">
                <a:latin typeface="Times New Roman" pitchFamily="18" charset="0"/>
                <a:cs typeface="Times New Roman" pitchFamily="18" charset="0"/>
              </a:rPr>
              <a:t>This Approach </a:t>
            </a:r>
            <a:r>
              <a:rPr lang="en-US" sz="2000" dirty="0" smtClean="0">
                <a:latin typeface="Times New Roman" pitchFamily="18" charset="0"/>
                <a:cs typeface="Times New Roman" pitchFamily="18" charset="0"/>
              </a:rPr>
              <a:t>reduces costs, heat and power </a:t>
            </a:r>
            <a:r>
              <a:rPr lang="en-US" sz="2000" dirty="0" smtClean="0">
                <a:latin typeface="Times New Roman" pitchFamily="18" charset="0"/>
                <a:cs typeface="Times New Roman" pitchFamily="18" charset="0"/>
              </a:rPr>
              <a:t>use.</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a:t>
            </a:r>
            <a:endParaRPr lang="en-US" dirty="0"/>
          </a:p>
        </p:txBody>
      </p:sp>
      <p:sp>
        <p:nvSpPr>
          <p:cNvPr id="3" name="Content Placeholder 2"/>
          <p:cNvSpPr>
            <a:spLocks noGrp="1"/>
          </p:cNvSpPr>
          <p:nvPr>
            <p:ph idx="1"/>
          </p:nvPr>
        </p:nvSpPr>
        <p:spPr>
          <a:xfrm>
            <a:off x="1435608" y="1219200"/>
            <a:ext cx="7498080" cy="5410200"/>
          </a:xfrm>
        </p:spPr>
        <p:txBody>
          <a:bodyPr>
            <a:normAutofit/>
          </a:bodyPr>
          <a:lstStyle/>
          <a:p>
            <a:pPr algn="just">
              <a:lnSpc>
                <a:spcPct val="150000"/>
              </a:lnSpc>
            </a:pPr>
            <a:r>
              <a:rPr lang="en-US" sz="2400" dirty="0" smtClean="0">
                <a:latin typeface="Times New Roman" pitchFamily="18" charset="0"/>
                <a:cs typeface="Times New Roman" pitchFamily="18" charset="0"/>
              </a:rPr>
              <a:t>In </a:t>
            </a:r>
            <a:r>
              <a:rPr lang="en-US" sz="2400" dirty="0" smtClean="0">
                <a:latin typeface="Times New Roman" pitchFamily="18" charset="0"/>
                <a:cs typeface="Times New Roman" pitchFamily="18" charset="0"/>
              </a:rPr>
              <a:t>the proposed system we deal with a projection technique to avoid piracy in movie theatres</a:t>
            </a:r>
            <a:r>
              <a:rPr lang="en-US" sz="2400" dirty="0" smtClean="0">
                <a:latin typeface="Times New Roman" pitchFamily="18" charset="0"/>
                <a:cs typeface="Times New Roman" pitchFamily="18" charset="0"/>
              </a:rPr>
              <a:t>.</a:t>
            </a:r>
          </a:p>
          <a:p>
            <a:pPr algn="just">
              <a:lnSpc>
                <a:spcPct val="150000"/>
              </a:lnSpc>
            </a:pPr>
            <a:r>
              <a:rPr lang="en-US" sz="2400" dirty="0" smtClean="0">
                <a:latin typeface="Times New Roman" pitchFamily="18" charset="0"/>
                <a:cs typeface="Times New Roman" pitchFamily="18" charset="0"/>
              </a:rPr>
              <a:t>This technique can visually destroy the recorded movie contents </a:t>
            </a:r>
            <a:r>
              <a:rPr lang="en-US" sz="2400" dirty="0" smtClean="0"/>
              <a:t>.</a:t>
            </a:r>
            <a:endParaRPr lang="en-US" sz="24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Literature Review</a:t>
            </a:r>
            <a:endParaRPr lang="en-US" dirty="0"/>
          </a:p>
        </p:txBody>
      </p:sp>
      <p:graphicFrame>
        <p:nvGraphicFramePr>
          <p:cNvPr id="4" name="Content Placeholder 3"/>
          <p:cNvGraphicFramePr>
            <a:graphicFrameLocks noGrp="1"/>
          </p:cNvGraphicFramePr>
          <p:nvPr>
            <p:ph idx="1"/>
          </p:nvPr>
        </p:nvGraphicFramePr>
        <p:xfrm>
          <a:off x="1219200" y="685800"/>
          <a:ext cx="7715250" cy="706424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TITLE</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CONCEPT</a:t>
                      </a:r>
                      <a:endParaRPr lang="en-US" sz="2000" dirty="0">
                        <a:latin typeface="Times New Roman" pitchFamily="18" charset="0"/>
                        <a:cs typeface="Times New Roman" pitchFamily="18" charset="0"/>
                      </a:endParaRPr>
                    </a:p>
                  </a:txBody>
                  <a:tcPr/>
                </a:tc>
              </a:tr>
              <a:tr h="370840">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The true cost of copyright industry piracy to the US economy. IPI Center for Technology Freedom</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S. E. </a:t>
                      </a:r>
                      <a:r>
                        <a:rPr kumimoji="0" lang="en-US" sz="1800" kern="1200" dirty="0" err="1" smtClean="0">
                          <a:solidFill>
                            <a:schemeClr val="dk1"/>
                          </a:solidFill>
                          <a:latin typeface="Times New Roman" pitchFamily="18" charset="0"/>
                          <a:ea typeface="+mn-ea"/>
                          <a:cs typeface="Times New Roman" pitchFamily="18" charset="0"/>
                        </a:rPr>
                        <a:t>Siwek</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Camcorder piracy has great impact on the movie industry. Although there are many methods to prevent recording in theatre, no recognized technology satisfies the need of defeating camcorder piracy as well as having no effect on the audience.</a:t>
                      </a:r>
                      <a:endParaRPr lang="en-US" sz="2000" dirty="0" smtClean="0">
                        <a:latin typeface="Times New Roman" pitchFamily="18" charset="0"/>
                        <a:cs typeface="Times New Roman" pitchFamily="18" charset="0"/>
                      </a:endParaRPr>
                    </a:p>
                  </a:txBody>
                  <a:tcPr/>
                </a:tc>
              </a:tr>
              <a:tr h="370840">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Intellectual Property Theft: A Threat to U.S. Workers, Industries, and Our Economy. DPE Research Department</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J. </a:t>
                      </a:r>
                      <a:r>
                        <a:rPr kumimoji="0" lang="en-US" sz="1800" kern="1200" dirty="0" err="1" smtClean="0">
                          <a:solidFill>
                            <a:schemeClr val="dk1"/>
                          </a:solidFill>
                          <a:latin typeface="Times New Roman" pitchFamily="18" charset="0"/>
                          <a:ea typeface="+mn-ea"/>
                          <a:cs typeface="Times New Roman" pitchFamily="18" charset="0"/>
                        </a:rPr>
                        <a:t>Dorning</a:t>
                      </a:r>
                      <a:r>
                        <a:rPr kumimoji="0" lang="en-US" sz="1800" kern="1200" dirty="0" smtClean="0">
                          <a:solidFill>
                            <a:schemeClr val="dk1"/>
                          </a:solidFill>
                          <a:latin typeface="Times New Roman" pitchFamily="18" charset="0"/>
                          <a:ea typeface="+mn-ea"/>
                          <a:cs typeface="Times New Roman" pitchFamily="18" charset="0"/>
                        </a:rPr>
                        <a:t> </a:t>
                      </a:r>
                    </a:p>
                    <a:p>
                      <a:pPr algn="just">
                        <a:lnSpc>
                          <a:spcPct val="150000"/>
                        </a:lnSpc>
                      </a:pP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Nowadays, camcorder piracy has great impact on the motion picture industry. </a:t>
                      </a:r>
                      <a:endParaRPr lang="en-US" sz="2000" dirty="0" smtClean="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143000" y="304800"/>
          <a:ext cx="7791450" cy="6215888"/>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”Method for spoiling copies of theatrical motion picture made using a video camera and recorded,”</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C.R. </a:t>
                      </a:r>
                      <a:r>
                        <a:rPr kumimoji="0" lang="en-US" sz="1800" kern="1200" dirty="0" err="1" smtClean="0">
                          <a:solidFill>
                            <a:schemeClr val="dk1"/>
                          </a:solidFill>
                          <a:latin typeface="Times New Roman" pitchFamily="18" charset="0"/>
                          <a:ea typeface="+mn-ea"/>
                          <a:cs typeface="Times New Roman" pitchFamily="18" charset="0"/>
                        </a:rPr>
                        <a:t>Odgers</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In the present time frame, the issue of burglary transformed into a noteworthy issue for survival of Indian film industry.</a:t>
                      </a:r>
                      <a:endParaRPr lang="en-US" sz="2000" dirty="0" smtClean="0">
                        <a:latin typeface="Times New Roman" pitchFamily="18" charset="0"/>
                        <a:cs typeface="Times New Roman" pitchFamily="18" charset="0"/>
                      </a:endParaRPr>
                    </a:p>
                  </a:txBody>
                  <a:tcPr/>
                </a:tc>
              </a:tr>
              <a:tr h="2738120">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 CCD and CMOS imaging array</a:t>
                      </a:r>
                    </a:p>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Technologies Technology.</a:t>
                      </a:r>
                      <a:endParaRPr lang="en-US" sz="2000" dirty="0" smtClean="0">
                        <a:latin typeface="Times New Roman" pitchFamily="18" charset="0"/>
                        <a:cs typeface="Times New Roman" pitchFamily="18" charset="0"/>
                      </a:endParaRPr>
                    </a:p>
                  </a:txBody>
                  <a:tcPr/>
                </a:tc>
                <a:tc>
                  <a:txBody>
                    <a:bodyPr/>
                    <a:lstStyle/>
                    <a:p>
                      <a:pPr algn="just">
                        <a:lnSpc>
                          <a:spcPct val="150000"/>
                        </a:lnSpc>
                        <a:buNone/>
                      </a:pPr>
                      <a:r>
                        <a:rPr kumimoji="0" lang="en-US" sz="1800" kern="1200" dirty="0" smtClean="0">
                          <a:solidFill>
                            <a:schemeClr val="dk1"/>
                          </a:solidFill>
                          <a:latin typeface="Times New Roman" pitchFamily="18" charset="0"/>
                          <a:ea typeface="+mn-ea"/>
                          <a:cs typeface="Times New Roman" pitchFamily="18" charset="0"/>
                        </a:rPr>
                        <a:t>A. TAYLOR, “</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This paper provides an overview of both CCD (charged coupled device) and CMOS (complementary metal oxide semiconductor) imaging array technologies. </a:t>
                      </a: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a:bodyPr>
          <a:lstStyle/>
          <a:p>
            <a:r>
              <a:rPr lang="en-US" sz="2400" b="1" dirty="0" smtClean="0">
                <a:latin typeface="Times New Roman" pitchFamily="18" charset="0"/>
                <a:cs typeface="Times New Roman" pitchFamily="18" charset="0"/>
              </a:rPr>
              <a:t>SYSTEM ARCHITECTURE</a:t>
            </a:r>
            <a:endParaRPr lang="en-US" sz="2400" b="1" dirty="0">
              <a:latin typeface="Times New Roman" pitchFamily="18" charset="0"/>
              <a:cs typeface="Times New Roman" pitchFamily="18" charset="0"/>
            </a:endParaRPr>
          </a:p>
        </p:txBody>
      </p:sp>
      <p:pic>
        <p:nvPicPr>
          <p:cNvPr id="5" name="Content Placeholder 4"/>
          <p:cNvPicPr>
            <a:picLocks noGrp="1"/>
          </p:cNvPicPr>
          <p:nvPr>
            <p:ph idx="1"/>
          </p:nvPr>
        </p:nvPicPr>
        <p:blipFill>
          <a:blip r:embed="rId2"/>
          <a:srcRect/>
          <a:stretch>
            <a:fillRect/>
          </a:stretch>
        </p:blipFill>
        <p:spPr bwMode="auto">
          <a:xfrm>
            <a:off x="2209800" y="1143000"/>
            <a:ext cx="5714999" cy="53340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endParaRPr lang="en-US" sz="1800" dirty="0" smtClean="0"/>
          </a:p>
          <a:p>
            <a:pPr lvl="0">
              <a:lnSpc>
                <a:spcPct val="150000"/>
              </a:lnSpc>
              <a:buFont typeface="Wingdings" pitchFamily="2" charset="2"/>
              <a:buChar char="v"/>
            </a:pPr>
            <a:r>
              <a:rPr lang="en-GB" sz="2800" dirty="0" smtClean="0"/>
              <a:t>System</a:t>
            </a:r>
            <a:r>
              <a:rPr lang="en-GB" sz="2800" dirty="0" smtClean="0"/>
              <a:t>			</a:t>
            </a:r>
            <a:r>
              <a:rPr lang="en-GB" sz="2800" dirty="0" smtClean="0"/>
              <a:t>  :   </a:t>
            </a:r>
            <a:r>
              <a:rPr lang="en-GB" sz="2800" dirty="0" smtClean="0"/>
              <a:t>Intel i3 2.4 GHz.</a:t>
            </a:r>
            <a:endParaRPr lang="en-US" sz="2800" dirty="0" smtClean="0"/>
          </a:p>
          <a:p>
            <a:pPr lvl="0">
              <a:lnSpc>
                <a:spcPct val="150000"/>
              </a:lnSpc>
              <a:buFont typeface="Wingdings" pitchFamily="2" charset="2"/>
              <a:buChar char="v"/>
            </a:pPr>
            <a:r>
              <a:rPr lang="en-GB" sz="2800" dirty="0" smtClean="0"/>
              <a:t>Hard </a:t>
            </a:r>
            <a:r>
              <a:rPr lang="en-GB" sz="2800" dirty="0" smtClean="0"/>
              <a:t>Disk		  </a:t>
            </a:r>
            <a:r>
              <a:rPr lang="en-GB" sz="2800" dirty="0" smtClean="0"/>
              <a:t>:   250 GB.</a:t>
            </a:r>
            <a:endParaRPr lang="en-US" sz="2800" dirty="0" smtClean="0"/>
          </a:p>
          <a:p>
            <a:pPr lvl="0">
              <a:lnSpc>
                <a:spcPct val="150000"/>
              </a:lnSpc>
              <a:buFont typeface="Wingdings" pitchFamily="2" charset="2"/>
              <a:buChar char="v"/>
            </a:pPr>
            <a:r>
              <a:rPr lang="en-GB" sz="2800" dirty="0" smtClean="0"/>
              <a:t>Monitor	         </a:t>
            </a:r>
            <a:r>
              <a:rPr lang="en-GB" sz="2800" dirty="0" smtClean="0"/>
              <a:t>		  </a:t>
            </a:r>
            <a:r>
              <a:rPr lang="en-GB" sz="2800" dirty="0" smtClean="0"/>
              <a:t>:   14’ Colour Monitor.</a:t>
            </a:r>
            <a:endParaRPr lang="en-US" sz="2800" dirty="0" smtClean="0"/>
          </a:p>
          <a:p>
            <a:pPr lvl="0">
              <a:lnSpc>
                <a:spcPct val="150000"/>
              </a:lnSpc>
              <a:buFont typeface="Wingdings" pitchFamily="2" charset="2"/>
              <a:buChar char="v"/>
            </a:pPr>
            <a:r>
              <a:rPr lang="en-GB" sz="2800" dirty="0" smtClean="0"/>
              <a:t>Mouse		</a:t>
            </a:r>
            <a:r>
              <a:rPr lang="en-GB" sz="2800" dirty="0" smtClean="0"/>
              <a:t>	  :   </a:t>
            </a:r>
            <a:r>
              <a:rPr lang="en-GB" sz="2800" dirty="0" smtClean="0"/>
              <a:t>Optical Mouse.</a:t>
            </a:r>
            <a:endParaRPr lang="en-US" sz="2800" dirty="0" smtClean="0"/>
          </a:p>
          <a:p>
            <a:pPr lvl="0">
              <a:lnSpc>
                <a:spcPct val="150000"/>
              </a:lnSpc>
              <a:buFont typeface="Wingdings" pitchFamily="2" charset="2"/>
              <a:buChar char="v"/>
            </a:pPr>
            <a:r>
              <a:rPr lang="en-GB" sz="2800" dirty="0" smtClean="0"/>
              <a:t>Ram		         </a:t>
            </a:r>
            <a:r>
              <a:rPr lang="en-GB" sz="2800" dirty="0" smtClean="0"/>
              <a:t>  </a:t>
            </a:r>
            <a:r>
              <a:rPr lang="en-GB" sz="2800" dirty="0" smtClean="0"/>
              <a:t>:   2 Mb.</a:t>
            </a:r>
            <a:endParaRPr lang="en-US" sz="2800" dirty="0" smtClean="0"/>
          </a:p>
          <a:p>
            <a:pPr>
              <a:lnSpc>
                <a:spcPct val="150000"/>
              </a:lnSpc>
              <a:buNone/>
            </a:pPr>
            <a:endParaRPr lang="en-US" sz="2800" dirty="0" smtClean="0"/>
          </a:p>
          <a:p>
            <a:endParaRPr lang="en-US" sz="1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a:lnSpc>
                <a:spcPct val="150000"/>
              </a:lnSpc>
              <a:buNone/>
            </a:pPr>
            <a:r>
              <a:rPr lang="en-US" sz="28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buFont typeface="Wingdings" pitchFamily="2" charset="2"/>
              <a:buChar char="v"/>
            </a:pPr>
            <a:r>
              <a:rPr lang="en-US" sz="2400" b="1" dirty="0" smtClean="0">
                <a:latin typeface="Times New Roman" pitchFamily="18" charset="0"/>
                <a:cs typeface="Times New Roman" pitchFamily="18" charset="0"/>
              </a:rPr>
              <a:t>Embedded C Program</a:t>
            </a:r>
            <a:endParaRPr lang="en-US" sz="24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US" sz="2400" dirty="0" smtClean="0">
                <a:latin typeface="Times New Roman" pitchFamily="18" charset="0"/>
                <a:cs typeface="Times New Roman" pitchFamily="18" charset="0"/>
              </a:rPr>
              <a:t>[1] The fact and fiction of </a:t>
            </a:r>
            <a:r>
              <a:rPr lang="en-US" sz="2400" dirty="0" smtClean="0">
                <a:latin typeface="Times New Roman" pitchFamily="18" charset="0"/>
                <a:cs typeface="Times New Roman" pitchFamily="18" charset="0"/>
              </a:rPr>
              <a:t>camcorder piracy,.</a:t>
            </a:r>
          </a:p>
          <a:p>
            <a:pPr algn="just">
              <a:lnSpc>
                <a:spcPct val="150000"/>
              </a:lnSpc>
              <a:buNone/>
            </a:pP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2] </a:t>
            </a:r>
            <a:r>
              <a:rPr lang="en-US" sz="2400" dirty="0" smtClean="0">
                <a:latin typeface="Times New Roman" pitchFamily="18" charset="0"/>
                <a:cs typeface="Times New Roman" pitchFamily="18" charset="0"/>
              </a:rPr>
              <a:t>C.R. </a:t>
            </a:r>
            <a:r>
              <a:rPr lang="en-US" sz="2400" dirty="0" err="1" smtClean="0">
                <a:latin typeface="Times New Roman" pitchFamily="18" charset="0"/>
                <a:cs typeface="Times New Roman" pitchFamily="18" charset="0"/>
              </a:rPr>
              <a:t>Odgers</a:t>
            </a:r>
            <a:r>
              <a:rPr lang="en-US" sz="2400" dirty="0" smtClean="0">
                <a:latin typeface="Times New Roman" pitchFamily="18" charset="0"/>
                <a:cs typeface="Times New Roman" pitchFamily="18" charset="0"/>
              </a:rPr>
              <a:t>.”Method for spoiling copies </a:t>
            </a:r>
            <a:r>
              <a:rPr lang="en-US" sz="2400" dirty="0" smtClean="0">
                <a:latin typeface="Times New Roman" pitchFamily="18" charset="0"/>
                <a:cs typeface="Times New Roman" pitchFamily="18" charset="0"/>
              </a:rPr>
              <a:t>of theatrical </a:t>
            </a:r>
            <a:r>
              <a:rPr lang="en-US" sz="2400" dirty="0" smtClean="0">
                <a:latin typeface="Times New Roman" pitchFamily="18" charset="0"/>
                <a:cs typeface="Times New Roman" pitchFamily="18" charset="0"/>
              </a:rPr>
              <a:t>motion picture made using a </a:t>
            </a:r>
            <a:r>
              <a:rPr lang="en-US" sz="2400" dirty="0" smtClean="0">
                <a:latin typeface="Times New Roman" pitchFamily="18" charset="0"/>
                <a:cs typeface="Times New Roman" pitchFamily="18" charset="0"/>
              </a:rPr>
              <a:t>video camera </a:t>
            </a:r>
            <a:r>
              <a:rPr lang="en-US" sz="2400" dirty="0" smtClean="0">
                <a:latin typeface="Times New Roman" pitchFamily="18" charset="0"/>
                <a:cs typeface="Times New Roman" pitchFamily="18" charset="0"/>
              </a:rPr>
              <a:t>and recorded</a:t>
            </a:r>
            <a:r>
              <a:rPr lang="en-US"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algn="just">
              <a:lnSpc>
                <a:spcPct val="150000"/>
              </a:lnSpc>
              <a:buNone/>
            </a:pP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3] .A. TAYLOR, “CCD and CMOS imaging </a:t>
            </a:r>
            <a:r>
              <a:rPr lang="en-US" sz="2400" dirty="0" smtClean="0">
                <a:latin typeface="Times New Roman" pitchFamily="18" charset="0"/>
                <a:cs typeface="Times New Roman" pitchFamily="18" charset="0"/>
              </a:rPr>
              <a:t>array technologies-Technology </a:t>
            </a:r>
            <a:r>
              <a:rPr lang="en-US" sz="2400" dirty="0" smtClean="0">
                <a:latin typeface="Times New Roman" pitchFamily="18" charset="0"/>
                <a:cs typeface="Times New Roman" pitchFamily="18" charset="0"/>
              </a:rPr>
              <a:t>review</a:t>
            </a:r>
            <a:r>
              <a:rPr lang="en-US" sz="2400" dirty="0" smtClean="0">
                <a:latin typeface="Times New Roman" pitchFamily="18" charset="0"/>
                <a:cs typeface="Times New Roman" pitchFamily="18" charset="0"/>
              </a:rPr>
              <a:t>,. </a:t>
            </a:r>
          </a:p>
          <a:p>
            <a:pPr algn="just">
              <a:lnSpc>
                <a:spcPct val="150000"/>
              </a:lnSpc>
              <a:buNone/>
            </a:pPr>
            <a:r>
              <a:rPr lang="en-US"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4] M</a:t>
            </a:r>
            <a:r>
              <a:rPr lang="en-US" sz="2400" dirty="0" smtClean="0">
                <a:latin typeface="Times New Roman" pitchFamily="18" charset="0"/>
                <a:cs typeface="Times New Roman" pitchFamily="18" charset="0"/>
              </a:rPr>
              <a:t>. Epstein </a:t>
            </a:r>
            <a:r>
              <a:rPr lang="en-US" sz="2400" dirty="0" smtClean="0">
                <a:latin typeface="Times New Roman" pitchFamily="18" charset="0"/>
                <a:cs typeface="Times New Roman" pitchFamily="18" charset="0"/>
              </a:rPr>
              <a:t>and Stanton. “A method and </a:t>
            </a:r>
            <a:r>
              <a:rPr lang="en-US" sz="2400" dirty="0" smtClean="0">
                <a:latin typeface="Times New Roman" pitchFamily="18" charset="0"/>
                <a:cs typeface="Times New Roman" pitchFamily="18" charset="0"/>
              </a:rPr>
              <a:t>device for </a:t>
            </a:r>
            <a:r>
              <a:rPr lang="en-US" sz="2400" dirty="0" smtClean="0">
                <a:latin typeface="Times New Roman" pitchFamily="18" charset="0"/>
                <a:cs typeface="Times New Roman" pitchFamily="18" charset="0"/>
              </a:rPr>
              <a:t>preventing piracy of video material </a:t>
            </a:r>
            <a:r>
              <a:rPr lang="en-US" sz="2400" dirty="0" smtClean="0">
                <a:latin typeface="Times New Roman" pitchFamily="18" charset="0"/>
                <a:cs typeface="Times New Roman" pitchFamily="18" charset="0"/>
              </a:rPr>
              <a:t>from theater </a:t>
            </a:r>
            <a:r>
              <a:rPr lang="en-US" sz="2400" dirty="0" smtClean="0">
                <a:latin typeface="Times New Roman" pitchFamily="18" charset="0"/>
                <a:cs typeface="Times New Roman" pitchFamily="18" charset="0"/>
              </a:rPr>
              <a:t>screens. </a:t>
            </a:r>
            <a:endParaRPr lang="en-US" sz="24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endParaRPr lang="en-US" sz="2000" dirty="0" smtClean="0"/>
          </a:p>
          <a:p>
            <a:pPr algn="just">
              <a:lnSpc>
                <a:spcPct val="150000"/>
              </a:lnSpc>
              <a:buNone/>
            </a:pPr>
            <a:r>
              <a:rPr lang="en-US" sz="2400" dirty="0" smtClean="0">
                <a:latin typeface="Times New Roman" pitchFamily="18" charset="0"/>
                <a:cs typeface="Times New Roman" pitchFamily="18" charset="0"/>
              </a:rPr>
              <a:t>[5] </a:t>
            </a:r>
            <a:r>
              <a:rPr lang="en-US" sz="2400" dirty="0" smtClean="0">
                <a:latin typeface="Times New Roman" pitchFamily="18" charset="0"/>
                <a:cs typeface="Times New Roman" pitchFamily="18" charset="0"/>
              </a:rPr>
              <a:t>S. E. </a:t>
            </a:r>
            <a:r>
              <a:rPr lang="en-US" sz="2400" dirty="0" err="1" smtClean="0">
                <a:latin typeface="Times New Roman" pitchFamily="18" charset="0"/>
                <a:cs typeface="Times New Roman" pitchFamily="18" charset="0"/>
              </a:rPr>
              <a:t>Siwek</a:t>
            </a:r>
            <a:r>
              <a:rPr lang="en-US" sz="2400" dirty="0" smtClean="0">
                <a:latin typeface="Times New Roman" pitchFamily="18" charset="0"/>
                <a:cs typeface="Times New Roman" pitchFamily="18" charset="0"/>
              </a:rPr>
              <a:t>, The true cost of copyright industry piracy to the US economy. </a:t>
            </a:r>
          </a:p>
          <a:p>
            <a:pPr algn="just">
              <a:lnSpc>
                <a:spcPct val="150000"/>
              </a:lnSpc>
              <a:buNone/>
            </a:pPr>
            <a:r>
              <a:rPr lang="en-US" sz="2400" dirty="0" smtClean="0">
                <a:latin typeface="Times New Roman" pitchFamily="18" charset="0"/>
                <a:cs typeface="Times New Roman" pitchFamily="18" charset="0"/>
              </a:rPr>
              <a:t>[6] </a:t>
            </a:r>
            <a:r>
              <a:rPr lang="en-US" sz="2400" dirty="0" smtClean="0">
                <a:latin typeface="Times New Roman" pitchFamily="18" charset="0"/>
                <a:cs typeface="Times New Roman" pitchFamily="18" charset="0"/>
              </a:rPr>
              <a:t>J. </a:t>
            </a:r>
            <a:r>
              <a:rPr lang="en-US" sz="2400" dirty="0" err="1" smtClean="0">
                <a:latin typeface="Times New Roman" pitchFamily="18" charset="0"/>
                <a:cs typeface="Times New Roman" pitchFamily="18" charset="0"/>
              </a:rPr>
              <a:t>Dorning</a:t>
            </a:r>
            <a:r>
              <a:rPr lang="en-US" sz="2400" dirty="0" smtClean="0">
                <a:latin typeface="Times New Roman" pitchFamily="18" charset="0"/>
                <a:cs typeface="Times New Roman" pitchFamily="18" charset="0"/>
              </a:rPr>
              <a:t>, Intellectual Property Theft: A Threat to U.S. Workers, Industries, and Our Economy. </a:t>
            </a:r>
          </a:p>
          <a:p>
            <a:pPr algn="just">
              <a:lnSpc>
                <a:spcPct val="150000"/>
              </a:lnSpc>
              <a:buNone/>
            </a:pPr>
            <a:r>
              <a:rPr lang="en-US" sz="2400" dirty="0" smtClean="0">
                <a:latin typeface="Times New Roman" pitchFamily="18" charset="0"/>
                <a:cs typeface="Times New Roman" pitchFamily="18" charset="0"/>
              </a:rPr>
              <a:t>[7] </a:t>
            </a:r>
            <a:r>
              <a:rPr lang="en-US" sz="2400" dirty="0" smtClean="0">
                <a:latin typeface="Times New Roman" pitchFamily="18" charset="0"/>
                <a:cs typeface="Times New Roman" pitchFamily="18" charset="0"/>
              </a:rPr>
              <a:t>B. NEWS, “The fact and fiction of camcorder piracy</a:t>
            </a:r>
            <a:r>
              <a:rPr lang="en-US"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algn="just">
              <a:lnSpc>
                <a:spcPct val="150000"/>
              </a:lnSpc>
            </a:pPr>
            <a:endParaRPr lang="en-US" sz="2400" dirty="0" smtClean="0">
              <a:latin typeface="Times New Roman" pitchFamily="18" charset="0"/>
              <a:cs typeface="Times New Roman" pitchFamily="18" charset="0"/>
            </a:endParaRPr>
          </a:p>
          <a:p>
            <a:pPr algn="just">
              <a:lnSpc>
                <a:spcPct val="150000"/>
              </a:lnSpc>
              <a:buNone/>
            </a:pPr>
            <a:r>
              <a:rPr lang="en-US" sz="2400" dirty="0" smtClean="0">
                <a:latin typeface="Times New Roman" pitchFamily="18" charset="0"/>
                <a:cs typeface="Times New Roman" pitchFamily="18" charset="0"/>
              </a:rPr>
              <a:t>[8] </a:t>
            </a:r>
            <a:r>
              <a:rPr lang="en-US" sz="2400" dirty="0" smtClean="0">
                <a:latin typeface="Times New Roman" pitchFamily="18" charset="0"/>
                <a:cs typeface="Times New Roman" pitchFamily="18" charset="0"/>
              </a:rPr>
              <a:t>J. Bloom and C. </a:t>
            </a:r>
            <a:r>
              <a:rPr lang="en-US" sz="2400" dirty="0" err="1" smtClean="0">
                <a:latin typeface="Times New Roman" pitchFamily="18" charset="0"/>
                <a:cs typeface="Times New Roman" pitchFamily="18" charset="0"/>
              </a:rPr>
              <a:t>Polyzois</a:t>
            </a:r>
            <a:r>
              <a:rPr lang="en-US" sz="2400" dirty="0" smtClean="0">
                <a:latin typeface="Times New Roman" pitchFamily="18" charset="0"/>
                <a:cs typeface="Times New Roman" pitchFamily="18" charset="0"/>
              </a:rPr>
              <a:t>, “Watermarking to track motion picture theft,” in Signals, Systems and Computers, </a:t>
            </a:r>
            <a:r>
              <a:rPr lang="en-US"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539496" indent="-457200" algn="just">
              <a:lnSpc>
                <a:spcPct val="160000"/>
              </a:lnSpc>
              <a:buFont typeface="Arial" pitchFamily="34" charset="0"/>
              <a:buChar char="•"/>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337</TotalTime>
  <Words>932</Words>
  <Application>Microsoft Office PowerPoint</Application>
  <PresentationFormat>On-screen Show (4:3)</PresentationFormat>
  <Paragraphs>75</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Slide 1</vt:lpstr>
      <vt:lpstr>ABSTRACT :</vt:lpstr>
      <vt:lpstr>Slide 3</vt:lpstr>
      <vt:lpstr>Existing System:</vt:lpstr>
      <vt:lpstr>Slide 5</vt:lpstr>
      <vt:lpstr>Slide 6</vt:lpstr>
      <vt:lpstr> </vt:lpstr>
      <vt:lpstr>PROPOSED SYSTEM </vt:lpstr>
      <vt:lpstr>ADVANTAGES :</vt:lpstr>
      <vt:lpstr>Literature Review</vt:lpstr>
      <vt:lpstr>Slide 11</vt:lpstr>
      <vt:lpstr>SYSTEM ARCHITECTURE</vt:lpstr>
      <vt:lpstr>Hardware Requirements: </vt:lpstr>
      <vt:lpstr>Software Requirements: </vt:lpstr>
      <vt:lpstr>References</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AMBULANCE TRACKING SYSTEM IN ANDROID</dc:title>
  <dc:creator>Mohan</dc:creator>
  <cp:lastModifiedBy>TTS</cp:lastModifiedBy>
  <cp:revision>121</cp:revision>
  <dcterms:created xsi:type="dcterms:W3CDTF">2006-08-16T00:00:00Z</dcterms:created>
  <dcterms:modified xsi:type="dcterms:W3CDTF">2020-02-06T14:17:15Z</dcterms:modified>
</cp:coreProperties>
</file>