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6" r:id="rId4"/>
    <p:sldId id="258" r:id="rId5"/>
    <p:sldId id="267" r:id="rId6"/>
    <p:sldId id="259" r:id="rId7"/>
    <p:sldId id="260" r:id="rId8"/>
    <p:sldId id="268" r:id="rId9"/>
    <p:sldId id="262" r:id="rId10"/>
    <p:sldId id="269" r:id="rId11"/>
    <p:sldId id="270" r:id="rId12"/>
    <p:sldId id="264" r:id="rId13"/>
    <p:sldId id="265" r:id="rId14"/>
    <p:sldId id="271" r:id="rId15"/>
    <p:sldId id="272"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1/29/2020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1/29/2020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432560" y="1143000"/>
            <a:ext cx="7406640" cy="3429000"/>
          </a:xfrm>
        </p:spPr>
        <p:txBody>
          <a:bodyPr>
            <a:normAutofit fontScale="90000"/>
          </a:bodyPr>
          <a:lstStyle/>
          <a:p>
            <a:pPr algn="ctr"/>
            <a:r>
              <a:rPr lang="en-US" b="1" dirty="0" smtClean="0"/>
              <a:t/>
            </a:r>
            <a:br>
              <a:rPr lang="en-US" b="1" dirty="0" smtClean="0"/>
            </a:br>
            <a:r>
              <a:rPr lang="en-US" b="1" dirty="0" smtClean="0"/>
              <a:t/>
            </a:r>
            <a:br>
              <a:rPr lang="en-US" b="1" dirty="0" smtClean="0"/>
            </a:br>
            <a:r>
              <a:rPr lang="en-US" b="1" dirty="0" smtClean="0"/>
              <a:t>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
            </a:r>
            <a:br>
              <a:rPr lang="en-US" b="1" dirty="0" smtClean="0"/>
            </a:br>
            <a:r>
              <a:rPr lang="en-US" b="1" dirty="0" smtClean="0"/>
              <a:t>ONLINE EXAM MANAGEMENT SYSTEM IN ANDROID </a:t>
            </a:r>
            <a:br>
              <a:rPr lang="en-US" b="1" dirty="0" smtClean="0"/>
            </a:br>
            <a:r>
              <a:rPr lang="en-US" b="1" dirty="0" smtClean="0"/>
              <a:t/>
            </a:r>
            <a:br>
              <a:rPr lang="en-US" b="1" dirty="0" smtClean="0"/>
            </a:br>
            <a:r>
              <a:rPr lang="en-US" b="1" dirty="0" smtClean="0"/>
              <a:t/>
            </a:r>
            <a:br>
              <a:rPr lang="en-US" b="1" dirty="0" smtClean="0"/>
            </a:b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ABSTRACT :</a:t>
            </a:r>
            <a:endParaRPr lang="en-US" dirty="0"/>
          </a:p>
        </p:txBody>
      </p:sp>
      <p:sp>
        <p:nvSpPr>
          <p:cNvPr id="3" name="Content Placeholder 2"/>
          <p:cNvSpPr>
            <a:spLocks noGrp="1"/>
          </p:cNvSpPr>
          <p:nvPr>
            <p:ph idx="1"/>
          </p:nvPr>
        </p:nvSpPr>
        <p:spPr>
          <a:xfrm>
            <a:off x="1435608" y="762000"/>
            <a:ext cx="7498080" cy="5486400"/>
          </a:xfrm>
        </p:spPr>
        <p:txBody>
          <a:bodyPr>
            <a:normAutofit fontScale="25000" lnSpcReduction="20000"/>
          </a:bodyPr>
          <a:lstStyle/>
          <a:p>
            <a:endParaRPr lang="en-US" dirty="0" smtClean="0"/>
          </a:p>
          <a:p>
            <a:pPr algn="just">
              <a:lnSpc>
                <a:spcPct val="170000"/>
              </a:lnSpc>
            </a:pPr>
            <a:r>
              <a:rPr lang="en-US" dirty="0" smtClean="0"/>
              <a:t> </a:t>
            </a:r>
            <a:r>
              <a:rPr lang="en-US" sz="8000" b="1" dirty="0" smtClean="0">
                <a:latin typeface="Times New Roman" pitchFamily="18" charset="0"/>
                <a:cs typeface="Times New Roman" pitchFamily="18" charset="0"/>
              </a:rPr>
              <a:t>This Android application (stand alone too), where one can set the question for different technology i.e. Android, Java etc and one can register them self for test as a student, he can choose the choice of technology (Android, Java), and simultaneously he can get the exam result. </a:t>
            </a:r>
            <a:r>
              <a:rPr lang="en-US" sz="8000" b="1" dirty="0" smtClean="0">
                <a:latin typeface="Times New Roman" pitchFamily="18" charset="0"/>
                <a:cs typeface="Times New Roman" pitchFamily="18" charset="0"/>
              </a:rPr>
              <a:t>After </a:t>
            </a:r>
            <a:r>
              <a:rPr lang="en-US" sz="8000" b="1" dirty="0" smtClean="0">
                <a:latin typeface="Times New Roman" pitchFamily="18" charset="0"/>
                <a:cs typeface="Times New Roman" pitchFamily="18" charset="0"/>
              </a:rPr>
              <a:t>submit or End of the Test the form will be submitted and evaluated. Scores will be given to the user on his request. The question and answers can be text or pictures or audios or even videos. Initial plan is to develop a objective type text based question and answer. The main programming language is android/Java database as a sqlite3</a:t>
            </a:r>
            <a:r>
              <a:rPr lang="en-US" sz="8000" b="1" dirty="0" smtClean="0">
                <a:latin typeface="Times New Roman" pitchFamily="18" charset="0"/>
                <a:cs typeface="Times New Roman" pitchFamily="18" charset="0"/>
              </a:rPr>
              <a:t>.</a:t>
            </a: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endParaRPr lang="en-US" sz="6200" b="1" dirty="0" smtClean="0">
              <a:latin typeface="Times New Roman" pitchFamily="18" charset="0"/>
              <a:cs typeface="Times New Roman" pitchFamily="18" charset="0"/>
            </a:endParaRPr>
          </a:p>
          <a:p>
            <a:pPr>
              <a:lnSpc>
                <a:spcPct val="170000"/>
              </a:lnSpc>
            </a:pPr>
            <a:r>
              <a:rPr lang="en-US" sz="6200" b="1" dirty="0" smtClean="0">
                <a:latin typeface="Times New Roman" pitchFamily="18" charset="0"/>
                <a:cs typeface="Times New Roman" pitchFamily="18" charset="0"/>
              </a:rPr>
              <a:t>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idx="1"/>
          </p:nvPr>
        </p:nvSpPr>
        <p:spPr>
          <a:xfrm>
            <a:off x="1435100" y="457200"/>
            <a:ext cx="7499350" cy="5791200"/>
          </a:xfrm>
        </p:spPr>
        <p:txBody>
          <a:bodyPr>
            <a:normAutofit fontScale="47500" lnSpcReduction="20000"/>
          </a:bodyPr>
          <a:lstStyle/>
          <a:p>
            <a:endParaRPr lang="en-US" dirty="0" smtClean="0"/>
          </a:p>
          <a:p>
            <a:pPr algn="just">
              <a:lnSpc>
                <a:spcPct val="170000"/>
              </a:lnSpc>
            </a:pPr>
            <a:r>
              <a:rPr lang="en-US" sz="3600"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Online Examination System is used for conducting online objective test, the test will be customized such that system will have automated checking of answers based on the user interaction. This project helps the faculties to create their own test based on the subject. This also helps the instruction to perform online quiz, test paper such that the academic performance of the students can be increased and can take the feedback from both students and parents</a:t>
            </a:r>
            <a:r>
              <a:rPr lang="en-US" sz="3600" b="1" dirty="0" smtClean="0">
                <a:latin typeface="Times New Roman" pitchFamily="18" charset="0"/>
                <a:cs typeface="Times New Roman" pitchFamily="18" charset="0"/>
              </a:rPr>
              <a:t>.</a:t>
            </a:r>
          </a:p>
          <a:p>
            <a:pPr algn="just">
              <a:lnSpc>
                <a:spcPct val="170000"/>
              </a:lnSpc>
            </a:pPr>
            <a:r>
              <a:rPr lang="en-US" sz="3600" b="1" dirty="0" smtClean="0">
                <a:latin typeface="Times New Roman" pitchFamily="18" charset="0"/>
                <a:cs typeface="Times New Roman" pitchFamily="18" charset="0"/>
              </a:rPr>
              <a:t> </a:t>
            </a:r>
            <a:r>
              <a:rPr lang="en-US" sz="3600" b="1" dirty="0" smtClean="0">
                <a:latin typeface="Times New Roman" pitchFamily="18" charset="0"/>
                <a:cs typeface="Times New Roman" pitchFamily="18" charset="0"/>
              </a:rPr>
              <a:t>Exam System is very useful for Educational Institute to prepare an exam, safe the time that will take to check the paper and prepare mark sheets. It will help the Institute to testing of students and develop their skills. But the disadvantages for this system, it takes a lot of times when you prepare the exam at the first time for usage. And we are needs number of computers with the same number of students 	</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Existing System:	</a:t>
            </a:r>
            <a:endParaRPr lang="en-US" dirty="0"/>
          </a:p>
        </p:txBody>
      </p:sp>
      <p:sp>
        <p:nvSpPr>
          <p:cNvPr id="3" name="Content Placeholder 2"/>
          <p:cNvSpPr>
            <a:spLocks noGrp="1"/>
          </p:cNvSpPr>
          <p:nvPr>
            <p:ph idx="1"/>
          </p:nvPr>
        </p:nvSpPr>
        <p:spPr/>
        <p:txBody>
          <a:bodyPr>
            <a:normAutofit fontScale="25000" lnSpcReduction="20000"/>
          </a:bodyPr>
          <a:lstStyle/>
          <a:p>
            <a:pPr algn="just">
              <a:lnSpc>
                <a:spcPct val="170000"/>
              </a:lnSpc>
              <a:buNone/>
            </a:pPr>
            <a:r>
              <a:rPr lang="en-US" sz="8000" dirty="0" smtClean="0">
                <a:latin typeface="Times New Roman" pitchFamily="18" charset="0"/>
                <a:cs typeface="Times New Roman" pitchFamily="18" charset="0"/>
              </a:rPr>
              <a:t>	Existing </a:t>
            </a:r>
            <a:r>
              <a:rPr lang="en-US" sz="8000" dirty="0" smtClean="0">
                <a:latin typeface="Times New Roman" pitchFamily="18" charset="0"/>
                <a:cs typeface="Times New Roman" pitchFamily="18" charset="0"/>
              </a:rPr>
              <a:t>system is used for conducting online objective test, the test will be customized such that system will have automated checking of answers based on the user interaction. This project helps the faculties to create their own test based on the subject. This also helps the instruction to perform online quiz, test paper such that the academic performance of the students can be increased and can take the feedback from both students and parents.</a:t>
            </a: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a:p>
            <a:pPr lvl="0">
              <a:lnSpc>
                <a:spcPct val="170000"/>
              </a:lnSpc>
            </a:pPr>
            <a:endParaRPr lang="en-US" sz="42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47500" lnSpcReduction="20000"/>
          </a:bodyPr>
          <a:lstStyle/>
          <a:p>
            <a:pPr lvl="0" algn="just">
              <a:lnSpc>
                <a:spcPct val="170000"/>
              </a:lnSpc>
            </a:pPr>
            <a:r>
              <a:rPr lang="en-US" sz="4200" dirty="0" smtClean="0">
                <a:latin typeface="Times New Roman" pitchFamily="18" charset="0"/>
                <a:cs typeface="Times New Roman" pitchFamily="18" charset="0"/>
              </a:rPr>
              <a:t>Once candidate chose the appropriate technology i.e. Android or Java, or C/C++ he can start the test. By default Android will be selected in Android apps will be selected in android apps. Once candidate click on start button, s/he will navigate to Test Page Note – first question is displaying, when candidate click on next button (right side arrow) s/he will see the next question, if s/he click the on previous button (left side arrow) s/he will see the previous question and s/he can change the answer. Once candidate hits the 30 question, no more questions will display. If candidate consumes 30 minute the test will end automatically and candidate can see the result same time. </a:t>
            </a:r>
          </a:p>
          <a:p>
            <a:pPr lvl="1"/>
            <a:endParaRPr lang="en-US"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Drawback :</a:t>
            </a:r>
            <a:br>
              <a:rPr lang="en-US" b="1" dirty="0" smtClean="0"/>
            </a:br>
            <a:endParaRPr lang="en-US" dirty="0"/>
          </a:p>
        </p:txBody>
      </p:sp>
      <p:sp>
        <p:nvSpPr>
          <p:cNvPr id="3" name="Content Placeholder 2"/>
          <p:cNvSpPr>
            <a:spLocks noGrp="1"/>
          </p:cNvSpPr>
          <p:nvPr>
            <p:ph idx="1"/>
          </p:nvPr>
        </p:nvSpPr>
        <p:spPr/>
        <p:txBody>
          <a:bodyPr/>
          <a:lstStyle/>
          <a:p>
            <a:pPr algn="just">
              <a:lnSpc>
                <a:spcPct val="150000"/>
              </a:lnSpc>
              <a:buFont typeface="Wingdings" pitchFamily="2" charset="2"/>
              <a:buChar char="Ø"/>
            </a:pPr>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process was very time </a:t>
            </a:r>
            <a:r>
              <a:rPr lang="en-US" sz="2400" dirty="0" smtClean="0">
                <a:latin typeface="Times New Roman" pitchFamily="18" charset="0"/>
                <a:cs typeface="Times New Roman" pitchFamily="18" charset="0"/>
              </a:rPr>
              <a:t>consuming.</a:t>
            </a:r>
          </a:p>
          <a:p>
            <a:pPr algn="just">
              <a:lnSpc>
                <a:spcPct val="150000"/>
              </a:lnSpc>
              <a:buFont typeface="Wingdings" pitchFamily="2" charset="2"/>
              <a:buChar char="Ø"/>
            </a:pPr>
            <a:r>
              <a:rPr lang="en-US" sz="2400" dirty="0" smtClean="0">
                <a:latin typeface="Times New Roman" pitchFamily="18" charset="0"/>
                <a:cs typeface="Times New Roman" pitchFamily="18" charset="0"/>
              </a:rPr>
              <a:t>To </a:t>
            </a:r>
            <a:r>
              <a:rPr lang="en-US" sz="2400" dirty="0" smtClean="0">
                <a:latin typeface="Times New Roman" pitchFamily="18" charset="0"/>
                <a:cs typeface="Times New Roman" pitchFamily="18" charset="0"/>
              </a:rPr>
              <a:t>conduct exams </a:t>
            </a:r>
            <a:r>
              <a:rPr lang="en-US" sz="2400" dirty="0" smtClean="0">
                <a:latin typeface="Times New Roman" pitchFamily="18" charset="0"/>
                <a:cs typeface="Times New Roman" pitchFamily="18" charset="0"/>
              </a:rPr>
              <a:t>of candidates more </a:t>
            </a:r>
            <a:r>
              <a:rPr lang="en-US" sz="2400" dirty="0" smtClean="0">
                <a:latin typeface="Times New Roman" pitchFamily="18" charset="0"/>
                <a:cs typeface="Times New Roman" pitchFamily="18" charset="0"/>
              </a:rPr>
              <a:t>invigilator are required</a:t>
            </a:r>
            <a:r>
              <a:rPr lang="en-US" sz="2400" dirty="0" smtClean="0">
                <a:latin typeface="Times New Roman" pitchFamily="18" charset="0"/>
                <a:cs typeface="Times New Roman" pitchFamily="18" charset="0"/>
              </a:rPr>
              <a:t>.</a:t>
            </a:r>
          </a:p>
          <a:p>
            <a:pPr algn="just">
              <a:lnSpc>
                <a:spcPct val="150000"/>
              </a:lnSpc>
              <a:buFont typeface="Wingdings" pitchFamily="2" charset="2"/>
              <a:buChar char="Ø"/>
            </a:pPr>
            <a:r>
              <a:rPr lang="en-US" sz="2400" dirty="0" smtClean="0">
                <a:latin typeface="Times New Roman" pitchFamily="18" charset="0"/>
                <a:cs typeface="Times New Roman" pitchFamily="18" charset="0"/>
              </a:rPr>
              <a:t>Result </a:t>
            </a:r>
            <a:r>
              <a:rPr lang="en-US" sz="2400" dirty="0" smtClean="0">
                <a:latin typeface="Times New Roman" pitchFamily="18" charset="0"/>
                <a:cs typeface="Times New Roman" pitchFamily="18" charset="0"/>
              </a:rPr>
              <a:t>processing takes more time as it </a:t>
            </a:r>
            <a:r>
              <a:rPr lang="en-US" sz="2400" dirty="0" smtClean="0">
                <a:latin typeface="Times New Roman" pitchFamily="18" charset="0"/>
                <a:cs typeface="Times New Roman" pitchFamily="18" charset="0"/>
              </a:rPr>
              <a:t>is done </a:t>
            </a:r>
            <a:r>
              <a:rPr lang="en-US" sz="2400" dirty="0" smtClean="0">
                <a:latin typeface="Times New Roman" pitchFamily="18" charset="0"/>
                <a:cs typeface="Times New Roman" pitchFamily="18" charset="0"/>
              </a:rPr>
              <a:t>manually.</a:t>
            </a:r>
            <a:endParaRPr lang="en-US" sz="24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t>Proposed Work :</a:t>
            </a:r>
            <a:endParaRPr lang="en-US" dirty="0"/>
          </a:p>
        </p:txBody>
      </p:sp>
      <p:sp>
        <p:nvSpPr>
          <p:cNvPr id="3" name="Content Placeholder 2"/>
          <p:cNvSpPr>
            <a:spLocks noGrp="1"/>
          </p:cNvSpPr>
          <p:nvPr>
            <p:ph idx="1"/>
          </p:nvPr>
        </p:nvSpPr>
        <p:spPr/>
        <p:txBody>
          <a:bodyPr>
            <a:noAutofit/>
          </a:bodyPr>
          <a:lstStyle/>
          <a:p>
            <a:pPr algn="just">
              <a:lnSpc>
                <a:spcPct val="170000"/>
              </a:lnSpc>
              <a:buNone/>
            </a:pPr>
            <a:r>
              <a:rPr lang="en-US" sz="2000" dirty="0" smtClean="0">
                <a:latin typeface="Times New Roman" pitchFamily="18" charset="0"/>
                <a:cs typeface="Times New Roman" pitchFamily="18" charset="0"/>
              </a:rPr>
              <a:t>	In </a:t>
            </a:r>
            <a:r>
              <a:rPr lang="en-US" sz="2000" dirty="0" smtClean="0">
                <a:latin typeface="Times New Roman" pitchFamily="18" charset="0"/>
                <a:cs typeface="Times New Roman" pitchFamily="18" charset="0"/>
              </a:rPr>
              <a:t>order to overcome existing system problems new system is developed using this system any system can be easily searched with better security features.</a:t>
            </a:r>
          </a:p>
          <a:p>
            <a:pPr algn="just">
              <a:lnSpc>
                <a:spcPct val="170000"/>
              </a:lnSpc>
              <a:buNone/>
            </a:pPr>
            <a:r>
              <a:rPr lang="en-US" sz="2000" dirty="0" smtClean="0">
                <a:latin typeface="Times New Roman" pitchFamily="18" charset="0"/>
                <a:cs typeface="Times New Roman" pitchFamily="18" charset="0"/>
              </a:rPr>
              <a:t>a. Login – page will come and after validation of Admin ID &amp; Password, admin will navigate to the Admin Dashboard Page. (The Content of Admin Dashboard yet to decide). Here Admin can change the password to tap on change password tab. s/he can edit the profile to tap on Edit profile tab. </a:t>
            </a:r>
          </a:p>
          <a:p>
            <a:pPr>
              <a:lnSpc>
                <a:spcPct val="170000"/>
              </a:lnSpc>
            </a:pPr>
            <a:endParaRPr lang="en-US" sz="2000" dirty="0" smtClean="0">
              <a:latin typeface="Times New Roman" pitchFamily="18" charset="0"/>
              <a:cs typeface="Times New Roman" pitchFamily="18" charset="0"/>
            </a:endParaRPr>
          </a:p>
          <a:p>
            <a:pPr>
              <a:lnSpc>
                <a:spcPct val="170000"/>
              </a:lnSpc>
            </a:pPr>
            <a:endParaRPr lang="en-US" sz="2000" dirty="0" smtClean="0">
              <a:latin typeface="Times New Roman" pitchFamily="18" charset="0"/>
              <a:cs typeface="Times New Roman" pitchFamily="18" charset="0"/>
            </a:endParaRPr>
          </a:p>
          <a:p>
            <a:pPr>
              <a:lnSpc>
                <a:spcPct val="17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457200"/>
            <a:ext cx="7638288" cy="5791200"/>
          </a:xfrm>
        </p:spPr>
        <p:txBody>
          <a:bodyPr>
            <a:normAutofit/>
          </a:bodyPr>
          <a:lstStyle/>
          <a:p>
            <a:pPr lvl="0" algn="just">
              <a:lnSpc>
                <a:spcPct val="170000"/>
              </a:lnSpc>
              <a:buClr>
                <a:srgbClr val="3891A7"/>
              </a:buClr>
            </a:pPr>
            <a:r>
              <a:rPr lang="en-US" sz="2000" dirty="0" smtClean="0">
                <a:solidFill>
                  <a:prstClr val="black"/>
                </a:solidFill>
                <a:latin typeface="Times New Roman" pitchFamily="18" charset="0"/>
                <a:cs typeface="Times New Roman" pitchFamily="18" charset="0"/>
              </a:rPr>
              <a:t>b. When admin tap on Candidate Details tab, admin will view the candidate details one-by-one. </a:t>
            </a:r>
          </a:p>
          <a:p>
            <a:pPr lvl="0" algn="just">
              <a:lnSpc>
                <a:spcPct val="170000"/>
              </a:lnSpc>
              <a:buClr>
                <a:srgbClr val="3891A7"/>
              </a:buClr>
            </a:pPr>
            <a:r>
              <a:rPr lang="en-US" sz="2000" dirty="0" smtClean="0">
                <a:solidFill>
                  <a:prstClr val="black"/>
                </a:solidFill>
                <a:latin typeface="Times New Roman" pitchFamily="18" charset="0"/>
                <a:cs typeface="Times New Roman" pitchFamily="18" charset="0"/>
              </a:rPr>
              <a:t>c. When admin tap on Delete candidate, admin will able to delete the particular candidate profile from the database. Once click on Question View button s/he will navigate to Question View page .</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334962"/>
          </a:xfrm>
        </p:spPr>
        <p:txBody>
          <a:bodyPr>
            <a:normAutofit fontScale="90000"/>
          </a:bodyPr>
          <a:lstStyle/>
          <a:p>
            <a:r>
              <a:rPr lang="en-US" b="1" dirty="0" smtClean="0"/>
              <a:t>ADVANTAGES :</a:t>
            </a:r>
            <a:endParaRPr lang="en-US" dirty="0"/>
          </a:p>
        </p:txBody>
      </p:sp>
      <p:sp>
        <p:nvSpPr>
          <p:cNvPr id="3" name="Content Placeholder 2"/>
          <p:cNvSpPr>
            <a:spLocks noGrp="1"/>
          </p:cNvSpPr>
          <p:nvPr>
            <p:ph idx="1"/>
          </p:nvPr>
        </p:nvSpPr>
        <p:spPr>
          <a:xfrm>
            <a:off x="1435608" y="609600"/>
            <a:ext cx="7498080" cy="5943600"/>
          </a:xfrm>
        </p:spPr>
        <p:txBody>
          <a:bodyPr>
            <a:noAutofit/>
          </a:bodyPr>
          <a:lstStyle/>
          <a:p>
            <a:pPr algn="just">
              <a:lnSpc>
                <a:spcPct val="17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website will help the colleges/organizations/companies to conduct their </a:t>
            </a:r>
            <a:r>
              <a:rPr lang="en-US" sz="2000" dirty="0" smtClean="0">
                <a:latin typeface="Times New Roman" pitchFamily="18" charset="0"/>
                <a:cs typeface="Times New Roman" pitchFamily="18" charset="0"/>
              </a:rPr>
              <a:t>online exams.</a:t>
            </a:r>
          </a:p>
          <a:p>
            <a:pPr algn="just">
              <a:lnSpc>
                <a:spcPct val="170000"/>
              </a:lnSpc>
              <a:buFont typeface="Wingdings" pitchFamily="2" charset="2"/>
              <a:buChar char="Ø"/>
            </a:pPr>
            <a:r>
              <a:rPr lang="en-US" sz="2000" dirty="0" smtClean="0">
                <a:latin typeface="Times New Roman" pitchFamily="18" charset="0"/>
                <a:cs typeface="Times New Roman" pitchFamily="18" charset="0"/>
              </a:rPr>
              <a:t> Only </a:t>
            </a:r>
            <a:r>
              <a:rPr lang="en-US" sz="2000" dirty="0" smtClean="0">
                <a:latin typeface="Times New Roman" pitchFamily="18" charset="0"/>
                <a:cs typeface="Times New Roman" pitchFamily="18" charset="0"/>
              </a:rPr>
              <a:t>authorized person can access related details. </a:t>
            </a:r>
            <a:endParaRPr lang="en-US" sz="2000" dirty="0" smtClean="0">
              <a:latin typeface="Times New Roman" pitchFamily="18" charset="0"/>
              <a:cs typeface="Times New Roman" pitchFamily="18" charset="0"/>
            </a:endParaRPr>
          </a:p>
          <a:p>
            <a:pPr algn="just">
              <a:lnSpc>
                <a:spcPct val="17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organization will register </a:t>
            </a:r>
            <a:r>
              <a:rPr lang="en-US" sz="2000" dirty="0" smtClean="0">
                <a:latin typeface="Times New Roman" pitchFamily="18" charset="0"/>
                <a:cs typeface="Times New Roman" pitchFamily="18" charset="0"/>
              </a:rPr>
              <a:t>them on </a:t>
            </a: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app for </a:t>
            </a:r>
            <a:r>
              <a:rPr lang="en-US" sz="2000" dirty="0" smtClean="0">
                <a:latin typeface="Times New Roman" pitchFamily="18" charset="0"/>
                <a:cs typeface="Times New Roman" pitchFamily="18" charset="0"/>
              </a:rPr>
              <a:t>conducting their exams. </a:t>
            </a:r>
            <a:endParaRPr lang="en-US" sz="2000" dirty="0" smtClean="0">
              <a:latin typeface="Times New Roman" pitchFamily="18" charset="0"/>
              <a:cs typeface="Times New Roman" pitchFamily="18" charset="0"/>
            </a:endParaRPr>
          </a:p>
          <a:p>
            <a:pPr algn="just">
              <a:lnSpc>
                <a:spcPct val="170000"/>
              </a:lnSpc>
              <a:buFont typeface="Wingdings" pitchFamily="2" charset="2"/>
              <a:buChar char="Ø"/>
            </a:pPr>
            <a:r>
              <a:rPr lang="en-US" sz="2000" dirty="0" smtClean="0">
                <a:latin typeface="Times New Roman" pitchFamily="18" charset="0"/>
                <a:cs typeface="Times New Roman" pitchFamily="18" charset="0"/>
              </a:rPr>
              <a:t>Organizations </a:t>
            </a:r>
            <a:r>
              <a:rPr lang="en-US" sz="2000" dirty="0" smtClean="0">
                <a:latin typeface="Times New Roman" pitchFamily="18" charset="0"/>
                <a:cs typeface="Times New Roman" pitchFamily="18" charset="0"/>
              </a:rPr>
              <a:t>can change their information regarding themselves. </a:t>
            </a:r>
            <a:endParaRPr lang="en-US" sz="2000" dirty="0" smtClean="0">
              <a:latin typeface="Times New Roman" pitchFamily="18" charset="0"/>
              <a:cs typeface="Times New Roman" pitchFamily="18" charset="0"/>
            </a:endParaRPr>
          </a:p>
          <a:p>
            <a:pPr algn="just">
              <a:lnSpc>
                <a:spcPct val="17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students can login through TEST-ID and PASSWORD and give their exams</a:t>
            </a:r>
            <a:r>
              <a:rPr lang="en-US" sz="2000" dirty="0" smtClean="0">
                <a:latin typeface="Times New Roman" pitchFamily="18" charset="0"/>
                <a:cs typeface="Times New Roman" pitchFamily="18" charset="0"/>
              </a:rPr>
              <a:t>.</a:t>
            </a:r>
          </a:p>
          <a:p>
            <a:pPr algn="just">
              <a:lnSpc>
                <a:spcPct val="170000"/>
              </a:lnSpc>
              <a:buFont typeface="Wingdings" pitchFamily="2" charset="2"/>
              <a:buChar char="Ø"/>
            </a:pPr>
            <a:r>
              <a:rPr lang="en-US" sz="2000" dirty="0" smtClean="0">
                <a:latin typeface="Times New Roman" pitchFamily="18" charset="0"/>
                <a:cs typeface="Times New Roman" pitchFamily="18" charset="0"/>
              </a:rPr>
              <a:t> Administrator </a:t>
            </a:r>
            <a:r>
              <a:rPr lang="en-US" sz="2000" dirty="0" smtClean="0">
                <a:latin typeface="Times New Roman" pitchFamily="18" charset="0"/>
                <a:cs typeface="Times New Roman" pitchFamily="18" charset="0"/>
              </a:rPr>
              <a:t>will be responsible for updating the app. </a:t>
            </a:r>
            <a:endParaRPr lang="en-US" sz="2000" dirty="0" smtClean="0">
              <a:latin typeface="Times New Roman" pitchFamily="18" charset="0"/>
              <a:cs typeface="Times New Roman" pitchFamily="18" charset="0"/>
            </a:endParaRPr>
          </a:p>
          <a:p>
            <a:pPr algn="just">
              <a:lnSpc>
                <a:spcPct val="170000"/>
              </a:lnSpc>
              <a:buFont typeface="Wingdings" pitchFamily="2" charset="2"/>
              <a:buChar char="Ø"/>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organization can change questions and test papers whenever they want.</a:t>
            </a:r>
            <a:endParaRPr lang="en-US" sz="2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pPr algn="ctr"/>
            <a:r>
              <a:rPr lang="en-US" b="1" dirty="0" smtClean="0">
                <a:latin typeface="Times New Roman" pitchFamily="18" charset="0"/>
                <a:cs typeface="Times New Roman" pitchFamily="18" charset="0"/>
              </a:rPr>
              <a:t>LITERATURE REVIEW</a:t>
            </a:r>
            <a:endParaRPr lang="en-US" b="1" dirty="0">
              <a:latin typeface="Times New Roman" pitchFamily="18" charset="0"/>
              <a:cs typeface="Times New Roman" pitchFamily="18" charset="0"/>
            </a:endParaRPr>
          </a:p>
        </p:txBody>
      </p:sp>
      <p:graphicFrame>
        <p:nvGraphicFramePr>
          <p:cNvPr id="4" name="Content Placeholder 3"/>
          <p:cNvGraphicFramePr>
            <a:graphicFrameLocks noGrp="1"/>
          </p:cNvGraphicFramePr>
          <p:nvPr>
            <p:ph idx="1"/>
          </p:nvPr>
        </p:nvGraphicFramePr>
        <p:xfrm>
          <a:off x="1143000" y="591883"/>
          <a:ext cx="7715250" cy="6266117"/>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ctr"/>
                      <a:r>
                        <a:rPr lang="en-US" sz="1800" dirty="0" smtClean="0">
                          <a:latin typeface="Times New Roman" pitchFamily="18" charset="0"/>
                          <a:cs typeface="Times New Roman" pitchFamily="18" charset="0"/>
                        </a:rPr>
                        <a:t>Special section on Mobile Learning and Ubiquitous Technologies,”</a:t>
                      </a:r>
                      <a:endParaRPr lang="en-US" dirty="0"/>
                    </a:p>
                  </a:txBody>
                  <a:tcPr/>
                </a:tc>
                <a:tc>
                  <a:txBody>
                    <a:bodyPr/>
                    <a:lstStyle/>
                    <a:p>
                      <a:pPr algn="ctr"/>
                      <a:r>
                        <a:rPr lang="en-US" sz="1800" dirty="0" smtClean="0">
                          <a:latin typeface="Times New Roman" pitchFamily="18" charset="0"/>
                          <a:cs typeface="Times New Roman" pitchFamily="18" charset="0"/>
                        </a:rPr>
                        <a:t>M. </a:t>
                      </a:r>
                      <a:r>
                        <a:rPr lang="en-US" sz="1800" dirty="0" err="1" smtClean="0">
                          <a:latin typeface="Times New Roman" pitchFamily="18" charset="0"/>
                          <a:cs typeface="Times New Roman" pitchFamily="18" charset="0"/>
                        </a:rPr>
                        <a:t>Sharples</a:t>
                      </a:r>
                      <a:r>
                        <a:rPr lang="en-US" sz="1800" dirty="0" smtClean="0">
                          <a:latin typeface="Times New Roman" pitchFamily="18" charset="0"/>
                          <a:cs typeface="Times New Roman" pitchFamily="18" charset="0"/>
                        </a:rPr>
                        <a:t>, J. </a:t>
                      </a:r>
                      <a:r>
                        <a:rPr lang="en-US" sz="1800" dirty="0" err="1" smtClean="0">
                          <a:latin typeface="Times New Roman" pitchFamily="18" charset="0"/>
                          <a:cs typeface="Times New Roman" pitchFamily="18" charset="0"/>
                        </a:rPr>
                        <a:t>Roschelle</a:t>
                      </a:r>
                      <a:r>
                        <a:rPr lang="en-US" sz="1800" dirty="0" smtClean="0">
                          <a:latin typeface="Times New Roman" pitchFamily="18" charset="0"/>
                          <a:cs typeface="Times New Roman" pitchFamily="18" charset="0"/>
                        </a:rPr>
                        <a:t>, “Guest Editorial: </a:t>
                      </a:r>
                      <a:endParaRPr lang="en-US" dirty="0"/>
                    </a:p>
                  </a:txBody>
                  <a:tcPr/>
                </a:tc>
                <a:tc>
                  <a:txBody>
                    <a:bodyPr/>
                    <a:lstStyle/>
                    <a:p>
                      <a:pPr algn="just">
                        <a:lnSpc>
                          <a:spcPct val="150000"/>
                        </a:lnSpc>
                      </a:pPr>
                      <a:r>
                        <a:rPr kumimoji="0" lang="en-US" kern="1200" dirty="0" smtClean="0">
                          <a:solidFill>
                            <a:schemeClr val="dk1"/>
                          </a:solidFill>
                          <a:latin typeface="+mn-lt"/>
                          <a:ea typeface="+mn-ea"/>
                          <a:cs typeface="+mn-cs"/>
                        </a:rPr>
                        <a:t>Because of the wide possession of the handheld mobile devices, the application of the mobile technologies in enhancing learning activities attracts much research interest. </a:t>
                      </a:r>
                      <a:endParaRPr lang="en-US" dirty="0"/>
                    </a:p>
                  </a:txBody>
                  <a:tcPr/>
                </a:tc>
              </a:tr>
              <a:tr h="370840">
                <a:tc>
                  <a:txBody>
                    <a:bodyPr/>
                    <a:lstStyle/>
                    <a:p>
                      <a:pPr algn="ctr"/>
                      <a:r>
                        <a:rPr lang="en-US" sz="1800" dirty="0" smtClean="0">
                          <a:latin typeface="Times New Roman" pitchFamily="18" charset="0"/>
                          <a:cs typeface="Times New Roman" pitchFamily="18" charset="0"/>
                        </a:rPr>
                        <a:t>“An Interactive Concept Map Approach to Support Mobile Learning Activities for Natural Science Course,”</a:t>
                      </a:r>
                      <a:endParaRPr lang="en-US" dirty="0"/>
                    </a:p>
                  </a:txBody>
                  <a:tcPr/>
                </a:tc>
                <a:tc>
                  <a:txBody>
                    <a:bodyPr/>
                    <a:lstStyle/>
                    <a:p>
                      <a:pPr algn="ctr"/>
                      <a:r>
                        <a:rPr lang="en-US" sz="1800" dirty="0" smtClean="0">
                          <a:latin typeface="Times New Roman" pitchFamily="18" charset="0"/>
                          <a:cs typeface="Times New Roman" pitchFamily="18" charset="0"/>
                        </a:rPr>
                        <a:t>G. Hwang, P. Wu, H. </a:t>
                      </a:r>
                      <a:r>
                        <a:rPr lang="en-US" sz="1800" dirty="0" err="1" smtClean="0">
                          <a:latin typeface="Times New Roman" pitchFamily="18" charset="0"/>
                          <a:cs typeface="Times New Roman" pitchFamily="18" charset="0"/>
                        </a:rPr>
                        <a:t>Ke</a:t>
                      </a:r>
                      <a:r>
                        <a:rPr lang="en-US" sz="1800" dirty="0" smtClean="0">
                          <a:latin typeface="Times New Roman" pitchFamily="18" charset="0"/>
                          <a:cs typeface="Times New Roman" pitchFamily="18" charset="0"/>
                        </a:rPr>
                        <a:t>, </a:t>
                      </a:r>
                      <a:endParaRPr lang="en-US" dirty="0"/>
                    </a:p>
                  </a:txBody>
                  <a:tcPr/>
                </a:tc>
                <a:tc>
                  <a:txBody>
                    <a:bodyPr/>
                    <a:lstStyle/>
                    <a:p>
                      <a:pPr algn="just">
                        <a:lnSpc>
                          <a:spcPct val="150000"/>
                        </a:lnSpc>
                      </a:pPr>
                      <a:r>
                        <a:rPr lang="en-US" dirty="0" smtClean="0"/>
                        <a:t>It has been a long time since the wireless technology is used for the interaction between teacher and learners in learning activities. </a:t>
                      </a:r>
                    </a:p>
                  </a:txBody>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219200" y="457200"/>
          <a:ext cx="7715250" cy="576580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l"/>
                      <a:r>
                        <a:rPr lang="en-US" dirty="0" smtClean="0"/>
                        <a:t>TITLE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70840">
                <a:tc>
                  <a:txBody>
                    <a:bodyPr/>
                    <a:lstStyle/>
                    <a:p>
                      <a:pPr algn="l"/>
                      <a:r>
                        <a:rPr lang="en-US" sz="1800" dirty="0" smtClean="0">
                          <a:latin typeface="Times New Roman" pitchFamily="18" charset="0"/>
                          <a:cs typeface="Times New Roman" pitchFamily="18" charset="0"/>
                        </a:rPr>
                        <a:t>Z. Yuan, L. Zhang, G. Zhan, “A Novel Online Examination System for Computer Science Education,”</a:t>
                      </a:r>
                      <a:endParaRPr lang="en-US"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Z. Yuan, L. Zhang, G. Zhan, </a:t>
                      </a:r>
                      <a:endParaRPr lang="en-US" dirty="0">
                        <a:latin typeface="Times New Roman" pitchFamily="18" charset="0"/>
                        <a:cs typeface="Times New Roman" pitchFamily="18" charset="0"/>
                      </a:endParaRPr>
                    </a:p>
                  </a:txBody>
                  <a:tcPr/>
                </a:tc>
                <a:tc>
                  <a:txBody>
                    <a:bodyPr/>
                    <a:lstStyle/>
                    <a:p>
                      <a:pPr algn="just">
                        <a:lnSpc>
                          <a:spcPct val="100000"/>
                        </a:lnSpc>
                      </a:pPr>
                      <a:r>
                        <a:rPr lang="en-US" dirty="0" smtClean="0">
                          <a:latin typeface="Times New Roman" pitchFamily="18" charset="0"/>
                          <a:cs typeface="Times New Roman" pitchFamily="18" charset="0"/>
                        </a:rPr>
                        <a:t>This Android application (stand alone too), where one can set the question for different technology i.e. Android, Java etc and one can register them self for test as a student, he can choose the choice of technology (Android, Java), and simultaneously he can get the exam result.</a:t>
                      </a:r>
                      <a:endParaRPr lang="en-US" dirty="0">
                        <a:latin typeface="Times New Roman" pitchFamily="18" charset="0"/>
                        <a:cs typeface="Times New Roman" pitchFamily="18" charset="0"/>
                      </a:endParaRPr>
                    </a:p>
                  </a:txBody>
                  <a:tcPr/>
                </a:tc>
              </a:tr>
              <a:tr h="370840">
                <a:tc>
                  <a:txBody>
                    <a:bodyPr/>
                    <a:lstStyle/>
                    <a:p>
                      <a:pPr algn="l"/>
                      <a:r>
                        <a:rPr lang="en-US" dirty="0" smtClean="0">
                          <a:latin typeface="Times New Roman" pitchFamily="18" charset="0"/>
                          <a:cs typeface="Times New Roman" pitchFamily="18" charset="0"/>
                        </a:rPr>
                        <a:t>, “Research and Realization of Online Exam System Based on S2SH Framework,”</a:t>
                      </a:r>
                      <a:endParaRPr lang="en-US" dirty="0">
                        <a:latin typeface="Times New Roman" pitchFamily="18" charset="0"/>
                        <a:cs typeface="Times New Roman" pitchFamily="18"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latin typeface="Times New Roman" pitchFamily="18" charset="0"/>
                          <a:cs typeface="Times New Roman" pitchFamily="18" charset="0"/>
                        </a:rPr>
                        <a:t>D. Huang, H. Huang</a:t>
                      </a:r>
                      <a:endParaRPr lang="en-US" dirty="0">
                        <a:latin typeface="Times New Roman" pitchFamily="18" charset="0"/>
                        <a:cs typeface="Times New Roman" pitchFamily="18" charset="0"/>
                      </a:endParaRPr>
                    </a:p>
                  </a:txBody>
                  <a:tcPr/>
                </a:tc>
                <a:tc>
                  <a:txBody>
                    <a:bodyPr/>
                    <a:lstStyle/>
                    <a:p>
                      <a:pPr algn="just">
                        <a:lnSpc>
                          <a:spcPct val="100000"/>
                        </a:lnSpc>
                      </a:pPr>
                      <a:r>
                        <a:rPr lang="en-US" dirty="0" smtClean="0">
                          <a:latin typeface="Times New Roman" pitchFamily="18" charset="0"/>
                          <a:cs typeface="Times New Roman" pitchFamily="18" charset="0"/>
                        </a:rPr>
                        <a:t>This paper presents an attempt to exploit mobile technologies to simplify the exam management and performance assessment activities of a learning process.</a:t>
                      </a:r>
                    </a:p>
                  </a:txBody>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lvl="0"/>
            <a:r>
              <a:rPr lang="en-GB" sz="2000" dirty="0" smtClean="0">
                <a:latin typeface="Times New Roman" pitchFamily="18" charset="0"/>
                <a:cs typeface="Times New Roman" pitchFamily="18" charset="0"/>
              </a:rPr>
              <a:t>System		: 	Pentium IV 2.4 GHz.</a:t>
            </a:r>
            <a:endParaRPr lang="en-US" sz="2000" dirty="0" smtClean="0">
              <a:latin typeface="Times New Roman" pitchFamily="18" charset="0"/>
              <a:cs typeface="Times New Roman" pitchFamily="18" charset="0"/>
            </a:endParaRPr>
          </a:p>
          <a:p>
            <a:pPr lvl="0"/>
            <a:r>
              <a:rPr lang="en-GB" sz="2000" dirty="0" smtClean="0">
                <a:latin typeface="Times New Roman" pitchFamily="18" charset="0"/>
                <a:cs typeface="Times New Roman" pitchFamily="18" charset="0"/>
              </a:rPr>
              <a:t>Hard Disk           	: 	40 GB.</a:t>
            </a:r>
            <a:endParaRPr lang="en-US" sz="2000" dirty="0" smtClean="0">
              <a:latin typeface="Times New Roman" pitchFamily="18" charset="0"/>
              <a:cs typeface="Times New Roman" pitchFamily="18" charset="0"/>
            </a:endParaRPr>
          </a:p>
          <a:p>
            <a:pPr lvl="0"/>
            <a:r>
              <a:rPr lang="en-GB" sz="2000" dirty="0" smtClean="0">
                <a:latin typeface="Times New Roman" pitchFamily="18" charset="0"/>
                <a:cs typeface="Times New Roman" pitchFamily="18" charset="0"/>
              </a:rPr>
              <a:t>Floppy Drive 	</a:t>
            </a:r>
            <a:r>
              <a:rPr lang="en-GB" sz="2000" dirty="0" smtClean="0">
                <a:latin typeface="Times New Roman" pitchFamily="18" charset="0"/>
                <a:cs typeface="Times New Roman" pitchFamily="18" charset="0"/>
              </a:rPr>
              <a:t>	: </a:t>
            </a:r>
            <a:r>
              <a:rPr lang="en-GB" sz="2000" dirty="0" smtClean="0">
                <a:latin typeface="Times New Roman" pitchFamily="18" charset="0"/>
                <a:cs typeface="Times New Roman" pitchFamily="18" charset="0"/>
              </a:rPr>
              <a:t>	</a:t>
            </a:r>
            <a:r>
              <a:rPr lang="en-GB" sz="2000" dirty="0" smtClean="0">
                <a:latin typeface="Times New Roman" pitchFamily="18" charset="0"/>
                <a:cs typeface="Times New Roman" pitchFamily="18" charset="0"/>
              </a:rPr>
              <a:t>1.44 </a:t>
            </a:r>
            <a:r>
              <a:rPr lang="en-GB" sz="2000" dirty="0" smtClean="0">
                <a:latin typeface="Times New Roman" pitchFamily="18" charset="0"/>
                <a:cs typeface="Times New Roman" pitchFamily="18" charset="0"/>
              </a:rPr>
              <a:t>Mb.</a:t>
            </a:r>
            <a:endParaRPr lang="en-US" sz="2000" dirty="0" smtClean="0">
              <a:latin typeface="Times New Roman" pitchFamily="18" charset="0"/>
              <a:cs typeface="Times New Roman" pitchFamily="18" charset="0"/>
            </a:endParaRPr>
          </a:p>
          <a:p>
            <a:pPr lvl="0"/>
            <a:r>
              <a:rPr lang="en-GB" sz="2000" dirty="0" smtClean="0">
                <a:latin typeface="Times New Roman" pitchFamily="18" charset="0"/>
                <a:cs typeface="Times New Roman" pitchFamily="18" charset="0"/>
              </a:rPr>
              <a:t>Monitor		: 	15 VGA Colour.</a:t>
            </a:r>
            <a:endParaRPr lang="en-US" sz="2000" dirty="0" smtClean="0">
              <a:latin typeface="Times New Roman" pitchFamily="18" charset="0"/>
              <a:cs typeface="Times New Roman" pitchFamily="18" charset="0"/>
            </a:endParaRPr>
          </a:p>
          <a:p>
            <a:pPr lvl="0"/>
            <a:r>
              <a:rPr lang="en-GB" sz="2000" dirty="0" smtClean="0">
                <a:latin typeface="Times New Roman" pitchFamily="18" charset="0"/>
                <a:cs typeface="Times New Roman" pitchFamily="18" charset="0"/>
              </a:rPr>
              <a:t>Mouse		: 	Logitech.</a:t>
            </a:r>
            <a:endParaRPr lang="en-US" sz="2000" dirty="0" smtClean="0">
              <a:latin typeface="Times New Roman" pitchFamily="18" charset="0"/>
              <a:cs typeface="Times New Roman" pitchFamily="18" charset="0"/>
            </a:endParaRPr>
          </a:p>
          <a:p>
            <a:pPr lvl="0"/>
            <a:r>
              <a:rPr lang="en-GB" sz="2000" dirty="0" smtClean="0">
                <a:latin typeface="Times New Roman" pitchFamily="18" charset="0"/>
                <a:cs typeface="Times New Roman" pitchFamily="18" charset="0"/>
              </a:rPr>
              <a:t>Ram			: 	512 Mb</a:t>
            </a:r>
            <a:r>
              <a:rPr lang="en-GB" sz="1800" dirty="0" smtClean="0"/>
              <a:t>.</a:t>
            </a:r>
            <a:endParaRPr lang="en-US" sz="1800" dirty="0" smtClean="0"/>
          </a:p>
          <a:p>
            <a:pPr lvl="2"/>
            <a:endParaRPr lang="en-US" sz="1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Software Requirements:</a:t>
            </a:r>
            <a:r>
              <a:rPr lang="en-US" dirty="0" smtClean="0"/>
              <a:t/>
            </a:r>
            <a:br>
              <a:rPr lang="en-US" dirty="0" smtClean="0"/>
            </a:br>
            <a:endParaRPr lang="en-US" dirty="0"/>
          </a:p>
        </p:txBody>
      </p:sp>
      <p:sp>
        <p:nvSpPr>
          <p:cNvPr id="3" name="Content Placeholder 2"/>
          <p:cNvSpPr>
            <a:spLocks noGrp="1"/>
          </p:cNvSpPr>
          <p:nvPr>
            <p:ph idx="1"/>
          </p:nvPr>
        </p:nvSpPr>
        <p:spPr/>
        <p:txBody>
          <a:bodyPr>
            <a:normAutofit/>
          </a:bodyPr>
          <a:lstStyle/>
          <a:p>
            <a:pPr lvl="0">
              <a:lnSpc>
                <a:spcPct val="150000"/>
              </a:lnSpc>
            </a:pPr>
            <a:r>
              <a:rPr lang="en-US" sz="2000" dirty="0" smtClean="0">
                <a:latin typeface="Times New Roman" pitchFamily="18" charset="0"/>
                <a:cs typeface="Times New Roman" pitchFamily="18" charset="0"/>
              </a:rPr>
              <a:t>Operating system 	: 	Windows XP.</a:t>
            </a:r>
          </a:p>
          <a:p>
            <a:pPr lvl="0">
              <a:lnSpc>
                <a:spcPct val="150000"/>
              </a:lnSpc>
            </a:pPr>
            <a:r>
              <a:rPr lang="en-US" sz="2000" dirty="0" smtClean="0">
                <a:latin typeface="Times New Roman" pitchFamily="18" charset="0"/>
                <a:cs typeface="Times New Roman" pitchFamily="18" charset="0"/>
              </a:rPr>
              <a:t>Coding Language	: 	Java 1.6</a:t>
            </a:r>
          </a:p>
          <a:p>
            <a:pPr lvl="0">
              <a:lnSpc>
                <a:spcPct val="150000"/>
              </a:lnSpc>
            </a:pPr>
            <a:r>
              <a:rPr lang="en-US" sz="2000" dirty="0" smtClean="0">
                <a:latin typeface="Times New Roman" pitchFamily="18" charset="0"/>
                <a:cs typeface="Times New Roman" pitchFamily="18" charset="0"/>
              </a:rPr>
              <a:t>Tool Kit		:	Android 2.2</a:t>
            </a:r>
          </a:p>
          <a:p>
            <a:pPr lvl="0">
              <a:lnSpc>
                <a:spcPct val="150000"/>
              </a:lnSpc>
            </a:pPr>
            <a:r>
              <a:rPr lang="en-US" sz="2000" dirty="0" smtClean="0">
                <a:latin typeface="Times New Roman" pitchFamily="18" charset="0"/>
                <a:cs typeface="Times New Roman" pitchFamily="18" charset="0"/>
              </a:rPr>
              <a:t>IDE			:	Eclipse</a:t>
            </a:r>
          </a:p>
          <a:p>
            <a:pPr>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endParaRPr lang="en-US" sz="18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pPr algn="ctr"/>
            <a:r>
              <a:rPr lang="en-US" b="1" dirty="0" smtClean="0">
                <a:latin typeface="Times New Roman" pitchFamily="18" charset="0"/>
                <a:cs typeface="Times New Roman" pitchFamily="18" charset="0"/>
              </a:rPr>
              <a:t>REFERENCES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295400" y="838200"/>
            <a:ext cx="7638288" cy="5410200"/>
          </a:xfrm>
        </p:spPr>
        <p:txBody>
          <a:bodyPr>
            <a:normAutofit fontScale="25000" lnSpcReduction="20000"/>
          </a:bodyPr>
          <a:lstStyle/>
          <a:p>
            <a:endParaRPr lang="en-US" dirty="0" smtClean="0"/>
          </a:p>
          <a:p>
            <a:pPr algn="just">
              <a:lnSpc>
                <a:spcPct val="170000"/>
              </a:lnSpc>
              <a:buNone/>
            </a:pPr>
            <a:r>
              <a:rPr lang="en-US" sz="8000" dirty="0" smtClean="0">
                <a:latin typeface="Times New Roman" pitchFamily="18" charset="0"/>
                <a:cs typeface="Times New Roman" pitchFamily="18" charset="0"/>
              </a:rPr>
              <a:t>[1] M. </a:t>
            </a:r>
            <a:r>
              <a:rPr lang="en-US" sz="8000" dirty="0" err="1" smtClean="0">
                <a:latin typeface="Times New Roman" pitchFamily="18" charset="0"/>
                <a:cs typeface="Times New Roman" pitchFamily="18" charset="0"/>
              </a:rPr>
              <a:t>Sharples</a:t>
            </a:r>
            <a:r>
              <a:rPr lang="en-US" sz="8000" dirty="0" smtClean="0">
                <a:latin typeface="Times New Roman" pitchFamily="18" charset="0"/>
                <a:cs typeface="Times New Roman" pitchFamily="18" charset="0"/>
              </a:rPr>
              <a:t>, J. </a:t>
            </a:r>
            <a:r>
              <a:rPr lang="en-US" sz="8000" dirty="0" err="1" smtClean="0">
                <a:latin typeface="Times New Roman" pitchFamily="18" charset="0"/>
                <a:cs typeface="Times New Roman" pitchFamily="18" charset="0"/>
              </a:rPr>
              <a:t>Roschelle</a:t>
            </a:r>
            <a:r>
              <a:rPr lang="en-US" sz="8000" dirty="0" smtClean="0">
                <a:latin typeface="Times New Roman" pitchFamily="18" charset="0"/>
                <a:cs typeface="Times New Roman" pitchFamily="18" charset="0"/>
              </a:rPr>
              <a:t>, “Guest Editorial: Special section on Mobile Learning and Ubiquitous Technologies</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gn="just">
              <a:lnSpc>
                <a:spcPct val="170000"/>
              </a:lnSpc>
              <a:buNone/>
            </a:pPr>
            <a:r>
              <a:rPr lang="en-US" sz="8000" dirty="0" smtClean="0">
                <a:latin typeface="Times New Roman" pitchFamily="18" charset="0"/>
                <a:cs typeface="Times New Roman" pitchFamily="18" charset="0"/>
              </a:rPr>
              <a:t>[2] G. Hwang, P. Wu, H. </a:t>
            </a:r>
            <a:r>
              <a:rPr lang="en-US" sz="8000" dirty="0" err="1" smtClean="0">
                <a:latin typeface="Times New Roman" pitchFamily="18" charset="0"/>
                <a:cs typeface="Times New Roman" pitchFamily="18" charset="0"/>
              </a:rPr>
              <a:t>Ke</a:t>
            </a:r>
            <a:r>
              <a:rPr lang="en-US" sz="8000" dirty="0" smtClean="0">
                <a:latin typeface="Times New Roman" pitchFamily="18" charset="0"/>
                <a:cs typeface="Times New Roman" pitchFamily="18" charset="0"/>
              </a:rPr>
              <a:t>, “An Interactive Concept Map Approach to Support Mobile Learning Activities for Natural Science Course</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gn="just">
              <a:lnSpc>
                <a:spcPct val="170000"/>
              </a:lnSpc>
              <a:buNone/>
            </a:pPr>
            <a:r>
              <a:rPr lang="en-US" sz="8000" dirty="0" smtClean="0">
                <a:latin typeface="Times New Roman" pitchFamily="18" charset="0"/>
                <a:cs typeface="Times New Roman" pitchFamily="18" charset="0"/>
              </a:rPr>
              <a:t>[3] Z. Yuan, L. Zhang, G. Zhan, “A Novel Online Examination System for Computer Science Education</a:t>
            </a:r>
            <a:r>
              <a:rPr lang="en-US" sz="8000" dirty="0" smtClean="0">
                <a:latin typeface="Times New Roman" pitchFamily="18" charset="0"/>
                <a:cs typeface="Times New Roman" pitchFamily="18" charset="0"/>
              </a:rPr>
              <a:t>,”</a:t>
            </a:r>
            <a:endParaRPr lang="en-US" sz="8000" dirty="0" smtClean="0">
              <a:latin typeface="Times New Roman" pitchFamily="18" charset="0"/>
              <a:cs typeface="Times New Roman" pitchFamily="18" charset="0"/>
            </a:endParaRPr>
          </a:p>
          <a:p>
            <a:pPr algn="just">
              <a:lnSpc>
                <a:spcPct val="170000"/>
              </a:lnSpc>
              <a:buNone/>
            </a:pPr>
            <a:r>
              <a:rPr lang="en-US" sz="8000" dirty="0" smtClean="0">
                <a:latin typeface="Times New Roman" pitchFamily="18" charset="0"/>
                <a:cs typeface="Times New Roman" pitchFamily="18" charset="0"/>
              </a:rPr>
              <a:t>[4] (2013) University Automating Exam System, The Hindu Newspaper Website. </a:t>
            </a:r>
          </a:p>
          <a:p>
            <a:pPr algn="just">
              <a:lnSpc>
                <a:spcPct val="170000"/>
              </a:lnSpc>
              <a:buNone/>
            </a:pPr>
            <a:r>
              <a:rPr lang="en-US" sz="8000" dirty="0" smtClean="0">
                <a:latin typeface="Times New Roman" pitchFamily="18" charset="0"/>
                <a:cs typeface="Times New Roman" pitchFamily="18" charset="0"/>
              </a:rPr>
              <a:t>[5] (2013) </a:t>
            </a:r>
            <a:r>
              <a:rPr lang="en-US" sz="8000" dirty="0" err="1" smtClean="0">
                <a:latin typeface="Times New Roman" pitchFamily="18" charset="0"/>
                <a:cs typeface="Times New Roman" pitchFamily="18" charset="0"/>
              </a:rPr>
              <a:t>Rashtriya</a:t>
            </a:r>
            <a:r>
              <a:rPr lang="en-US" sz="8000" dirty="0" smtClean="0">
                <a:latin typeface="Times New Roman" pitchFamily="18" charset="0"/>
                <a:cs typeface="Times New Roman" pitchFamily="18" charset="0"/>
              </a:rPr>
              <a:t> Uchchtar Shiksha </a:t>
            </a:r>
            <a:r>
              <a:rPr lang="en-US" sz="8000" dirty="0" err="1" smtClean="0">
                <a:latin typeface="Times New Roman" pitchFamily="18" charset="0"/>
                <a:cs typeface="Times New Roman" pitchFamily="18" charset="0"/>
              </a:rPr>
              <a:t>Abhiyan</a:t>
            </a:r>
            <a:r>
              <a:rPr lang="en-US" sz="8000" dirty="0" smtClean="0">
                <a:latin typeface="Times New Roman" pitchFamily="18" charset="0"/>
                <a:cs typeface="Times New Roman" pitchFamily="18" charset="0"/>
              </a:rPr>
              <a:t>. National Higher Education Mission, Ministry of Human Resource </a:t>
            </a:r>
            <a:r>
              <a:rPr lang="en-US" sz="8000" dirty="0" smtClean="0">
                <a:latin typeface="Times New Roman" pitchFamily="18" charset="0"/>
                <a:cs typeface="Times New Roman" pitchFamily="18" charset="0"/>
              </a:rPr>
              <a:t> Development</a:t>
            </a:r>
            <a:r>
              <a:rPr lang="en-US" sz="8000" dirty="0" smtClean="0">
                <a:latin typeface="Times New Roman" pitchFamily="18" charset="0"/>
                <a:cs typeface="Times New Roman" pitchFamily="18" charset="0"/>
              </a:rPr>
              <a:t>. Government of India</a:t>
            </a:r>
            <a:r>
              <a:rPr lang="en-US" sz="7200" dirty="0" smtClean="0">
                <a:latin typeface="Times New Roman" pitchFamily="18" charset="0"/>
                <a:cs typeface="Times New Roman" pitchFamily="18" charset="0"/>
              </a:rPr>
              <a:t>. </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457200"/>
            <a:ext cx="7638288" cy="6096000"/>
          </a:xfrm>
        </p:spPr>
        <p:txBody>
          <a:bodyPr>
            <a:normAutofit fontScale="70000" lnSpcReduction="20000"/>
          </a:bodyPr>
          <a:lstStyle/>
          <a:p>
            <a:pPr algn="just">
              <a:lnSpc>
                <a:spcPct val="170000"/>
              </a:lnSpc>
            </a:pPr>
            <a:endParaRPr lang="en-US"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[6] </a:t>
            </a:r>
            <a:r>
              <a:rPr lang="en-US" dirty="0" err="1" smtClean="0">
                <a:latin typeface="Times New Roman" pitchFamily="18" charset="0"/>
                <a:cs typeface="Times New Roman" pitchFamily="18" charset="0"/>
              </a:rPr>
              <a:t>Amar</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Jeet</a:t>
            </a:r>
            <a:r>
              <a:rPr lang="en-US" dirty="0" smtClean="0">
                <a:latin typeface="Times New Roman" pitchFamily="18" charset="0"/>
                <a:cs typeface="Times New Roman" pitchFamily="18" charset="0"/>
              </a:rPr>
              <a:t> Singh and </a:t>
            </a:r>
            <a:r>
              <a:rPr lang="en-US" dirty="0" err="1" smtClean="0">
                <a:latin typeface="Times New Roman" pitchFamily="18" charset="0"/>
                <a:cs typeface="Times New Roman" pitchFamily="18" charset="0"/>
              </a:rPr>
              <a:t>Mohini</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Bhardwaj</a:t>
            </a:r>
            <a:r>
              <a:rPr lang="en-US" dirty="0" smtClean="0">
                <a:latin typeface="Times New Roman" pitchFamily="18" charset="0"/>
                <a:cs typeface="Times New Roman" pitchFamily="18" charset="0"/>
              </a:rPr>
              <a:t>. (2008) E-Governance: Single Portal for Integrated Examination System</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[7] D. Huang, H. Huang, “Research and Realization of Online Exam System Based on S2SH Framework</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[8] H. Pang, S. Yang, L. </a:t>
            </a:r>
            <a:r>
              <a:rPr lang="en-US" dirty="0" err="1" smtClean="0">
                <a:latin typeface="Times New Roman" pitchFamily="18" charset="0"/>
                <a:cs typeface="Times New Roman" pitchFamily="18" charset="0"/>
              </a:rPr>
              <a:t>Bian</a:t>
            </a:r>
            <a:r>
              <a:rPr lang="en-US" dirty="0" smtClean="0">
                <a:latin typeface="Times New Roman" pitchFamily="18" charset="0"/>
                <a:cs typeface="Times New Roman" pitchFamily="18" charset="0"/>
              </a:rPr>
              <a:t>, “A Web Services Based Online Training and Exam System</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[9] V. </a:t>
            </a:r>
            <a:r>
              <a:rPr lang="en-US" dirty="0" err="1" smtClean="0">
                <a:latin typeface="Times New Roman" pitchFamily="18" charset="0"/>
                <a:cs typeface="Times New Roman" pitchFamily="18" charset="0"/>
              </a:rPr>
              <a:t>Jamwal</a:t>
            </a:r>
            <a:r>
              <a:rPr lang="en-US" dirty="0" smtClean="0">
                <a:latin typeface="Times New Roman" pitchFamily="18" charset="0"/>
                <a:cs typeface="Times New Roman" pitchFamily="18" charset="0"/>
              </a:rPr>
              <a:t> and S. </a:t>
            </a:r>
            <a:r>
              <a:rPr lang="en-US" dirty="0" err="1" smtClean="0">
                <a:latin typeface="Times New Roman" pitchFamily="18" charset="0"/>
                <a:cs typeface="Times New Roman" pitchFamily="18" charset="0"/>
              </a:rPr>
              <a:t>Iyer</a:t>
            </a:r>
            <a:r>
              <a:rPr lang="en-US" dirty="0" smtClean="0">
                <a:latin typeface="Times New Roman" pitchFamily="18" charset="0"/>
                <a:cs typeface="Times New Roman" pitchFamily="18" charset="0"/>
              </a:rPr>
              <a:t>, “Mobile Agent Based System for Distant Evaluation System</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pPr algn="just">
              <a:lnSpc>
                <a:spcPct val="170000"/>
              </a:lnSpc>
              <a:buNone/>
            </a:pPr>
            <a:r>
              <a:rPr lang="en-US" dirty="0" smtClean="0">
                <a:latin typeface="Times New Roman" pitchFamily="18" charset="0"/>
                <a:cs typeface="Times New Roman" pitchFamily="18" charset="0"/>
              </a:rPr>
              <a:t>[10] M. M. Aye, and M. M. </a:t>
            </a:r>
            <a:r>
              <a:rPr lang="en-US" dirty="0" err="1" smtClean="0">
                <a:latin typeface="Times New Roman" pitchFamily="18" charset="0"/>
                <a:cs typeface="Times New Roman" pitchFamily="18" charset="0"/>
              </a:rPr>
              <a:t>Thet</a:t>
            </a:r>
            <a:r>
              <a:rPr lang="en-US" dirty="0" smtClean="0">
                <a:latin typeface="Times New Roman" pitchFamily="18" charset="0"/>
                <a:cs typeface="Times New Roman" pitchFamily="18" charset="0"/>
              </a:rPr>
              <a:t> </a:t>
            </a:r>
            <a:r>
              <a:rPr lang="en-US" dirty="0" err="1" smtClean="0">
                <a:latin typeface="Times New Roman" pitchFamily="18" charset="0"/>
                <a:cs typeface="Times New Roman" pitchFamily="18" charset="0"/>
              </a:rPr>
              <a:t>Thwin</a:t>
            </a:r>
            <a:r>
              <a:rPr lang="en-US" dirty="0" smtClean="0">
                <a:latin typeface="Times New Roman" pitchFamily="18" charset="0"/>
                <a:cs typeface="Times New Roman" pitchFamily="18" charset="0"/>
              </a:rPr>
              <a:t>. “Mobile Agent Based Online Examination System</a:t>
            </a:r>
            <a:r>
              <a:rPr lang="en-US" dirty="0" smtClean="0">
                <a:latin typeface="Times New Roman" pitchFamily="18" charset="0"/>
                <a:cs typeface="Times New Roman" pitchFamily="18" charset="0"/>
              </a:rPr>
              <a:t>,”</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169</TotalTime>
  <Words>1080</Words>
  <Application>Microsoft Office PowerPoint</Application>
  <PresentationFormat>On-screen Show (4:3)</PresentationFormat>
  <Paragraphs>93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             ONLINE EXAM MANAGEMENT SYSTEM IN ANDROID    </vt:lpstr>
      <vt:lpstr>ABSTRACT :</vt:lpstr>
      <vt:lpstr>Slide 3</vt:lpstr>
      <vt:lpstr>Existing System: </vt:lpstr>
      <vt:lpstr>Slide 5</vt:lpstr>
      <vt:lpstr>Drawback : </vt:lpstr>
      <vt:lpstr>Proposed Work :</vt:lpstr>
      <vt:lpstr>Slide 8</vt:lpstr>
      <vt:lpstr>ADVANTAGES :</vt:lpstr>
      <vt:lpstr>LITERATURE REVIEW</vt:lpstr>
      <vt:lpstr>Slide 11</vt:lpstr>
      <vt:lpstr>Hardware Requirements: </vt:lpstr>
      <vt:lpstr>Software Requirements: </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AMBULANCE TRACKING SYSTEM IN ANDROID</dc:title>
  <dc:creator>Mohan</dc:creator>
  <cp:lastModifiedBy>TTS</cp:lastModifiedBy>
  <cp:revision>58</cp:revision>
  <dcterms:created xsi:type="dcterms:W3CDTF">2006-08-16T00:00:00Z</dcterms:created>
  <dcterms:modified xsi:type="dcterms:W3CDTF">2020-01-30T09:49:55Z</dcterms:modified>
</cp:coreProperties>
</file>