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 id="271" r:id="rId9"/>
    <p:sldId id="272" r:id="rId10"/>
    <p:sldId id="264" r:id="rId11"/>
    <p:sldId id="265" r:id="rId12"/>
    <p:sldId id="266" r:id="rId13"/>
    <p:sldId id="267" r:id="rId14"/>
    <p:sldId id="268"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12/30/2019</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7360" y="1600200"/>
            <a:ext cx="7406640" cy="1472184"/>
          </a:xfrm>
        </p:spPr>
        <p:txBody>
          <a:bodyPr>
            <a:normAutofit fontScale="90000"/>
          </a:bodyPr>
          <a:lstStyle/>
          <a:p>
            <a:r>
              <a:rPr lang="en-US" b="1" dirty="0" smtClean="0"/>
              <a:t>A Real Time Electrical Load Distribution Monitoring and Controlling System Based on PLC and Web server </a:t>
            </a:r>
            <a:endParaRPr lang="en-US" b="1" dirty="0"/>
          </a:p>
        </p:txBody>
      </p:sp>
      <p:sp>
        <p:nvSpPr>
          <p:cNvPr id="3" name="Subtitle 2"/>
          <p:cNvSpPr>
            <a:spLocks noGrp="1"/>
          </p:cNvSpPr>
          <p:nvPr>
            <p:ph type="subTitle" idx="1"/>
          </p:nvPr>
        </p:nvSpPr>
        <p:spPr>
          <a:xfrm>
            <a:off x="1447800" y="4038600"/>
            <a:ext cx="7406640" cy="1752600"/>
          </a:xfrm>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As global energy demand is constantly on the rise; power management has been becoming a major issue in the past decades or so due to less energy reserves.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Power shutdown is a key crisis at the present time whereas disruption of power can cause a huge production loss for industries which calls for proper power management and monitoring in a systematic way.</a:t>
            </a:r>
          </a:p>
          <a:p>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762000"/>
            <a:ext cx="7772400" cy="5364163"/>
          </a:xfrm>
        </p:spPr>
        <p:txBody>
          <a:bodyPr>
            <a:normAutofit/>
          </a:bodyPr>
          <a:lstStyle/>
          <a:p>
            <a:pPr algn="just">
              <a:lnSpc>
                <a:spcPct val="150000"/>
              </a:lnSpc>
            </a:pPr>
            <a:r>
              <a:rPr lang="en-US"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paper deals with this issue by developing a prototype system and implementing real time energy monitoring and controlling of the system. In this system, power from main line is distributed and supplied to certain loads.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If capacity of distributed load is less than required, then another line will be activated in parallel in order to prevent power shutdown and avoid production losses. Moreover, this process can ensure safety by tripping the system in case of any fault occurrence. All these are performed in an automated process using PLC and Web server.</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Existing System</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latin typeface="Times New Roman" pitchFamily="18" charset="0"/>
                <a:cs typeface="Times New Roman" pitchFamily="18" charset="0"/>
              </a:rPr>
              <a:t>Power distribution SCADA system is a computer-based  production process control and scheduling automation system.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It uses the data acquisition module to monitor and control the operation of field devices so as to achieve data acquisition, device control,  measurement, parameter adjustment, and various signal alarms.</a:t>
            </a:r>
          </a:p>
          <a:p>
            <a:endParaRPr lang="en-US" i="1"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Electrical load distribution, monitoring &amp; controlling using PLC is comparatively reliable, accurate and more efficient technique than any existing controllers.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LAN is used to communicate with PLC and PC with the help of Web server and a Communication board (RS 485) is used also for collecting data from energy meters to execute logical commands using program uploaded in the PLC memory.</a:t>
            </a:r>
            <a:endParaRPr lang="en-US" i="1"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000" dirty="0" smtClean="0">
                <a:latin typeface="Times New Roman" pitchFamily="18" charset="0"/>
                <a:cs typeface="Times New Roman" pitchFamily="18" charset="0"/>
              </a:rPr>
              <a:t>LAN based communication will send data in Short distance Computer server.</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Energy usage data's in server may corrupt without any back up files in LAN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latin typeface="Times New Roman" pitchFamily="18" charset="0"/>
                <a:cs typeface="Times New Roman" pitchFamily="18" charset="0"/>
              </a:rPr>
              <a:t>Here we use  Cloud Web server based PLC Controlling and Monitoring System as Proposed work.</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To carry out the load controlling and monitoring of  overall system, energy meters, PLC and PC are used.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Multiple energy meters with a single PLC CPU connects with a PC to monitor and control required electrical load distribution.</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Which monitor voltage current and fault occurrence  and updated in server.</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WSN is used to communicate with PLC and PC with the help of  Web server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normAutofit/>
          </a:bodyPr>
          <a:lstStyle/>
          <a:p>
            <a:r>
              <a:rPr lang="en-US" sz="2000" dirty="0" smtClean="0">
                <a:latin typeface="Times New Roman" pitchFamily="18" charset="0"/>
                <a:cs typeface="Times New Roman" pitchFamily="18" charset="0"/>
              </a:rPr>
              <a:t>PLCs along with energy control functions in order to minimize energy costs and CO2  emissions using milling machine.</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Energy monitoring system deals with auditing the energy usage in industries in Cloud Web Server.</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90600"/>
          </a:xfrm>
        </p:spPr>
        <p:txBody>
          <a:bodyPr/>
          <a:lstStyle/>
          <a:p>
            <a:pPr algn="ctr"/>
            <a:r>
              <a:rPr lang="en-US" dirty="0" smtClean="0"/>
              <a:t>Literature Survey</a:t>
            </a:r>
            <a:endParaRPr lang="en-US" dirty="0"/>
          </a:p>
        </p:txBody>
      </p:sp>
      <p:graphicFrame>
        <p:nvGraphicFramePr>
          <p:cNvPr id="4" name="Content Placeholder 3"/>
          <p:cNvGraphicFramePr>
            <a:graphicFrameLocks noGrp="1"/>
          </p:cNvGraphicFramePr>
          <p:nvPr>
            <p:ph idx="1"/>
          </p:nvPr>
        </p:nvGraphicFramePr>
        <p:xfrm>
          <a:off x="1435100" y="1066799"/>
          <a:ext cx="7499349" cy="4937761"/>
        </p:xfrm>
        <a:graphic>
          <a:graphicData uri="http://schemas.openxmlformats.org/drawingml/2006/table">
            <a:tbl>
              <a:tblPr firstRow="1" bandRow="1">
                <a:tableStyleId>{5C22544A-7EE6-4342-B048-85BDC9FD1C3A}</a:tableStyleId>
              </a:tblPr>
              <a:tblGrid>
                <a:gridCol w="1993900"/>
                <a:gridCol w="1905000"/>
                <a:gridCol w="3600449"/>
              </a:tblGrid>
              <a:tr h="375785">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824616">
                <a:tc>
                  <a:txBody>
                    <a:bodyPr/>
                    <a:lstStyle/>
                    <a:p>
                      <a:r>
                        <a:rPr kumimoji="0" lang="en-US" sz="1800" kern="1200" baseline="0" dirty="0" smtClean="0">
                          <a:solidFill>
                            <a:schemeClr val="dk1"/>
                          </a:solidFill>
                          <a:latin typeface="+mn-lt"/>
                          <a:ea typeface="+mn-ea"/>
                          <a:cs typeface="+mn-cs"/>
                        </a:rPr>
                        <a:t>Real Time Smart Grid Load Management By Integrated and Secured</a:t>
                      </a:r>
                    </a:p>
                    <a:p>
                      <a:r>
                        <a:rPr kumimoji="0" lang="en-US" sz="1800" kern="1200" baseline="0" dirty="0" smtClean="0">
                          <a:solidFill>
                            <a:schemeClr val="dk1"/>
                          </a:solidFill>
                          <a:latin typeface="+mn-lt"/>
                          <a:ea typeface="+mn-ea"/>
                          <a:cs typeface="+mn-cs"/>
                        </a:rPr>
                        <a:t>Communication</a:t>
                      </a:r>
                      <a:endParaRPr lang="en-US" dirty="0"/>
                    </a:p>
                  </a:txBody>
                  <a:tcPr/>
                </a:tc>
                <a:tc>
                  <a:txBody>
                    <a:bodyPr/>
                    <a:lstStyle/>
                    <a:p>
                      <a:r>
                        <a:rPr kumimoji="0" lang="en-US" sz="1800" kern="1200" baseline="0" dirty="0" smtClean="0">
                          <a:solidFill>
                            <a:schemeClr val="dk1"/>
                          </a:solidFill>
                          <a:latin typeface="+mn-lt"/>
                          <a:ea typeface="+mn-ea"/>
                          <a:cs typeface="+mn-cs"/>
                        </a:rPr>
                        <a:t>Muhammad Abrar, M. Ali Tahir, H.M. Umar Hamid, RohaMasroor</a:t>
                      </a:r>
                      <a:endParaRPr lang="en-US" dirty="0"/>
                    </a:p>
                  </a:txBody>
                  <a:tcPr/>
                </a:tc>
                <a:tc>
                  <a:txBody>
                    <a:bodyPr/>
                    <a:lstStyle/>
                    <a:p>
                      <a:r>
                        <a:rPr lang="en-US" sz="1800" dirty="0" smtClean="0">
                          <a:latin typeface="Times New Roman" pitchFamily="18" charset="0"/>
                          <a:cs typeface="Times New Roman" pitchFamily="18" charset="0"/>
                        </a:rPr>
                        <a:t>Demand of electrical energy is increasing day by day. We need better grids to reduce the stress on power system by making it more reliable and secured. Smart grid (SG) is a new technology towards the conventional grids due to its two ways communication and multi-featured properties.</a:t>
                      </a:r>
                      <a:endParaRPr lang="en-US" dirty="0"/>
                    </a:p>
                  </a:txBody>
                  <a:tcPr/>
                </a:tc>
              </a:tr>
              <a:tr h="152400">
                <a:tc>
                  <a:txBody>
                    <a:bodyPr/>
                    <a:lstStyle/>
                    <a:p>
                      <a:r>
                        <a:rPr kumimoji="0" lang="en-US" sz="1800" kern="1200" baseline="0" dirty="0" smtClean="0">
                          <a:solidFill>
                            <a:schemeClr val="dk1"/>
                          </a:solidFill>
                          <a:latin typeface="+mn-lt"/>
                          <a:ea typeface="+mn-ea"/>
                          <a:cs typeface="+mn-cs"/>
                        </a:rPr>
                        <a:t>Energy management system</a:t>
                      </a:r>
                    </a:p>
                    <a:p>
                      <a:r>
                        <a:rPr kumimoji="0" lang="en-US" sz="1800" kern="1200" baseline="0" dirty="0" smtClean="0">
                          <a:solidFill>
                            <a:schemeClr val="dk1"/>
                          </a:solidFill>
                          <a:latin typeface="+mn-lt"/>
                          <a:ea typeface="+mn-ea"/>
                          <a:cs typeface="+mn-cs"/>
                        </a:rPr>
                        <a:t>using PLC &amp; SCADA</a:t>
                      </a:r>
                      <a:endParaRPr lang="en-US" dirty="0" smtClean="0"/>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smtClean="0">
                          <a:solidFill>
                            <a:schemeClr val="dk1"/>
                          </a:solidFill>
                          <a:latin typeface="+mn-lt"/>
                          <a:ea typeface="+mn-ea"/>
                          <a:cs typeface="+mn-cs"/>
                        </a:rPr>
                        <a:t>Kamaldeep Kaur, Prof. Rvindar Kaur</a:t>
                      </a:r>
                      <a:endParaRPr lang="en-US" dirty="0" smtClean="0"/>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This paper presents the load control in the industry during peak hours by using PLC and monitors all load parameters of the motors on PC by using SCADA.</a:t>
                      </a:r>
                    </a:p>
                    <a:p>
                      <a:endParaRPr lang="en-US"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295401" y="123477"/>
          <a:ext cx="7543799" cy="6505922"/>
        </p:xfrm>
        <a:graphic>
          <a:graphicData uri="http://schemas.openxmlformats.org/drawingml/2006/table">
            <a:tbl>
              <a:tblPr firstRow="1" bandRow="1">
                <a:tableStyleId>{5C22544A-7EE6-4342-B048-85BDC9FD1C3A}</a:tableStyleId>
              </a:tblPr>
              <a:tblGrid>
                <a:gridCol w="1699112"/>
                <a:gridCol w="1533033"/>
                <a:gridCol w="4311654"/>
              </a:tblGrid>
              <a:tr h="562322">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323441">
                <a:tc>
                  <a:txBody>
                    <a:bodyPr/>
                    <a:lstStyle/>
                    <a:p>
                      <a:r>
                        <a:rPr kumimoji="0" lang="en-US" sz="1800" kern="1200" baseline="0" dirty="0" smtClean="0">
                          <a:solidFill>
                            <a:schemeClr val="dk1"/>
                          </a:solidFill>
                          <a:latin typeface="+mn-lt"/>
                          <a:ea typeface="+mn-ea"/>
                          <a:cs typeface="+mn-cs"/>
                        </a:rPr>
                        <a:t>INTELLIGENT SCADA FOR LOAD</a:t>
                      </a:r>
                    </a:p>
                    <a:p>
                      <a:r>
                        <a:rPr kumimoji="0" lang="en-US" sz="1800" kern="1200" baseline="0" dirty="0" smtClean="0">
                          <a:solidFill>
                            <a:schemeClr val="dk1"/>
                          </a:solidFill>
                          <a:latin typeface="+mn-lt"/>
                          <a:ea typeface="+mn-ea"/>
                          <a:cs typeface="+mn-cs"/>
                        </a:rPr>
                        <a:t>CONTROL</a:t>
                      </a:r>
                      <a:endParaRPr lang="en-US" dirty="0"/>
                    </a:p>
                  </a:txBody>
                  <a:tcPr/>
                </a:tc>
                <a:tc>
                  <a:txBody>
                    <a:bodyPr/>
                    <a:lstStyle/>
                    <a:p>
                      <a:r>
                        <a:rPr kumimoji="0" lang="pt-BR" sz="1800" kern="1200" baseline="0" dirty="0" smtClean="0">
                          <a:solidFill>
                            <a:schemeClr val="dk1"/>
                          </a:solidFill>
                          <a:latin typeface="+mn-lt"/>
                          <a:ea typeface="+mn-ea"/>
                          <a:cs typeface="+mn-cs"/>
                        </a:rPr>
                        <a:t>FILIPE FERNANDES , TIAGO SOUSA , PEDRO FARIA , MARCOSILVA , HUGO MORAIS , ZITA A. VALE,</a:t>
                      </a:r>
                      <a:endParaRPr lang="en-US" dirty="0"/>
                    </a:p>
                  </a:txBody>
                  <a:tcPr/>
                </a:tc>
                <a:tc>
                  <a:txBody>
                    <a:bodyPr/>
                    <a:lstStyle/>
                    <a:p>
                      <a:r>
                        <a:rPr kumimoji="0" lang="en-US" b="0" i="0" kern="1200" dirty="0" smtClean="0">
                          <a:solidFill>
                            <a:schemeClr val="dk1"/>
                          </a:solidFill>
                          <a:latin typeface="+mn-lt"/>
                          <a:ea typeface="+mn-ea"/>
                          <a:cs typeface="+mn-cs"/>
                        </a:rPr>
                        <a:t>A supervisory control and data acquisition (SCADA) system is an integrated platform that incorporates several components and it has been applied in the field of power systems and several engineering applications to monitor, operate and control a lot of processes. In the future electrical networks, SCADA systems are essential for an intelligent management of resources like distributed generation and demand response, implemented in the smart grid context.</a:t>
                      </a:r>
                      <a:endParaRPr lang="en-US" dirty="0"/>
                    </a:p>
                  </a:txBody>
                  <a:tcPr/>
                </a:tc>
              </a:tr>
              <a:tr h="2515036">
                <a:tc>
                  <a:txBody>
                    <a:bodyPr/>
                    <a:lstStyle/>
                    <a:p>
                      <a:r>
                        <a:rPr kumimoji="0" lang="en-US" sz="1800" kern="1200" baseline="0" dirty="0" smtClean="0">
                          <a:solidFill>
                            <a:schemeClr val="dk1"/>
                          </a:solidFill>
                          <a:latin typeface="+mn-lt"/>
                          <a:ea typeface="+mn-ea"/>
                          <a:cs typeface="+mn-cs"/>
                        </a:rPr>
                        <a:t>Quality monitoring of</a:t>
                      </a:r>
                    </a:p>
                    <a:p>
                      <a:r>
                        <a:rPr kumimoji="0" lang="en-US" sz="1800" kern="1200" baseline="0" dirty="0" smtClean="0">
                          <a:solidFill>
                            <a:schemeClr val="dk1"/>
                          </a:solidFill>
                          <a:latin typeface="+mn-lt"/>
                          <a:ea typeface="+mn-ea"/>
                          <a:cs typeface="+mn-cs"/>
                        </a:rPr>
                        <a:t>electrical power distribution network using a low-power microcontroller</a:t>
                      </a:r>
                      <a:endParaRPr lang="en-US" dirty="0"/>
                    </a:p>
                  </a:txBody>
                  <a:tcPr/>
                </a:tc>
                <a:tc>
                  <a:txBody>
                    <a:bodyPr/>
                    <a:lstStyle/>
                    <a:p>
                      <a:r>
                        <a:rPr kumimoji="0" lang="en-US" sz="1800" kern="1200" baseline="0" dirty="0" smtClean="0">
                          <a:solidFill>
                            <a:schemeClr val="dk1"/>
                          </a:solidFill>
                          <a:latin typeface="+mn-lt"/>
                          <a:ea typeface="+mn-ea"/>
                          <a:cs typeface="+mn-cs"/>
                        </a:rPr>
                        <a:t>C.  Dughir ;</a:t>
                      </a:r>
                    </a:p>
                    <a:p>
                      <a:r>
                        <a:rPr kumimoji="0" lang="en-US" sz="1800" kern="1200" baseline="0" dirty="0" smtClean="0">
                          <a:solidFill>
                            <a:schemeClr val="dk1"/>
                          </a:solidFill>
                          <a:latin typeface="+mn-lt"/>
                          <a:ea typeface="+mn-ea"/>
                          <a:cs typeface="+mn-cs"/>
                        </a:rPr>
                        <a:t> V.  Groza ;</a:t>
                      </a:r>
                    </a:p>
                    <a:p>
                      <a:r>
                        <a:rPr kumimoji="0" lang="en-US" sz="1800" kern="1200" baseline="0" dirty="0" smtClean="0">
                          <a:solidFill>
                            <a:schemeClr val="dk1"/>
                          </a:solidFill>
                          <a:latin typeface="+mn-lt"/>
                          <a:ea typeface="+mn-ea"/>
                          <a:cs typeface="+mn-cs"/>
                        </a:rPr>
                        <a:t> A.  Vârtosu ; G.  Prostean</a:t>
                      </a:r>
                      <a:endParaRPr lang="en-US" dirty="0"/>
                    </a:p>
                  </a:txBody>
                  <a:tcPr/>
                </a:tc>
                <a:tc>
                  <a:txBody>
                    <a:bodyPr/>
                    <a:lstStyle/>
                    <a:p>
                      <a:r>
                        <a:rPr kumimoji="0" lang="en-US" b="0" i="0" kern="1200" dirty="0" smtClean="0">
                          <a:solidFill>
                            <a:schemeClr val="dk1"/>
                          </a:solidFill>
                          <a:latin typeface="+mn-lt"/>
                          <a:ea typeface="+mn-ea"/>
                          <a:cs typeface="+mn-cs"/>
                        </a:rPr>
                        <a:t>This paper presents a system for monitoring the electrical disturbances which are present every day in electrical power distribution networks. A simple solution for detecting the disturbances using a low power microcontroller (MSP 430) was developed. The system was devised to work with 230 V 50 Hz electrical power networks in Europe.</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57912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Software Requirements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z="2000" dirty="0" smtClean="0"/>
              <a:t>Windows 7</a:t>
            </a:r>
          </a:p>
          <a:p>
            <a:endParaRPr lang="en-US" sz="2000" dirty="0" smtClean="0"/>
          </a:p>
          <a:p>
            <a:r>
              <a:rPr lang="en-US" sz="2000" dirty="0" smtClean="0"/>
              <a:t>PLC </a:t>
            </a:r>
            <a:r>
              <a:rPr lang="en-US" sz="2000" b="1" dirty="0" smtClean="0"/>
              <a:t>Ladder diagram or Ladder Login</a:t>
            </a:r>
          </a:p>
          <a:p>
            <a:endParaRPr lang="en-US" b="1"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Hardware Requirements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z="2000" dirty="0" smtClean="0">
                <a:latin typeface="Times New Roman" pitchFamily="18" charset="0"/>
                <a:cs typeface="Times New Roman" pitchFamily="18" charset="0"/>
              </a:rPr>
              <a:t>Transformer (230v to 12 v)</a:t>
            </a:r>
          </a:p>
          <a:p>
            <a:r>
              <a:rPr lang="en-US" sz="2000" dirty="0" smtClean="0">
                <a:latin typeface="Times New Roman" pitchFamily="18" charset="0"/>
                <a:cs typeface="Times New Roman" pitchFamily="18" charset="0"/>
              </a:rPr>
              <a:t>Power Supply Board</a:t>
            </a:r>
          </a:p>
          <a:p>
            <a:r>
              <a:rPr lang="en-US" sz="2000" dirty="0" smtClean="0">
                <a:latin typeface="Times New Roman" pitchFamily="18" charset="0"/>
                <a:cs typeface="Times New Roman" pitchFamily="18" charset="0"/>
              </a:rPr>
              <a:t>PLC Board</a:t>
            </a:r>
          </a:p>
          <a:p>
            <a:r>
              <a:rPr lang="en-US" sz="2000" dirty="0" smtClean="0">
                <a:latin typeface="Times New Roman" pitchFamily="18" charset="0"/>
                <a:cs typeface="Times New Roman" pitchFamily="18" charset="0"/>
              </a:rPr>
              <a:t>Grid</a:t>
            </a:r>
          </a:p>
          <a:p>
            <a:r>
              <a:rPr lang="en-US" sz="2000" dirty="0" smtClean="0">
                <a:latin typeface="Times New Roman" pitchFamily="18" charset="0"/>
                <a:cs typeface="Times New Roman" pitchFamily="18" charset="0"/>
              </a:rPr>
              <a:t>LCD Display</a:t>
            </a:r>
          </a:p>
          <a:p>
            <a:endParaRPr lang="en-US"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3" name="Content Placeholder 2"/>
          <p:cNvSpPr>
            <a:spLocks noGrp="1"/>
          </p:cNvSpPr>
          <p:nvPr>
            <p:ph idx="1"/>
          </p:nvPr>
        </p:nvSpPr>
        <p:spPr>
          <a:xfrm>
            <a:off x="1435608" y="1143000"/>
            <a:ext cx="7498080" cy="5181600"/>
          </a:xfrm>
        </p:spPr>
        <p:txBody>
          <a:bodyPr>
            <a:normAutofit fontScale="25000" lnSpcReduction="20000"/>
          </a:bodyPr>
          <a:lstStyle/>
          <a:p>
            <a:endParaRPr lang="en-US" sz="8000" dirty="0" smtClean="0">
              <a:latin typeface="Times New Roman" pitchFamily="18" charset="0"/>
              <a:cs typeface="Times New Roman" pitchFamily="18" charset="0"/>
            </a:endParaRPr>
          </a:p>
          <a:p>
            <a:pPr>
              <a:lnSpc>
                <a:spcPct val="170000"/>
              </a:lnSpc>
              <a:buNone/>
            </a:pPr>
            <a:r>
              <a:rPr lang="en-US" sz="8000" dirty="0" smtClean="0">
                <a:latin typeface="Times New Roman" pitchFamily="18" charset="0"/>
                <a:cs typeface="Times New Roman" pitchFamily="18" charset="0"/>
              </a:rPr>
              <a:t>“ [</a:t>
            </a:r>
            <a:r>
              <a:rPr lang="en-US" sz="8000" dirty="0" smtClean="0">
                <a:latin typeface="Times New Roman" pitchFamily="18" charset="0"/>
                <a:cs typeface="Times New Roman" pitchFamily="18" charset="0"/>
              </a:rPr>
              <a:t>1] Muhammad Abrar, M. Ali Tahir, H.M. Umar Hamid, RohaMasroor</a:t>
            </a:r>
            <a:r>
              <a:rPr lang="en-US" sz="8000" dirty="0" smtClean="0">
                <a:latin typeface="Times New Roman" pitchFamily="18" charset="0"/>
                <a:cs typeface="Times New Roman" pitchFamily="18" charset="0"/>
              </a:rPr>
              <a:t>, Real Time Smart Grid Load Management By Integrated and </a:t>
            </a:r>
            <a:r>
              <a:rPr lang="en-US" sz="8000" dirty="0" smtClean="0">
                <a:latin typeface="Times New Roman" pitchFamily="18" charset="0"/>
                <a:cs typeface="Times New Roman" pitchFamily="18" charset="0"/>
              </a:rPr>
              <a:t>Secured  Communication</a:t>
            </a:r>
            <a:r>
              <a:rPr lang="en-US" sz="8000" dirty="0" smtClean="0">
                <a:latin typeface="Times New Roman" pitchFamily="18" charset="0"/>
                <a:cs typeface="Times New Roman" pitchFamily="18" charset="0"/>
              </a:rPr>
              <a:t>”, International Conference on Innovative Trends </a:t>
            </a:r>
            <a:r>
              <a:rPr lang="en-US" sz="8000" dirty="0" smtClean="0">
                <a:latin typeface="Times New Roman" pitchFamily="18" charset="0"/>
                <a:cs typeface="Times New Roman" pitchFamily="18" charset="0"/>
              </a:rPr>
              <a:t>in </a:t>
            </a:r>
            <a:r>
              <a:rPr lang="en-US" sz="8000" dirty="0" smtClean="0">
                <a:latin typeface="Times New Roman" pitchFamily="18" charset="0"/>
                <a:cs typeface="Times New Roman" pitchFamily="18" charset="0"/>
              </a:rPr>
              <a:t>Computer </a:t>
            </a:r>
            <a:r>
              <a:rPr lang="en-US" sz="8000" dirty="0" smtClean="0">
                <a:latin typeface="Times New Roman" pitchFamily="18" charset="0"/>
                <a:cs typeface="Times New Roman" pitchFamily="18" charset="0"/>
              </a:rPr>
              <a:t>Engineering </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nSpc>
                <a:spcPct val="170000"/>
              </a:lnSpc>
            </a:pPr>
            <a:endParaRPr lang="en-US" sz="8000" dirty="0" smtClean="0">
              <a:latin typeface="Times New Roman" pitchFamily="18" charset="0"/>
              <a:cs typeface="Times New Roman" pitchFamily="18" charset="0"/>
            </a:endParaRPr>
          </a:p>
          <a:p>
            <a:pPr>
              <a:lnSpc>
                <a:spcPct val="170000"/>
              </a:lnSpc>
            </a:pPr>
            <a:r>
              <a:rPr lang="en-US" sz="8000" dirty="0" smtClean="0">
                <a:latin typeface="Times New Roman" pitchFamily="18" charset="0"/>
                <a:cs typeface="Times New Roman" pitchFamily="18" charset="0"/>
              </a:rPr>
              <a:t>[</a:t>
            </a:r>
            <a:r>
              <a:rPr lang="en-US" sz="8000" dirty="0" smtClean="0">
                <a:latin typeface="Times New Roman" pitchFamily="18" charset="0"/>
                <a:cs typeface="Times New Roman" pitchFamily="18" charset="0"/>
              </a:rPr>
              <a:t>2] Kamaldeep Kaur, Prof. Rvindar Kaur, “Energy management </a:t>
            </a:r>
            <a:r>
              <a:rPr lang="en-US" sz="8000" dirty="0" smtClean="0">
                <a:latin typeface="Times New Roman" pitchFamily="18" charset="0"/>
                <a:cs typeface="Times New Roman" pitchFamily="18" charset="0"/>
              </a:rPr>
              <a:t>system using </a:t>
            </a:r>
            <a:r>
              <a:rPr lang="en-US" sz="8000" dirty="0" smtClean="0">
                <a:latin typeface="Times New Roman" pitchFamily="18" charset="0"/>
                <a:cs typeface="Times New Roman" pitchFamily="18" charset="0"/>
              </a:rPr>
              <a:t>PLC &amp; SCADA”, International Journal of Engineering </a:t>
            </a:r>
            <a:r>
              <a:rPr lang="en-US" sz="8000" dirty="0" smtClean="0">
                <a:latin typeface="Times New Roman" pitchFamily="18" charset="0"/>
                <a:cs typeface="Times New Roman" pitchFamily="18" charset="0"/>
              </a:rPr>
              <a:t>Research.</a:t>
            </a:r>
            <a:endParaRPr lang="en-US" sz="8000" dirty="0" smtClean="0">
              <a:latin typeface="Times New Roman" pitchFamily="18" charset="0"/>
              <a:cs typeface="Times New Roman" pitchFamily="18" charset="0"/>
            </a:endParaRPr>
          </a:p>
          <a:p>
            <a:endParaRPr lang="en-US" sz="8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019800"/>
          </a:xfrm>
        </p:spPr>
        <p:txBody>
          <a:bodyPr>
            <a:noAutofit/>
          </a:bodyPr>
          <a:lstStyle/>
          <a:p>
            <a:pPr>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Eberhard Abele, Niklas Panten, “Standardized approach to collect</a:t>
            </a:r>
          </a:p>
          <a:p>
            <a:pPr>
              <a:lnSpc>
                <a:spcPct val="150000"/>
              </a:lnSpc>
            </a:pPr>
            <a:r>
              <a:rPr lang="en-US" sz="2000" dirty="0" smtClean="0">
                <a:latin typeface="Times New Roman" pitchFamily="18" charset="0"/>
                <a:cs typeface="Times New Roman" pitchFamily="18" charset="0"/>
              </a:rPr>
              <a:t>energy relevant data of production machines and their components on </a:t>
            </a:r>
            <a:r>
              <a:rPr lang="en-US" sz="2000" dirty="0" smtClean="0">
                <a:latin typeface="Times New Roman" pitchFamily="18" charset="0"/>
                <a:cs typeface="Times New Roman" pitchFamily="18" charset="0"/>
              </a:rPr>
              <a:t>the  PLCs</a:t>
            </a:r>
            <a:r>
              <a:rPr lang="en-US" sz="2000" dirty="0" smtClean="0">
                <a:latin typeface="Times New Roman" pitchFamily="18" charset="0"/>
                <a:cs typeface="Times New Roman" pitchFamily="18" charset="0"/>
              </a:rPr>
              <a:t>”, Elsevier B.V</a:t>
            </a:r>
            <a:r>
              <a:rPr lang="en-US" sz="2000" dirty="0" smtClean="0">
                <a:latin typeface="Times New Roman" pitchFamily="18" charset="0"/>
                <a:cs typeface="Times New Roman" pitchFamily="18" charset="0"/>
              </a:rPr>
              <a:t>. Peer-review </a:t>
            </a:r>
            <a:r>
              <a:rPr lang="en-US" sz="2000" dirty="0" smtClean="0">
                <a:latin typeface="Times New Roman" pitchFamily="18" charset="0"/>
                <a:cs typeface="Times New Roman" pitchFamily="18" charset="0"/>
              </a:rPr>
              <a:t>under responsibility of the </a:t>
            </a:r>
            <a:r>
              <a:rPr lang="en-US" sz="2000" dirty="0" smtClean="0">
                <a:latin typeface="Times New Roman" pitchFamily="18" charset="0"/>
                <a:cs typeface="Times New Roman" pitchFamily="18" charset="0"/>
              </a:rPr>
              <a:t>International Scientific </a:t>
            </a:r>
            <a:r>
              <a:rPr lang="en-US" sz="2000" dirty="0" smtClean="0">
                <a:latin typeface="Times New Roman" pitchFamily="18" charset="0"/>
                <a:cs typeface="Times New Roman" pitchFamily="18" charset="0"/>
              </a:rPr>
              <a:t>Committee of the 22nd CIRP </a:t>
            </a:r>
            <a:r>
              <a:rPr lang="en-US" sz="2000" dirty="0" smtClean="0">
                <a:latin typeface="Times New Roman" pitchFamily="18" charset="0"/>
                <a:cs typeface="Times New Roman" pitchFamily="18" charset="0"/>
              </a:rPr>
              <a:t>conference.</a:t>
            </a:r>
            <a:endParaRPr lang="en-US" sz="2000" dirty="0" smtClean="0">
              <a:latin typeface="Times New Roman" pitchFamily="18" charset="0"/>
              <a:cs typeface="Times New Roman" pitchFamily="18" charset="0"/>
            </a:endParaRP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4] P.Thamarai, R.Amudhevalli, “ENERGY MONITORING </a:t>
            </a:r>
            <a:r>
              <a:rPr lang="en-US" sz="2000" dirty="0" smtClean="0">
                <a:latin typeface="Times New Roman" pitchFamily="18" charset="0"/>
                <a:cs typeface="Times New Roman" pitchFamily="18" charset="0"/>
              </a:rPr>
              <a:t>SYSTEM dealing </a:t>
            </a:r>
            <a:r>
              <a:rPr lang="en-US" sz="2000" dirty="0" smtClean="0">
                <a:latin typeface="Times New Roman" pitchFamily="18" charset="0"/>
                <a:cs typeface="Times New Roman" pitchFamily="18" charset="0"/>
              </a:rPr>
              <a:t>with auditing the energy usage in </a:t>
            </a:r>
            <a:r>
              <a:rPr lang="en-US" sz="2000" dirty="0" smtClean="0">
                <a:latin typeface="Times New Roman" pitchFamily="18" charset="0"/>
                <a:cs typeface="Times New Roman" pitchFamily="18" charset="0"/>
              </a:rPr>
              <a:t>industries.</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32500" lnSpcReduction="20000"/>
          </a:bodyPr>
          <a:lstStyle/>
          <a:p>
            <a:pPr>
              <a:lnSpc>
                <a:spcPct val="170000"/>
              </a:lnSpc>
            </a:pPr>
            <a:r>
              <a:rPr lang="en-US" sz="6200" dirty="0" smtClean="0">
                <a:latin typeface="Times New Roman" pitchFamily="18" charset="0"/>
                <a:cs typeface="Times New Roman" pitchFamily="18" charset="0"/>
              </a:rPr>
              <a:t>[5</a:t>
            </a:r>
            <a:r>
              <a:rPr lang="en-US" sz="6200" dirty="0" smtClean="0">
                <a:latin typeface="Times New Roman" pitchFamily="18" charset="0"/>
                <a:cs typeface="Times New Roman" pitchFamily="18" charset="0"/>
              </a:rPr>
              <a:t>]  </a:t>
            </a:r>
            <a:r>
              <a:rPr lang="en-US" sz="6200" dirty="0" smtClean="0">
                <a:latin typeface="Times New Roman" pitchFamily="18" charset="0"/>
                <a:cs typeface="Times New Roman" pitchFamily="18" charset="0"/>
              </a:rPr>
              <a:t>Hardeep Kaur, Harinder Singh, ”Design of Prepaid Metering System byusing PLC (Programmable Logic Controller) and SCADA (</a:t>
            </a:r>
            <a:r>
              <a:rPr lang="en-US" sz="6200" dirty="0" smtClean="0">
                <a:latin typeface="Times New Roman" pitchFamily="18" charset="0"/>
                <a:cs typeface="Times New Roman" pitchFamily="18" charset="0"/>
              </a:rPr>
              <a:t>Supervisory Control </a:t>
            </a:r>
            <a:r>
              <a:rPr lang="en-US" sz="6200" dirty="0" smtClean="0">
                <a:latin typeface="Times New Roman" pitchFamily="18" charset="0"/>
                <a:cs typeface="Times New Roman" pitchFamily="18" charset="0"/>
              </a:rPr>
              <a:t>and Data Acquisition)”, International Journal on </a:t>
            </a:r>
            <a:r>
              <a:rPr lang="en-US" sz="6200" dirty="0" smtClean="0">
                <a:latin typeface="Times New Roman" pitchFamily="18" charset="0"/>
                <a:cs typeface="Times New Roman" pitchFamily="18" charset="0"/>
              </a:rPr>
              <a:t>Emerging Technologies.</a:t>
            </a:r>
            <a:endParaRPr lang="en-US" sz="6200" dirty="0" smtClean="0">
              <a:latin typeface="Times New Roman" pitchFamily="18" charset="0"/>
              <a:cs typeface="Times New Roman" pitchFamily="18" charset="0"/>
            </a:endParaRPr>
          </a:p>
          <a:p>
            <a:pPr>
              <a:lnSpc>
                <a:spcPct val="170000"/>
              </a:lnSpc>
            </a:pPr>
            <a:endParaRPr lang="en-US" sz="6200" dirty="0" smtClean="0">
              <a:latin typeface="Times New Roman" pitchFamily="18" charset="0"/>
              <a:cs typeface="Times New Roman" pitchFamily="18" charset="0"/>
            </a:endParaRPr>
          </a:p>
          <a:p>
            <a:pPr>
              <a:lnSpc>
                <a:spcPct val="170000"/>
              </a:lnSpc>
            </a:pPr>
            <a:r>
              <a:rPr lang="en-US" sz="6200" dirty="0" smtClean="0">
                <a:latin typeface="Times New Roman" pitchFamily="18" charset="0"/>
                <a:cs typeface="Times New Roman" pitchFamily="18" charset="0"/>
              </a:rPr>
              <a:t>[</a:t>
            </a:r>
            <a:r>
              <a:rPr lang="en-US" sz="6200" dirty="0" smtClean="0">
                <a:latin typeface="Times New Roman" pitchFamily="18" charset="0"/>
                <a:cs typeface="Times New Roman" pitchFamily="18" charset="0"/>
              </a:rPr>
              <a:t>6] C. Dughir ; V. Groza ; A. Vârtosu ; G. Prostean, Quality monitoring </a:t>
            </a:r>
            <a:r>
              <a:rPr lang="en-US" sz="6200" dirty="0" smtClean="0">
                <a:latin typeface="Times New Roman" pitchFamily="18" charset="0"/>
                <a:cs typeface="Times New Roman" pitchFamily="18" charset="0"/>
              </a:rPr>
              <a:t>of electrical </a:t>
            </a:r>
            <a:r>
              <a:rPr lang="en-US" sz="6200" dirty="0" smtClean="0">
                <a:latin typeface="Times New Roman" pitchFamily="18" charset="0"/>
                <a:cs typeface="Times New Roman" pitchFamily="18" charset="0"/>
              </a:rPr>
              <a:t>power distribution network using a low-power </a:t>
            </a:r>
            <a:r>
              <a:rPr lang="en-US" sz="6200" dirty="0" smtClean="0">
                <a:latin typeface="Times New Roman" pitchFamily="18" charset="0"/>
                <a:cs typeface="Times New Roman" pitchFamily="18" charset="0"/>
              </a:rPr>
              <a:t>microcontroller, IEEE </a:t>
            </a:r>
            <a:r>
              <a:rPr lang="en-US" sz="6200" dirty="0" smtClean="0">
                <a:latin typeface="Times New Roman" pitchFamily="18" charset="0"/>
                <a:cs typeface="Times New Roman" pitchFamily="18" charset="0"/>
              </a:rPr>
              <a:t>Electrical Power &amp; Energy Conference </a:t>
            </a:r>
            <a:r>
              <a:rPr lang="en-US" sz="6200" dirty="0" smtClean="0">
                <a:latin typeface="Times New Roman" pitchFamily="18" charset="0"/>
                <a:cs typeface="Times New Roman" pitchFamily="18" charset="0"/>
              </a:rPr>
              <a:t>.</a:t>
            </a:r>
            <a:endParaRPr lang="en-US" sz="62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397</TotalTime>
  <Words>1000</Words>
  <Application>Microsoft Office PowerPoint</Application>
  <PresentationFormat>On-screen Show (4:3)</PresentationFormat>
  <Paragraphs>86</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Real Time Electrical Load Distribution Monitoring and Controlling System Based on PLC and Web server </vt:lpstr>
      <vt:lpstr>ABSTRACT</vt:lpstr>
      <vt:lpstr>Slide 3</vt:lpstr>
      <vt:lpstr>Existing System</vt:lpstr>
      <vt:lpstr>Disadvantages</vt:lpstr>
      <vt:lpstr>Proposed System</vt:lpstr>
      <vt:lpstr>Advantages</vt:lpstr>
      <vt:lpstr>Literature Survey</vt:lpstr>
      <vt:lpstr>Slide 9</vt:lpstr>
      <vt:lpstr>Block Diagram</vt:lpstr>
      <vt:lpstr>Software Requirements </vt:lpstr>
      <vt:lpstr>Hardware Requirements </vt:lpstr>
      <vt:lpstr>Reference</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TRIBLETECHSOFT</cp:lastModifiedBy>
  <cp:revision>75</cp:revision>
  <dcterms:created xsi:type="dcterms:W3CDTF">2006-08-16T00:00:00Z</dcterms:created>
  <dcterms:modified xsi:type="dcterms:W3CDTF">2019-12-30T11:20:21Z</dcterms:modified>
</cp:coreProperties>
</file>