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67" r:id="rId6"/>
    <p:sldId id="259" r:id="rId7"/>
    <p:sldId id="260" r:id="rId8"/>
    <p:sldId id="262" r:id="rId9"/>
    <p:sldId id="268" r:id="rId10"/>
    <p:sldId id="270" r:id="rId11"/>
    <p:sldId id="264" r:id="rId12"/>
    <p:sldId id="265" r:id="rId13"/>
    <p:sldId id="269" r:id="rId14"/>
    <p:sldId id="271" r:id="rId15"/>
    <p:sldId id="272" r:id="rId16"/>
    <p:sldId id="273" r:id="rId17"/>
    <p:sldId id="274" r:id="rId18"/>
    <p:sldId id="27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7778" autoAdjust="0"/>
  </p:normalViewPr>
  <p:slideViewPr>
    <p:cSldViewPr>
      <p:cViewPr varScale="1">
        <p:scale>
          <a:sx n="56" d="100"/>
          <a:sy n="56" d="100"/>
        </p:scale>
        <p:origin x="-1776"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1850064"/>
            <a:ext cx="7696200" cy="1752600"/>
          </a:xfrm>
        </p:spPr>
        <p:txBody>
          <a:bodyPr>
            <a:normAutofit/>
          </a:bodyPr>
          <a:lstStyle/>
          <a:p>
            <a:pPr algn="ctr">
              <a:lnSpc>
                <a:spcPct val="150000"/>
              </a:lnSpc>
            </a:pPr>
            <a:r>
              <a:rPr lang="en-US" sz="2400" b="1" dirty="0" err="1" smtClean="0">
                <a:latin typeface="Times New Roman" pitchFamily="18" charset="0"/>
                <a:ea typeface="Tahoma" pitchFamily="34" charset="0"/>
                <a:cs typeface="Times New Roman" pitchFamily="18" charset="0"/>
              </a:rPr>
              <a:t>RsRS</a:t>
            </a:r>
            <a:r>
              <a:rPr lang="en-US" sz="2400" b="1" dirty="0" smtClean="0">
                <a:latin typeface="Times New Roman" pitchFamily="18" charset="0"/>
                <a:ea typeface="Tahoma" pitchFamily="34" charset="0"/>
                <a:cs typeface="Times New Roman" pitchFamily="18" charset="0"/>
              </a:rPr>
              <a:t>: Ridesharing Recommendation System Based</a:t>
            </a:r>
          </a:p>
          <a:p>
            <a:pPr algn="ctr">
              <a:lnSpc>
                <a:spcPct val="150000"/>
              </a:lnSpc>
            </a:pPr>
            <a:r>
              <a:rPr lang="en-US" sz="2400" b="1" dirty="0" smtClean="0">
                <a:latin typeface="Times New Roman" pitchFamily="18" charset="0"/>
                <a:ea typeface="Tahoma" pitchFamily="34" charset="0"/>
                <a:cs typeface="Times New Roman" pitchFamily="18" charset="0"/>
              </a:rPr>
              <a:t>on Social Networks to Improve the User’s </a:t>
            </a:r>
            <a:r>
              <a:rPr lang="en-US" sz="2400" b="1" dirty="0" err="1" smtClean="0">
                <a:latin typeface="Times New Roman" pitchFamily="18" charset="0"/>
                <a:ea typeface="Tahoma" pitchFamily="34" charset="0"/>
                <a:cs typeface="Times New Roman" pitchFamily="18" charset="0"/>
              </a:rPr>
              <a:t>QoE</a:t>
            </a:r>
            <a:endParaRPr lang="en-US" sz="2400" b="1" dirty="0">
              <a:latin typeface="Times New Roman" pitchFamily="18" charset="0"/>
              <a:ea typeface="Tahoma"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dirty="0" smtClean="0"/>
              <a:t>ABSTRACT :</a:t>
            </a:r>
            <a:endParaRPr lang="en-US" dirty="0"/>
          </a:p>
        </p:txBody>
      </p:sp>
      <p:sp>
        <p:nvSpPr>
          <p:cNvPr id="3" name="Content Placeholder 2"/>
          <p:cNvSpPr>
            <a:spLocks noGrp="1"/>
          </p:cNvSpPr>
          <p:nvPr>
            <p:ph idx="1"/>
          </p:nvPr>
        </p:nvSpPr>
        <p:spPr>
          <a:xfrm>
            <a:off x="1435608" y="1143000"/>
            <a:ext cx="7498080" cy="5562600"/>
          </a:xfrm>
        </p:spPr>
        <p:txBody>
          <a:bodyPr>
            <a:noAutofit/>
          </a:bodyPr>
          <a:lstStyle/>
          <a:p>
            <a:pPr algn="just">
              <a:lnSpc>
                <a:spcPct val="150000"/>
              </a:lnSpc>
              <a:buNone/>
            </a:pPr>
            <a:r>
              <a:rPr lang="en-US" sz="2000" dirty="0" smtClean="0">
                <a:latin typeface="Times New Roman" pitchFamily="18" charset="0"/>
                <a:cs typeface="Times New Roman" pitchFamily="18" charset="0"/>
              </a:rPr>
              <a:t>Ridesharing is a mobility concept in which a trip is shared by a vehicle’s driver and one or more passengers called riders. Ridesharing is considered as a more environmentally friendly alternative to single driver commutes in pollution-creating vehicles on overcrowded streets. </a:t>
            </a:r>
          </a:p>
          <a:p>
            <a:pPr algn="just">
              <a:lnSpc>
                <a:spcPct val="150000"/>
              </a:lnSpc>
              <a:buNone/>
            </a:pPr>
            <a:r>
              <a:rPr lang="en-US" sz="2000" dirty="0" smtClean="0">
                <a:latin typeface="Times New Roman" pitchFamily="18" charset="0"/>
                <a:cs typeface="Times New Roman" pitchFamily="18" charset="0"/>
              </a:rPr>
              <a:t>In this paper, we present the core of a new strategy of the ridesharing system, making it more flexible and competitive than the recurring system. More precisely, we allow the driver and the rider to meet each other at an intermediate starting location and to separate at another intermediate ending location not necessarily their origins and destinations, respectively. </a:t>
            </a:r>
          </a:p>
          <a:p>
            <a:pPr algn="just">
              <a:lnSpc>
                <a:spcPct val="150000"/>
              </a:lnSpc>
              <a:buNone/>
            </a:pPr>
            <a:endParaRPr lang="en-US" sz="2000" dirty="0" smtClean="0"/>
          </a:p>
          <a:p>
            <a:pPr algn="just">
              <a:lnSpc>
                <a:spcPct val="150000"/>
              </a:lnSpc>
              <a:buNone/>
            </a:pPr>
            <a:endParaRPr lang="en-US" sz="2000" dirty="0" smtClean="0"/>
          </a:p>
          <a:p>
            <a:pPr>
              <a:lnSpc>
                <a:spcPct val="150000"/>
              </a:lnSpc>
              <a:buNone/>
            </a:pPr>
            <a:endParaRPr lang="en-US" sz="1800" dirty="0" smtClean="0"/>
          </a:p>
          <a:p>
            <a:pPr>
              <a:lnSpc>
                <a:spcPct val="150000"/>
              </a:lnSpc>
              <a:buNone/>
            </a:pPr>
            <a:endParaRPr lang="en-US" sz="1800" dirty="0" smtClean="0"/>
          </a:p>
          <a:p>
            <a:pPr>
              <a:lnSpc>
                <a:spcPct val="150000"/>
              </a:lnSpc>
            </a:pPr>
            <a:endParaRPr lang="en-US" sz="1800" dirty="0" smtClean="0">
              <a:latin typeface="Times New Roman" pitchFamily="18" charset="0"/>
              <a:cs typeface="Times New Roman" pitchFamily="18" charset="0"/>
            </a:endParaRPr>
          </a:p>
          <a:p>
            <a:pPr>
              <a:lnSpc>
                <a:spcPct val="150000"/>
              </a:lnSpc>
            </a:pPr>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rmAutofit/>
          </a:bodyPr>
          <a:lstStyle/>
          <a:p>
            <a:pPr algn="just">
              <a:lnSpc>
                <a:spcPct val="150000"/>
              </a:lnSpc>
              <a:buNone/>
            </a:pPr>
            <a:r>
              <a:rPr lang="en-US" dirty="0" smtClean="0">
                <a:latin typeface="Times New Roman" pitchFamily="18" charset="0"/>
                <a:cs typeface="Times New Roman" pitchFamily="18" charset="0"/>
              </a:rPr>
              <a:t> </a:t>
            </a:r>
            <a:endParaRPr lang="en-US" dirty="0"/>
          </a:p>
        </p:txBody>
      </p:sp>
      <p:sp>
        <p:nvSpPr>
          <p:cNvPr id="4" name="Rectangle 3"/>
          <p:cNvSpPr/>
          <p:nvPr/>
        </p:nvSpPr>
        <p:spPr>
          <a:xfrm>
            <a:off x="1295400" y="381000"/>
            <a:ext cx="7620000" cy="4662815"/>
          </a:xfrm>
          <a:prstGeom prst="rect">
            <a:avLst/>
          </a:prstGeom>
        </p:spPr>
        <p:txBody>
          <a:bodyPr wrap="square">
            <a:spAutoFit/>
          </a:bodyPr>
          <a:lstStyle/>
          <a:p>
            <a:pPr>
              <a:lnSpc>
                <a:spcPct val="150000"/>
              </a:lnSpc>
              <a:buNone/>
            </a:pPr>
            <a:endParaRPr lang="en-US" dirty="0" smtClean="0"/>
          </a:p>
          <a:p>
            <a:pPr>
              <a:lnSpc>
                <a:spcPct val="150000"/>
              </a:lnSpc>
              <a:buNone/>
            </a:pPr>
            <a:endParaRPr lang="en-US" dirty="0" smtClean="0"/>
          </a:p>
          <a:p>
            <a:pPr>
              <a:lnSpc>
                <a:spcPct val="150000"/>
              </a:lnSpc>
              <a:buNone/>
            </a:pPr>
            <a:endParaRPr lang="en-US" dirty="0" smtClean="0">
              <a:latin typeface="Times New Roman" pitchFamily="18" charset="0"/>
              <a:cs typeface="Times New Roman" pitchFamily="18" charset="0"/>
            </a:endParaRPr>
          </a:p>
          <a:p>
            <a:pPr>
              <a:lnSpc>
                <a:spcPct val="150000"/>
              </a:lnSpc>
              <a:buNone/>
            </a:pPr>
            <a:endParaRPr lang="en-US" dirty="0" smtClean="0">
              <a:latin typeface="Times New Roman" pitchFamily="18" charset="0"/>
              <a:cs typeface="Times New Roman" pitchFamily="18" charset="0"/>
            </a:endParaRPr>
          </a:p>
          <a:p>
            <a:pPr>
              <a:lnSpc>
                <a:spcPct val="150000"/>
              </a:lnSpc>
              <a:buNone/>
            </a:pPr>
            <a:endParaRPr lang="en-US" dirty="0" smtClean="0">
              <a:latin typeface="Times New Roman" pitchFamily="18" charset="0"/>
              <a:cs typeface="Times New Roman" pitchFamily="18" charset="0"/>
            </a:endParaRPr>
          </a:p>
          <a:p>
            <a:pPr>
              <a:lnSpc>
                <a:spcPct val="150000"/>
              </a:lnSpc>
              <a:buNone/>
            </a:pPr>
            <a:r>
              <a:rPr lang="en-US" dirty="0" smtClean="0">
                <a:latin typeface="Times New Roman" pitchFamily="18" charset="0"/>
                <a:cs typeface="Times New Roman" pitchFamily="18" charset="0"/>
              </a:rPr>
              <a:t>	An exact and heuristic approaches to identify meeting locations, while minimizing the total travel cost of both driver and rider are proposed. Finally, we analyze their empirical performance on a set of real road networks consisting of up to 3,5 million nodes and 8,7 million edges. Our experimental results show that our heuristics provide efficient performances within short CPU times and improves the recurring ridesharing approach in terms of cost-savings.</a:t>
            </a:r>
          </a:p>
        </p:txBody>
      </p:sp>
      <p:sp>
        <p:nvSpPr>
          <p:cNvPr id="5" name="Rectangle 4"/>
          <p:cNvSpPr/>
          <p:nvPr/>
        </p:nvSpPr>
        <p:spPr>
          <a:xfrm>
            <a:off x="1295400" y="533401"/>
            <a:ext cx="7543800" cy="1938992"/>
          </a:xfrm>
          <a:prstGeom prst="rect">
            <a:avLst/>
          </a:prstGeom>
        </p:spPr>
        <p:txBody>
          <a:bodyPr wrap="square">
            <a:spAutoFit/>
          </a:bodyPr>
          <a:lstStyle/>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	This allows to reduce both the driver’s detour and the total travel cost. The term “</a:t>
            </a:r>
            <a:r>
              <a:rPr lang="en-US" sz="2000" i="1" dirty="0" smtClean="0">
                <a:latin typeface="Times New Roman" pitchFamily="18" charset="0"/>
                <a:cs typeface="Times New Roman" pitchFamily="18" charset="0"/>
              </a:rPr>
              <a:t>A priori approach</a:t>
            </a:r>
            <a:r>
              <a:rPr lang="en-US" sz="2000" dirty="0" smtClean="0">
                <a:latin typeface="Times New Roman" pitchFamily="18" charset="0"/>
                <a:cs typeface="Times New Roman" pitchFamily="18" charset="0"/>
              </a:rPr>
              <a:t>” means that the driver sets the sharing cost rate on the common path with rider in advance.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Existing System:	</a:t>
            </a:r>
            <a:endParaRPr lang="en-US" dirty="0"/>
          </a:p>
        </p:txBody>
      </p:sp>
      <p:sp>
        <p:nvSpPr>
          <p:cNvPr id="3" name="Content Placeholder 2"/>
          <p:cNvSpPr>
            <a:spLocks noGrp="1"/>
          </p:cNvSpPr>
          <p:nvPr>
            <p:ph idx="1"/>
          </p:nvPr>
        </p:nvSpPr>
        <p:spPr>
          <a:xfrm>
            <a:off x="1435608" y="1219200"/>
            <a:ext cx="7498080" cy="5334000"/>
          </a:xfrm>
        </p:spPr>
        <p:txBody>
          <a:bodyPr>
            <a:noAutofit/>
          </a:bodyPr>
          <a:lstStyle/>
          <a:p>
            <a:pPr lvl="1" algn="just">
              <a:lnSpc>
                <a:spcPct val="170000"/>
              </a:lnSpc>
              <a:buFont typeface="Wingdings" pitchFamily="2" charset="2"/>
              <a:buChar char="v"/>
            </a:pPr>
            <a:r>
              <a:rPr lang="en-US" sz="2000" dirty="0" smtClean="0">
                <a:latin typeface="Times New Roman" pitchFamily="18" charset="0"/>
                <a:cs typeface="Times New Roman" pitchFamily="18" charset="0"/>
              </a:rPr>
              <a:t>   Dynamic ride sharing systems, such as Uber,1Lyft2andDidi Chuxing,3have become popular transport alternatives in cities across the world. These systems offer real time plat-forms to both private car owners and the passengers for sharing rides in similar directions. </a:t>
            </a:r>
          </a:p>
          <a:p>
            <a:pPr lvl="1" algn="just">
              <a:lnSpc>
                <a:spcPct val="170000"/>
              </a:lnSpc>
              <a:buFont typeface="Wingdings" pitchFamily="2" charset="2"/>
              <a:buChar char="v"/>
            </a:pPr>
            <a:r>
              <a:rPr lang="en-US" sz="2000" dirty="0" smtClean="0">
                <a:latin typeface="Times New Roman" pitchFamily="18" charset="0"/>
                <a:cs typeface="Times New Roman" pitchFamily="18" charset="0"/>
              </a:rPr>
              <a:t>They usually dispatch a taxi (</a:t>
            </a:r>
            <a:r>
              <a:rPr lang="en-US" sz="2000" dirty="0" err="1" smtClean="0">
                <a:latin typeface="Times New Roman" pitchFamily="18" charset="0"/>
                <a:cs typeface="Times New Roman" pitchFamily="18" charset="0"/>
              </a:rPr>
              <a:t>ora</a:t>
            </a:r>
            <a:r>
              <a:rPr lang="en-US" sz="2000" dirty="0" smtClean="0">
                <a:latin typeface="Times New Roman" pitchFamily="18" charset="0"/>
                <a:cs typeface="Times New Roman" pitchFamily="18" charset="0"/>
              </a:rPr>
              <a:t> private car) that is not fully occupied to a ride request, and schedule specified pick-up and drop-off locations and time sequences for the sharing ride, with the objective of finding the best match between the drivers and passengers. </a:t>
            </a:r>
          </a:p>
          <a:p>
            <a:pPr lvl="1">
              <a:lnSpc>
                <a:spcPct val="170000"/>
              </a:lnSpc>
            </a:pPr>
            <a:endParaRPr lang="en-US" sz="2000" dirty="0" smtClean="0">
              <a:latin typeface="Times New Roman" pitchFamily="18" charset="0"/>
              <a:cs typeface="Times New Roman" pitchFamily="18" charset="0"/>
            </a:endParaRPr>
          </a:p>
          <a:p>
            <a:pPr lvl="1">
              <a:lnSpc>
                <a:spcPct val="17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lstStyle/>
          <a:p>
            <a:pPr marL="365760" lvl="1" indent="-283464">
              <a:lnSpc>
                <a:spcPct val="150000"/>
              </a:lnSpc>
              <a:spcBef>
                <a:spcPts val="600"/>
              </a:spcBef>
              <a:buSzPct val="80000"/>
              <a:buFont typeface="Wingdings" pitchFamily="2" charset="2"/>
              <a:buChar char="v"/>
            </a:pPr>
            <a:endParaRPr lang="en-US" sz="2000" dirty="0" smtClean="0">
              <a:latin typeface="Times New Roman" pitchFamily="18" charset="0"/>
              <a:cs typeface="Times New Roman" pitchFamily="18" charset="0"/>
            </a:endParaRPr>
          </a:p>
          <a:p>
            <a:pPr marL="365760" lvl="1" indent="-283464">
              <a:lnSpc>
                <a:spcPct val="150000"/>
              </a:lnSpc>
              <a:spcBef>
                <a:spcPts val="600"/>
              </a:spcBef>
              <a:buSzPct val="80000"/>
              <a:buFont typeface="Wingdings" pitchFamily="2" charset="2"/>
              <a:buChar char="v"/>
            </a:pPr>
            <a:r>
              <a:rPr lang="en-US" sz="2000" dirty="0" smtClean="0">
                <a:latin typeface="Times New Roman" pitchFamily="18" charset="0"/>
                <a:cs typeface="Times New Roman" pitchFamily="18" charset="0"/>
              </a:rPr>
              <a:t>  These sharing services, however, only provide sub-optimal sharing schedule due to the unpredictable en-route sharing requests. The on-board passengers may encounter unexpected route sharing requests and thus could suffer unpleasant sharing experience with extended travel time during their trips. </a:t>
            </a:r>
          </a:p>
          <a:p>
            <a:pPr marL="365760" lvl="1" indent="-283464">
              <a:lnSpc>
                <a:spcPct val="150000"/>
              </a:lnSpc>
              <a:spcBef>
                <a:spcPts val="600"/>
              </a:spcBef>
              <a:buSzPct val="80000"/>
              <a:buFont typeface="Wingdings" pitchFamily="2" charset="2"/>
              <a:buChar char="v"/>
            </a:pPr>
            <a:endParaRPr lang="en-US" sz="2000" dirty="0" smtClean="0">
              <a:latin typeface="Times New Roman" pitchFamily="18" charset="0"/>
              <a:cs typeface="Times New Roman" pitchFamily="18" charset="0"/>
            </a:endParaRPr>
          </a:p>
          <a:p>
            <a:pPr marL="365760" lvl="1" indent="-283464">
              <a:lnSpc>
                <a:spcPct val="150000"/>
              </a:lnSpc>
              <a:spcBef>
                <a:spcPts val="600"/>
              </a:spcBef>
              <a:buSzPct val="80000"/>
              <a:buFont typeface="Wingdings" pitchFamily="2" charset="2"/>
              <a:buChar char="v"/>
            </a:pPr>
            <a:r>
              <a:rPr lang="en-US" sz="2000" dirty="0" smtClean="0">
                <a:latin typeface="Times New Roman" pitchFamily="18" charset="0"/>
                <a:cs typeface="Times New Roman" pitchFamily="18" charset="0"/>
              </a:rPr>
              <a:t>By contrast, another type of taxi-sharing systems, such asBandwagon,4also spring up. These systems are designed to shrink taxi lines by instantly matching the passengers waiting in line with similar directions and letting them share rides.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Drawback :</a:t>
            </a:r>
            <a:br>
              <a:rPr lang="en-US" b="1" dirty="0" smtClean="0"/>
            </a:br>
            <a:endParaRPr lang="en-US" dirty="0"/>
          </a:p>
        </p:txBody>
      </p:sp>
      <p:sp>
        <p:nvSpPr>
          <p:cNvPr id="3" name="Content Placeholder 2"/>
          <p:cNvSpPr>
            <a:spLocks noGrp="1"/>
          </p:cNvSpPr>
          <p:nvPr>
            <p:ph idx="1"/>
          </p:nvPr>
        </p:nvSpPr>
        <p:spPr/>
        <p:txBody>
          <a:bodyPr>
            <a:normAutofit/>
          </a:bodyPr>
          <a:lstStyle/>
          <a:p>
            <a:pPr>
              <a:lnSpc>
                <a:spcPct val="150000"/>
              </a:lnSpc>
            </a:pPr>
            <a:r>
              <a:rPr lang="en-US" sz="2400" dirty="0" smtClean="0">
                <a:latin typeface="Times New Roman" pitchFamily="18" charset="0"/>
                <a:cs typeface="Times New Roman" pitchFamily="18" charset="0"/>
              </a:rPr>
              <a:t>You won’t have much freedom or flexibility with your schedule and activities.</a:t>
            </a:r>
          </a:p>
          <a:p>
            <a:pPr>
              <a:lnSpc>
                <a:spcPct val="150000"/>
              </a:lnSpc>
            </a:pPr>
            <a:r>
              <a:rPr lang="en-US" sz="2400" dirty="0" smtClean="0">
                <a:latin typeface="Times New Roman" pitchFamily="18" charset="0"/>
                <a:cs typeface="Times New Roman" pitchFamily="18" charset="0"/>
              </a:rPr>
              <a:t>You won’t have much privacy.</a:t>
            </a:r>
          </a:p>
          <a:p>
            <a:pPr>
              <a:lnSpc>
                <a:spcPct val="150000"/>
              </a:lnSpc>
            </a:pPr>
            <a:r>
              <a:rPr lang="en-US" sz="2400" dirty="0" smtClean="0">
                <a:latin typeface="Times New Roman" pitchFamily="18" charset="0"/>
                <a:cs typeface="Times New Roman" pitchFamily="18" charset="0"/>
              </a:rPr>
              <a:t>The designated driver is responsible for his passengers.</a:t>
            </a:r>
            <a:endParaRPr lang="en-US"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Proposed Work :</a:t>
            </a:r>
            <a:endParaRPr lang="en-US" dirty="0"/>
          </a:p>
        </p:txBody>
      </p:sp>
      <p:sp>
        <p:nvSpPr>
          <p:cNvPr id="3" name="Content Placeholder 2"/>
          <p:cNvSpPr>
            <a:spLocks noGrp="1"/>
          </p:cNvSpPr>
          <p:nvPr>
            <p:ph idx="1"/>
          </p:nvPr>
        </p:nvSpPr>
        <p:spPr/>
        <p:txBody>
          <a:bodyPr>
            <a:normAutofit fontScale="85000" lnSpcReduction="20000"/>
          </a:bodyPr>
          <a:lstStyle/>
          <a:p>
            <a:pPr algn="just">
              <a:lnSpc>
                <a:spcPct val="150000"/>
              </a:lnSpc>
              <a:buFont typeface="Wingdings" pitchFamily="2" charset="2"/>
              <a:buChar char="v"/>
            </a:pPr>
            <a:r>
              <a:rPr lang="en-US" sz="2400" dirty="0" smtClean="0">
                <a:latin typeface="Times New Roman" pitchFamily="18" charset="0"/>
                <a:cs typeface="Times New Roman" pitchFamily="18" charset="0"/>
              </a:rPr>
              <a:t>Before providing a framework for ridesharing services, we need to define how users plan their shared rides in advance by looking at currently available examples. We outline the needs that the service has to satisfy, the main features of the service itself, and the perceived value of it, both from the passenger and the driver’s point of view.</a:t>
            </a:r>
          </a:p>
          <a:p>
            <a:pPr algn="just">
              <a:lnSpc>
                <a:spcPct val="150000"/>
              </a:lnSpc>
              <a:buFont typeface="Wingdings" pitchFamily="2" charset="2"/>
              <a:buChar char="v"/>
            </a:pPr>
            <a:r>
              <a:rPr lang="en-US" sz="2400" dirty="0" smtClean="0">
                <a:latin typeface="Times New Roman" pitchFamily="18" charset="0"/>
                <a:cs typeface="Times New Roman" pitchFamily="18" charset="0"/>
              </a:rPr>
              <a:t> A scenario is depicted in where there are three different locations that are connected and easily reachable by car. Passengers and drivers must know in advance all the details of the trip, and both parties agree on factors such as the time and the location of departure and arrival.</a:t>
            </a:r>
            <a:endParaRPr lang="en-US" sz="24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a:t>
            </a:r>
            <a:endParaRPr lang="en-US" dirty="0"/>
          </a:p>
        </p:txBody>
      </p:sp>
      <p:sp>
        <p:nvSpPr>
          <p:cNvPr id="3" name="Content Placeholder 2"/>
          <p:cNvSpPr>
            <a:spLocks noGrp="1"/>
          </p:cNvSpPr>
          <p:nvPr>
            <p:ph idx="1"/>
          </p:nvPr>
        </p:nvSpPr>
        <p:spPr>
          <a:xfrm>
            <a:off x="1435608" y="1219200"/>
            <a:ext cx="7498080" cy="5029200"/>
          </a:xfrm>
        </p:spPr>
        <p:txBody>
          <a:bodyPr>
            <a:normAutofit/>
          </a:bodyPr>
          <a:lstStyle/>
          <a:p>
            <a:pPr>
              <a:lnSpc>
                <a:spcPct val="150000"/>
              </a:lnSpc>
            </a:pPr>
            <a:r>
              <a:rPr lang="en-US" sz="2400" dirty="0" smtClean="0">
                <a:latin typeface="Times New Roman" pitchFamily="18" charset="0"/>
                <a:cs typeface="Times New Roman" pitchFamily="18" charset="0"/>
              </a:rPr>
              <a:t>Reduce traffic congestion.</a:t>
            </a:r>
          </a:p>
          <a:p>
            <a:pPr>
              <a:lnSpc>
                <a:spcPct val="150000"/>
              </a:lnSpc>
            </a:pPr>
            <a:r>
              <a:rPr lang="en-US" sz="2400" dirty="0" smtClean="0">
                <a:latin typeface="Times New Roman" pitchFamily="18" charset="0"/>
                <a:cs typeface="Times New Roman" pitchFamily="18" charset="0"/>
              </a:rPr>
              <a:t>Reduce the number of trips a vehicle makes.</a:t>
            </a:r>
          </a:p>
          <a:p>
            <a:pPr>
              <a:lnSpc>
                <a:spcPct val="150000"/>
              </a:lnSpc>
            </a:pPr>
            <a:r>
              <a:rPr lang="en-US" sz="2400" dirty="0" smtClean="0">
                <a:latin typeface="Times New Roman" pitchFamily="18" charset="0"/>
                <a:cs typeface="Times New Roman" pitchFamily="18" charset="0"/>
              </a:rPr>
              <a:t>Reduce the emissions that come from vehicles.</a:t>
            </a:r>
          </a:p>
          <a:p>
            <a:pPr>
              <a:lnSpc>
                <a:spcPct val="150000"/>
              </a:lnSpc>
            </a:pPr>
            <a:r>
              <a:rPr lang="en-US" sz="2400" dirty="0" err="1" smtClean="0">
                <a:latin typeface="Times New Roman" pitchFamily="18" charset="0"/>
                <a:cs typeface="Times New Roman" pitchFamily="18" charset="0"/>
              </a:rPr>
              <a:t>ou</a:t>
            </a:r>
            <a:r>
              <a:rPr lang="en-US" sz="2400" dirty="0" smtClean="0">
                <a:latin typeface="Times New Roman" pitchFamily="18" charset="0"/>
                <a:cs typeface="Times New Roman" pitchFamily="18" charset="0"/>
              </a:rPr>
              <a:t> don’t have to make cash payment. </a:t>
            </a:r>
          </a:p>
          <a:p>
            <a:pPr>
              <a:lnSpc>
                <a:spcPct val="150000"/>
              </a:lnSpc>
            </a:pPr>
            <a:r>
              <a:rPr lang="en-US" sz="2400" dirty="0" smtClean="0">
                <a:latin typeface="Times New Roman" pitchFamily="18" charset="0"/>
                <a:cs typeface="Times New Roman" pitchFamily="18" charset="0"/>
              </a:rPr>
              <a:t>You are able to track where the driver is at any given moment. </a:t>
            </a:r>
          </a:p>
          <a:p>
            <a:pPr>
              <a:lnSpc>
                <a:spcPct val="150000"/>
              </a:lnSpc>
            </a:pPr>
            <a:r>
              <a:rPr lang="en-US" sz="2400" dirty="0" smtClean="0">
                <a:latin typeface="Times New Roman" pitchFamily="18" charset="0"/>
                <a:cs typeface="Times New Roman" pitchFamily="18" charset="0"/>
              </a:rPr>
              <a:t>You are notified as the driver gets close to where you are.</a:t>
            </a:r>
            <a:endParaRPr lang="en-US" sz="24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Literature Review</a:t>
            </a:r>
            <a:endParaRPr lang="en-US" dirty="0"/>
          </a:p>
        </p:txBody>
      </p:sp>
      <p:graphicFrame>
        <p:nvGraphicFramePr>
          <p:cNvPr id="4" name="Content Placeholder 3"/>
          <p:cNvGraphicFramePr>
            <a:graphicFrameLocks noGrp="1"/>
          </p:cNvGraphicFramePr>
          <p:nvPr>
            <p:ph idx="1"/>
          </p:nvPr>
        </p:nvGraphicFramePr>
        <p:xfrm>
          <a:off x="1219200" y="914400"/>
          <a:ext cx="7715250" cy="54559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CONCEPT</a:t>
                      </a:r>
                      <a:endParaRPr lang="en-US" sz="2000" dirty="0">
                        <a:latin typeface="Times New Roman" pitchFamily="18" charset="0"/>
                        <a:cs typeface="Times New Roman" pitchFamily="18" charset="0"/>
                      </a:endParaRPr>
                    </a:p>
                  </a:txBody>
                  <a:tcPr/>
                </a:tc>
              </a:tr>
              <a:tr h="370840">
                <a:tc>
                  <a:txBody>
                    <a:bodyPr/>
                    <a:lstStyle/>
                    <a:p>
                      <a:pPr algn="ctr"/>
                      <a:r>
                        <a:rPr lang="en-US" sz="2000" dirty="0" smtClean="0">
                          <a:latin typeface="Times New Roman" pitchFamily="18" charset="0"/>
                          <a:cs typeface="Times New Roman" pitchFamily="18" charset="0"/>
                        </a:rPr>
                        <a:t>“Impact of ridesharing on operational efficiency of shared autonomous electric vehicle fleet,”.</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J. </a:t>
                      </a:r>
                      <a:r>
                        <a:rPr lang="en-US" sz="2000" dirty="0" err="1" smtClean="0">
                          <a:latin typeface="Times New Roman" pitchFamily="18" charset="0"/>
                          <a:cs typeface="Times New Roman" pitchFamily="18" charset="0"/>
                        </a:rPr>
                        <a:t>Farhan</a:t>
                      </a:r>
                      <a:r>
                        <a:rPr lang="en-US" sz="2000" dirty="0" smtClean="0">
                          <a:latin typeface="Times New Roman" pitchFamily="18" charset="0"/>
                          <a:cs typeface="Times New Roman" pitchFamily="18" charset="0"/>
                        </a:rPr>
                        <a:t> and T. D. Chen, </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Today, driverless cars, as a newtechnologythat allows amore accessible, dynamic and intelligent form of Shared Mobility, are expected to revolutionize urban transportation.</a:t>
                      </a:r>
                      <a:endParaRPr lang="en-US" sz="2000" dirty="0" smtClean="0">
                        <a:latin typeface="Times New Roman" pitchFamily="18" charset="0"/>
                        <a:cs typeface="Times New Roman" pitchFamily="18" charset="0"/>
                      </a:endParaRPr>
                    </a:p>
                  </a:txBody>
                  <a:tcPr/>
                </a:tc>
              </a:tr>
              <a:tr h="370840">
                <a:tc>
                  <a:txBody>
                    <a:bodyPr/>
                    <a:lstStyle/>
                    <a:p>
                      <a:pPr algn="ctr"/>
                      <a:r>
                        <a:rPr lang="en-US" sz="2000" dirty="0" smtClean="0">
                          <a:latin typeface="Times New Roman" pitchFamily="18" charset="0"/>
                          <a:cs typeface="Times New Roman" pitchFamily="18" charset="0"/>
                        </a:rPr>
                        <a:t>, “A scalable approach for data driven taxi ride-sharing simulation,”</a:t>
                      </a:r>
                      <a:r>
                        <a:rPr lang="en-US" sz="2000" i="1"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  M. Ota, H. Vo, C. Silva, and J.  </a:t>
                      </a:r>
                      <a:r>
                        <a:rPr lang="en-US" sz="2000" dirty="0" err="1" smtClean="0">
                          <a:latin typeface="Times New Roman" pitchFamily="18" charset="0"/>
                          <a:cs typeface="Times New Roman" pitchFamily="18" charset="0"/>
                        </a:rPr>
                        <a:t>Freire</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As urban population grows, cities face many challenges related to transportation, resource consumption, and the environment. </a:t>
                      </a:r>
                      <a:endParaRPr lang="en-US" sz="2000" dirty="0" smtClean="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3000" y="304800"/>
          <a:ext cx="7791450" cy="624840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ctr"/>
                      <a:r>
                        <a:rPr lang="en-US" sz="2000" dirty="0" smtClean="0">
                          <a:latin typeface="Times New Roman" pitchFamily="18" charset="0"/>
                          <a:cs typeface="Times New Roman" pitchFamily="18" charset="0"/>
                        </a:rPr>
                        <a:t>“Ridesharing: The state-of-the-art and future directions,”.</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M. </a:t>
                      </a:r>
                      <a:r>
                        <a:rPr lang="en-US" sz="2000" dirty="0" err="1" smtClean="0">
                          <a:latin typeface="Times New Roman" pitchFamily="18" charset="0"/>
                          <a:cs typeface="Times New Roman" pitchFamily="18" charset="0"/>
                        </a:rPr>
                        <a:t>Furuhata</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Dessouky</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Ordóñez</a:t>
                      </a:r>
                      <a:r>
                        <a:rPr lang="en-US" sz="2000" dirty="0" smtClean="0">
                          <a:latin typeface="Times New Roman" pitchFamily="18" charset="0"/>
                          <a:cs typeface="Times New Roman" pitchFamily="18" charset="0"/>
                        </a:rPr>
                        <a:t>, M.-E. Brunet, X. Wang, and S. Koenig, </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Although ridesharing can provide a wealth of benefits, such as reduced travel costs, congestion, and consequently less pollution, there are a number of challenges that have restricted its widespread adoption.</a:t>
                      </a:r>
                      <a:endParaRPr lang="en-US" sz="2000" dirty="0" smtClean="0">
                        <a:latin typeface="Times New Roman" pitchFamily="18" charset="0"/>
                        <a:cs typeface="Times New Roman" pitchFamily="18" charset="0"/>
                      </a:endParaRPr>
                    </a:p>
                  </a:txBody>
                  <a:tcPr/>
                </a:tc>
              </a:tr>
              <a:tr h="2738120">
                <a:tc>
                  <a:txBody>
                    <a:bodyPr/>
                    <a:lstStyle/>
                    <a:p>
                      <a:pPr algn="ctr"/>
                      <a:endParaRPr lang="en-US" sz="2000" dirty="0" smtClean="0">
                        <a:latin typeface="Times New Roman" pitchFamily="18" charset="0"/>
                        <a:cs typeface="Times New Roman" pitchFamily="18" charset="0"/>
                      </a:endParaRPr>
                    </a:p>
                    <a:p>
                      <a:pPr>
                        <a:lnSpc>
                          <a:spcPct val="150000"/>
                        </a:lnSpc>
                        <a:buNone/>
                      </a:pPr>
                      <a:r>
                        <a:rPr lang="en-US" sz="2000" dirty="0" smtClean="0">
                          <a:latin typeface="Times New Roman" pitchFamily="18" charset="0"/>
                          <a:cs typeface="Times New Roman" pitchFamily="18" charset="0"/>
                        </a:rPr>
                        <a:t>, “Boosting ride sharing with alternative destinations,”.</a:t>
                      </a:r>
                    </a:p>
                    <a:p>
                      <a:pPr algn="ctr"/>
                      <a:endParaRPr lang="en-US" sz="2000" dirty="0" smtClean="0">
                        <a:latin typeface="Times New Roman" pitchFamily="18" charset="0"/>
                        <a:cs typeface="Times New Roman" pitchFamily="18" charset="0"/>
                      </a:endParaRPr>
                    </a:p>
                    <a:p>
                      <a:pPr algn="ctr"/>
                      <a:endParaRPr lang="en-US" sz="2000" dirty="0" smtClean="0">
                        <a:latin typeface="Times New Roman" pitchFamily="18" charset="0"/>
                        <a:cs typeface="Times New Roman" pitchFamily="18" charset="0"/>
                      </a:endParaRPr>
                    </a:p>
                    <a:p>
                      <a:pPr algn="ctr"/>
                      <a:endParaRPr lang="en-US" sz="2000" dirty="0" smtClean="0">
                        <a:latin typeface="Times New Roman" pitchFamily="18" charset="0"/>
                        <a:cs typeface="Times New Roman" pitchFamily="18" charset="0"/>
                      </a:endParaRPr>
                    </a:p>
                  </a:txBody>
                  <a:tcPr/>
                </a:tc>
                <a:tc>
                  <a:txBody>
                    <a:bodyPr/>
                    <a:lstStyle/>
                    <a:p>
                      <a:pPr>
                        <a:lnSpc>
                          <a:spcPct val="150000"/>
                        </a:lnSpc>
                        <a:buNone/>
                      </a:pPr>
                      <a:r>
                        <a:rPr lang="it-IT" sz="2000" dirty="0" smtClean="0">
                          <a:latin typeface="Times New Roman" pitchFamily="18" charset="0"/>
                          <a:cs typeface="Times New Roman" pitchFamily="18" charset="0"/>
                        </a:rPr>
                        <a:t>V. M. de Lira, R. Perego, C. Renso, S. Rinzivillo, and V.</a:t>
                      </a:r>
                    </a:p>
                    <a:p>
                      <a:pPr>
                        <a:lnSpc>
                          <a:spcPct val="150000"/>
                        </a:lnSpc>
                        <a:buNone/>
                      </a:pPr>
                      <a:r>
                        <a:rPr lang="en-US" sz="2000" dirty="0" smtClean="0">
                          <a:latin typeface="Times New Roman" pitchFamily="18" charset="0"/>
                          <a:cs typeface="Times New Roman" pitchFamily="18" charset="0"/>
                        </a:rPr>
                        <a:t>C. Times</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2000" kern="1200" dirty="0" smtClean="0">
                          <a:solidFill>
                            <a:schemeClr val="dk1"/>
                          </a:solidFill>
                          <a:latin typeface="Times New Roman" pitchFamily="18" charset="0"/>
                          <a:ea typeface="+mn-ea"/>
                          <a:cs typeface="Times New Roman" pitchFamily="18" charset="0"/>
                        </a:rPr>
                        <a:t>People living in highly-populated cities increasingly suffer an impoverishment of their quality of life due to pollution and traffic congestion.</a:t>
                      </a:r>
                      <a:endParaRPr lang="en-US" sz="2000" dirty="0" smtClean="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GB" sz="1800" b="1" dirty="0" smtClean="0"/>
              <a:t>System		:   Intel i3 2.4 GHz.</a:t>
            </a:r>
          </a:p>
          <a:p>
            <a:endParaRPr lang="en-US" sz="1800" dirty="0" smtClean="0"/>
          </a:p>
          <a:p>
            <a:pPr lvl="0"/>
            <a:r>
              <a:rPr lang="en-GB" sz="1800" b="1" dirty="0" smtClean="0"/>
              <a:t>Hard Disk	          :   250 GB.</a:t>
            </a:r>
          </a:p>
          <a:p>
            <a:pPr lvl="0">
              <a:buNone/>
            </a:pPr>
            <a:endParaRPr lang="en-US" sz="1800" dirty="0" smtClean="0"/>
          </a:p>
          <a:p>
            <a:pPr lvl="0"/>
            <a:r>
              <a:rPr lang="en-GB" sz="1800" b="1" dirty="0" smtClean="0"/>
              <a:t>Monitor	          :   14’ Colour Monitor.</a:t>
            </a:r>
          </a:p>
          <a:p>
            <a:pPr lvl="0"/>
            <a:endParaRPr lang="en-US" sz="1800" dirty="0" smtClean="0"/>
          </a:p>
          <a:p>
            <a:pPr lvl="0"/>
            <a:r>
              <a:rPr lang="en-GB" sz="1800" b="1" dirty="0" smtClean="0"/>
              <a:t>Mouse		:   Optical Mouse.</a:t>
            </a:r>
          </a:p>
          <a:p>
            <a:pPr lvl="0"/>
            <a:endParaRPr lang="en-US" sz="1800" dirty="0" smtClean="0"/>
          </a:p>
          <a:p>
            <a:pPr lvl="0"/>
            <a:r>
              <a:rPr lang="en-GB" sz="1800" b="1" dirty="0" smtClean="0"/>
              <a:t>Ram		          :   2 Mb.</a:t>
            </a:r>
            <a:endParaRPr lang="en-US" sz="1800" dirty="0" smtClean="0"/>
          </a:p>
          <a:p>
            <a:endParaRPr lang="en-US"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lvl="0"/>
            <a:r>
              <a:rPr lang="en-US" sz="1800" b="1" dirty="0" smtClean="0"/>
              <a:t>Operating system 		:   Windows 7 Ultimate.</a:t>
            </a:r>
          </a:p>
          <a:p>
            <a:pPr lvl="0"/>
            <a:endParaRPr lang="en-US" sz="1800" dirty="0" smtClean="0"/>
          </a:p>
          <a:p>
            <a:pPr lvl="0"/>
            <a:r>
              <a:rPr lang="en-US" sz="1800" b="1" dirty="0" smtClean="0"/>
              <a:t>Coding Language		:  Java based  Android Coding</a:t>
            </a:r>
          </a:p>
          <a:p>
            <a:pPr lvl="0"/>
            <a:endParaRPr lang="en-US" sz="1800" dirty="0" smtClean="0"/>
          </a:p>
          <a:p>
            <a:pPr lvl="0"/>
            <a:r>
              <a:rPr lang="en-US" sz="1800" b="1" dirty="0" smtClean="0"/>
              <a:t>Front-End			:   XML Design</a:t>
            </a:r>
          </a:p>
          <a:p>
            <a:pPr lvl="0"/>
            <a:endParaRPr lang="en-US" sz="1800" dirty="0" smtClean="0"/>
          </a:p>
          <a:p>
            <a:pPr lvl="0"/>
            <a:r>
              <a:rPr lang="en-US" sz="1800" b="1" dirty="0" smtClean="0"/>
              <a:t>Data Base			:   MSSQL SERVER 2008</a:t>
            </a:r>
            <a:endParaRPr lang="en-US" sz="1800" dirty="0" smtClean="0"/>
          </a:p>
          <a:p>
            <a:endParaRPr 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435608" y="914400"/>
            <a:ext cx="7498080" cy="5334000"/>
          </a:xfrm>
        </p:spPr>
        <p:txBody>
          <a:bodyPr>
            <a:normAutofit lnSpcReduction="10000"/>
          </a:bodyPr>
          <a:lstStyle/>
          <a:p>
            <a:pPr marL="539496" indent="-457200">
              <a:lnSpc>
                <a:spcPct val="150000"/>
              </a:lnSpc>
              <a:buNone/>
            </a:pPr>
            <a:r>
              <a:rPr lang="en-US" sz="2000" dirty="0" smtClean="0">
                <a:latin typeface="Times New Roman" pitchFamily="18" charset="0"/>
                <a:cs typeface="Times New Roman" pitchFamily="18" charset="0"/>
              </a:rPr>
              <a:t> [1]  J. </a:t>
            </a:r>
            <a:r>
              <a:rPr lang="en-US" sz="2000" dirty="0" err="1" smtClean="0">
                <a:latin typeface="Times New Roman" pitchFamily="18" charset="0"/>
                <a:cs typeface="Times New Roman" pitchFamily="18" charset="0"/>
              </a:rPr>
              <a:t>Farhan</a:t>
            </a:r>
            <a:r>
              <a:rPr lang="en-US" sz="2000" dirty="0" smtClean="0">
                <a:latin typeface="Times New Roman" pitchFamily="18" charset="0"/>
                <a:cs typeface="Times New Roman" pitchFamily="18" charset="0"/>
              </a:rPr>
              <a:t> and T. D. Chen, “Impact of ridesharing on operational efficiency of shared autonomous electric vehicle fleet,”.</a:t>
            </a:r>
          </a:p>
          <a:p>
            <a:pPr>
              <a:lnSpc>
                <a:spcPct val="150000"/>
              </a:lnSpc>
              <a:buNone/>
            </a:pPr>
            <a:r>
              <a:rPr lang="en-US" sz="2000" dirty="0" smtClean="0">
                <a:latin typeface="Times New Roman" pitchFamily="18" charset="0"/>
                <a:cs typeface="Times New Roman" pitchFamily="18" charset="0"/>
              </a:rPr>
              <a:t>[2]  M. Ota, H. Vo, C. Silva, and J.  </a:t>
            </a:r>
            <a:r>
              <a:rPr lang="en-US" sz="2000" dirty="0" err="1" smtClean="0">
                <a:latin typeface="Times New Roman" pitchFamily="18" charset="0"/>
                <a:cs typeface="Times New Roman" pitchFamily="18" charset="0"/>
              </a:rPr>
              <a:t>Freire</a:t>
            </a:r>
            <a:r>
              <a:rPr lang="en-US" sz="2000" dirty="0" smtClean="0">
                <a:latin typeface="Times New Roman" pitchFamily="18" charset="0"/>
                <a:cs typeface="Times New Roman" pitchFamily="18" charset="0"/>
              </a:rPr>
              <a:t>, “A scalable approach for data driven taxi ride-sharing simulation,”</a:t>
            </a:r>
            <a:r>
              <a:rPr lang="en-US" sz="2000" i="1" dirty="0" smtClean="0">
                <a:latin typeface="Times New Roman" pitchFamily="18" charset="0"/>
                <a:cs typeface="Times New Roman" pitchFamily="18" charset="0"/>
              </a:rPr>
              <a:t>.</a:t>
            </a:r>
          </a:p>
          <a:p>
            <a:pPr>
              <a:lnSpc>
                <a:spcPct val="150000"/>
              </a:lnSpc>
              <a:buNone/>
            </a:pPr>
            <a:r>
              <a:rPr lang="en-US" sz="2000" dirty="0" smtClean="0">
                <a:latin typeface="Times New Roman" pitchFamily="18" charset="0"/>
                <a:cs typeface="Times New Roman" pitchFamily="18" charset="0"/>
              </a:rPr>
              <a:t>[3]  D. Pelzer, J. Xiao, D. </a:t>
            </a:r>
            <a:r>
              <a:rPr lang="en-US" sz="2000" dirty="0" err="1" smtClean="0">
                <a:latin typeface="Times New Roman" pitchFamily="18" charset="0"/>
                <a:cs typeface="Times New Roman" pitchFamily="18" charset="0"/>
              </a:rPr>
              <a:t>Zehe</a:t>
            </a:r>
            <a:r>
              <a:rPr lang="en-US" sz="2000" dirty="0" smtClean="0">
                <a:latin typeface="Times New Roman" pitchFamily="18" charset="0"/>
                <a:cs typeface="Times New Roman" pitchFamily="18" charset="0"/>
              </a:rPr>
              <a:t>, M. H. Lees, A. C. Knoll, and H. </a:t>
            </a:r>
            <a:r>
              <a:rPr lang="en-US" sz="2000" dirty="0" err="1" smtClean="0">
                <a:latin typeface="Times New Roman" pitchFamily="18" charset="0"/>
                <a:cs typeface="Times New Roman" pitchFamily="18" charset="0"/>
              </a:rPr>
              <a:t>Aydt</a:t>
            </a:r>
            <a:r>
              <a:rPr lang="en-US" sz="2000" dirty="0" smtClean="0">
                <a:latin typeface="Times New Roman" pitchFamily="18" charset="0"/>
                <a:cs typeface="Times New Roman" pitchFamily="18" charset="0"/>
              </a:rPr>
              <a:t>,</a:t>
            </a:r>
          </a:p>
          <a:p>
            <a:pPr>
              <a:lnSpc>
                <a:spcPct val="150000"/>
              </a:lnSpc>
              <a:buNone/>
            </a:pPr>
            <a:r>
              <a:rPr lang="en-US" sz="2000" dirty="0" smtClean="0">
                <a:latin typeface="Times New Roman" pitchFamily="18" charset="0"/>
                <a:cs typeface="Times New Roman" pitchFamily="18" charset="0"/>
              </a:rPr>
              <a:t>“A partition-based match making algorithm for dynamic ridesharing,”.</a:t>
            </a:r>
          </a:p>
          <a:p>
            <a:pPr>
              <a:lnSpc>
                <a:spcPct val="150000"/>
              </a:lnSpc>
              <a:buNone/>
            </a:pPr>
            <a:r>
              <a:rPr lang="en-US" sz="2000" dirty="0" smtClean="0">
                <a:latin typeface="Times New Roman" pitchFamily="18" charset="0"/>
                <a:cs typeface="Times New Roman" pitchFamily="18" charset="0"/>
              </a:rPr>
              <a:t>[4] M. </a:t>
            </a:r>
            <a:r>
              <a:rPr lang="en-US" sz="2000" dirty="0" err="1" smtClean="0">
                <a:latin typeface="Times New Roman" pitchFamily="18" charset="0"/>
                <a:cs typeface="Times New Roman" pitchFamily="18" charset="0"/>
              </a:rPr>
              <a:t>Furuhata</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Dessouky</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Ordóñez</a:t>
            </a:r>
            <a:r>
              <a:rPr lang="en-US" sz="2000" dirty="0" smtClean="0">
                <a:latin typeface="Times New Roman" pitchFamily="18" charset="0"/>
                <a:cs typeface="Times New Roman" pitchFamily="18" charset="0"/>
              </a:rPr>
              <a:t>, M.-E. Brunet, X. Wang, and S. Koenig, “Ridesharing: The state-of-the-art and future directions,”.</a:t>
            </a:r>
          </a:p>
          <a:p>
            <a:pPr>
              <a:lnSpc>
                <a:spcPct val="150000"/>
              </a:lnSpc>
              <a:buNone/>
            </a:pPr>
            <a:r>
              <a:rPr lang="it-IT" sz="2000" dirty="0" smtClean="0">
                <a:latin typeface="Times New Roman" pitchFamily="18" charset="0"/>
                <a:cs typeface="Times New Roman" pitchFamily="18" charset="0"/>
              </a:rPr>
              <a:t>[5] V. M. de Lira, R. Perego, C. Renso, S. Rinzivillo, and V.</a:t>
            </a:r>
          </a:p>
          <a:p>
            <a:pPr>
              <a:lnSpc>
                <a:spcPct val="150000"/>
              </a:lnSpc>
              <a:buNone/>
            </a:pPr>
            <a:r>
              <a:rPr lang="en-US" sz="2000" dirty="0" smtClean="0">
                <a:latin typeface="Times New Roman" pitchFamily="18" charset="0"/>
                <a:cs typeface="Times New Roman" pitchFamily="18" charset="0"/>
              </a:rPr>
              <a:t>C. Times, “Boosting ride sharing with alternative destinations,”.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pPr algn="ctr"/>
            <a:r>
              <a:rPr lang="en-US" b="1" dirty="0" smtClean="0"/>
              <a:t>MODULE</a:t>
            </a:r>
            <a:endParaRPr lang="en-US" b="1" dirty="0"/>
          </a:p>
        </p:txBody>
      </p:sp>
      <p:sp>
        <p:nvSpPr>
          <p:cNvPr id="3" name="Content Placeholder 2"/>
          <p:cNvSpPr>
            <a:spLocks noGrp="1"/>
          </p:cNvSpPr>
          <p:nvPr>
            <p:ph idx="1"/>
          </p:nvPr>
        </p:nvSpPr>
        <p:spPr>
          <a:xfrm>
            <a:off x="1435608" y="914400"/>
            <a:ext cx="7498080" cy="5334000"/>
          </a:xfrm>
        </p:spPr>
        <p:txBody>
          <a:bodyPr>
            <a:normAutofit/>
          </a:bodyPr>
          <a:lstStyle/>
          <a:p>
            <a:pPr algn="just">
              <a:lnSpc>
                <a:spcPct val="150000"/>
              </a:lnSpc>
            </a:pPr>
            <a:r>
              <a:rPr lang="en-US" sz="2000" dirty="0" smtClean="0">
                <a:latin typeface="Times New Roman" pitchFamily="18" charset="0"/>
                <a:cs typeface="Times New Roman" pitchFamily="18" charset="0"/>
              </a:rPr>
              <a:t>This module aims to perform real time analysis and query processing for moving objects, i.e., the drivers. In ride sharing systems, it is important to keep track of the drivers real-time positions since it can help us to locate where the ride service providers are. Meanwhile, queries like searching for the possible drivers within a certain range of the rider’s origin is also very common in real scenarios. Hence, to support both tracking and query processing, we embed three main spatial query processing techniques in </a:t>
            </a:r>
            <a:r>
              <a:rPr lang="en-US" sz="2000" dirty="0" err="1" smtClean="0">
                <a:latin typeface="Times New Roman" pitchFamily="18" charset="0"/>
                <a:cs typeface="Times New Roman" pitchFamily="18" charset="0"/>
              </a:rPr>
              <a:t>YoRoad</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81000"/>
            <a:ext cx="7790688" cy="6248400"/>
          </a:xfrm>
        </p:spPr>
        <p:txBody>
          <a:bodyPr>
            <a:normAutofit lnSpcReduction="10000"/>
          </a:bodyPr>
          <a:lstStyle/>
          <a:p>
            <a:pPr>
              <a:lnSpc>
                <a:spcPct val="150000"/>
              </a:lnSpc>
            </a:pPr>
            <a:r>
              <a:rPr lang="en-US" sz="2000" b="1" dirty="0" smtClean="0">
                <a:latin typeface="Times New Roman" pitchFamily="18" charset="0"/>
                <a:cs typeface="Times New Roman" pitchFamily="18" charset="0"/>
              </a:rPr>
              <a:t>Moving objects indexing, </a:t>
            </a:r>
            <a:r>
              <a:rPr lang="en-US" sz="2000" dirty="0" smtClean="0">
                <a:latin typeface="Times New Roman" pitchFamily="18" charset="0"/>
                <a:cs typeface="Times New Roman" pitchFamily="18" charset="0"/>
              </a:rPr>
              <a:t>which is not only used for monitoring the dynamics of the drivers but also for providing the foundations for efficient query processing. In </a:t>
            </a:r>
            <a:r>
              <a:rPr lang="en-US" sz="2000" dirty="0" err="1" smtClean="0">
                <a:latin typeface="Times New Roman" pitchFamily="18" charset="0"/>
                <a:cs typeface="Times New Roman" pitchFamily="18" charset="0"/>
              </a:rPr>
              <a:t>YoRoad</a:t>
            </a:r>
            <a:r>
              <a:rPr lang="en-US" sz="2000" dirty="0" smtClean="0">
                <a:latin typeface="Times New Roman" pitchFamily="18" charset="0"/>
                <a:cs typeface="Times New Roman" pitchFamily="18" charset="0"/>
              </a:rPr>
              <a:t>, we mainly use the grid index to maintain the drivers’ positions. Comparing with traditional indexing tree based techniques where operations like update, insert are very expensive, grid index has been proved to be the most appropriate way for moving object indexing. </a:t>
            </a:r>
          </a:p>
          <a:p>
            <a:pPr algn="just">
              <a:lnSpc>
                <a:spcPct val="150000"/>
              </a:lnSpc>
            </a:pPr>
            <a:r>
              <a:rPr lang="en-US" sz="2000" b="1" dirty="0" smtClean="0">
                <a:latin typeface="Times New Roman" pitchFamily="18" charset="0"/>
                <a:cs typeface="Times New Roman" pitchFamily="18" charset="0"/>
              </a:rPr>
              <a:t>Range query, </a:t>
            </a:r>
            <a:r>
              <a:rPr lang="en-US" sz="2000" dirty="0" smtClean="0">
                <a:latin typeface="Times New Roman" pitchFamily="18" charset="0"/>
                <a:cs typeface="Times New Roman" pitchFamily="18" charset="0"/>
              </a:rPr>
              <a:t>which is used to find the drivers that can pick up the rider within a certain range that is centered at the rider’s origin. Technically, we exploit the grid index data structure and use the Euclidean distance equivalent to the maximum waiting time of the rider to issue the range query algorithm to retrieve the drivers. Based on this query processing, people can directly filter out drivers that are unable to give a ride to the rider.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a:bodyPr>
          <a:lstStyle/>
          <a:p>
            <a:pPr algn="just">
              <a:lnSpc>
                <a:spcPct val="150000"/>
              </a:lnSpc>
            </a:pPr>
            <a:r>
              <a:rPr lang="en-US" sz="2000" b="1" dirty="0" err="1" smtClean="0">
                <a:latin typeface="Times New Roman" pitchFamily="18" charset="0"/>
                <a:cs typeface="Times New Roman" pitchFamily="18" charset="0"/>
              </a:rPr>
              <a:t>Knn</a:t>
            </a:r>
            <a:r>
              <a:rPr lang="en-US" sz="2000" b="1" dirty="0" smtClean="0">
                <a:latin typeface="Times New Roman" pitchFamily="18" charset="0"/>
                <a:cs typeface="Times New Roman" pitchFamily="18" charset="0"/>
              </a:rPr>
              <a:t> query, </a:t>
            </a:r>
            <a:r>
              <a:rPr lang="en-US" sz="2000" dirty="0" smtClean="0">
                <a:latin typeface="Times New Roman" pitchFamily="18" charset="0"/>
                <a:cs typeface="Times New Roman" pitchFamily="18" charset="0"/>
              </a:rPr>
              <a:t>which is used for retrieving the k nearest drivers for a given rider in terms of the shortest path, i.e., the road network distance. This query can help the rider or the monitor to quickly locate the nearest drivers. This function is very basic for many data analysis applications as well as dynamic ride sharing matching problem. There are many algorithms for solving this kind of query, our system mainly adopts the method of incremental network expansion algorithm.</a:t>
            </a:r>
            <a:r>
              <a:rPr lang="en-US" sz="2000" dirty="0" smtClean="0"/>
              <a:t> </a:t>
            </a:r>
            <a:r>
              <a:rPr lang="en-US" sz="2000" dirty="0" smtClean="0">
                <a:latin typeface="Times New Roman" pitchFamily="18" charset="0"/>
                <a:cs typeface="Times New Roman" pitchFamily="18" charset="0"/>
              </a:rPr>
              <a:t>Based on above three components, in following sections, </a:t>
            </a:r>
            <a:r>
              <a:rPr lang="en-US" sz="2000" dirty="0" err="1" smtClean="0">
                <a:latin typeface="Times New Roman" pitchFamily="18" charset="0"/>
                <a:cs typeface="Times New Roman" pitchFamily="18" charset="0"/>
              </a:rPr>
              <a:t>YoRoad</a:t>
            </a:r>
            <a:r>
              <a:rPr lang="en-US" sz="2000" dirty="0" smtClean="0">
                <a:latin typeface="Times New Roman" pitchFamily="18" charset="0"/>
                <a:cs typeface="Times New Roman" pitchFamily="18" charset="0"/>
              </a:rPr>
              <a:t> implements multiple functions which are useful for managing the big data for ride sharing systems</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304800"/>
            <a:ext cx="7499350" cy="5943600"/>
          </a:xfrm>
        </p:spPr>
        <p:txBody>
          <a:bodyPr>
            <a:normAutofit fontScale="85000" lnSpcReduction="10000"/>
          </a:bodyPr>
          <a:lstStyle/>
          <a:p>
            <a:pPr>
              <a:buNone/>
            </a:pPr>
            <a:r>
              <a:rPr lang="en-US" sz="2600" b="1" dirty="0" smtClean="0">
                <a:latin typeface="Times New Roman" pitchFamily="18" charset="0"/>
                <a:cs typeface="Times New Roman" pitchFamily="18" charset="0"/>
              </a:rPr>
              <a:t>A. INPUT MODULE</a:t>
            </a:r>
          </a:p>
          <a:p>
            <a:pPr>
              <a:lnSpc>
                <a:spcPct val="150000"/>
              </a:lnSpc>
              <a:buNone/>
            </a:pPr>
            <a:r>
              <a:rPr lang="en-US" sz="2600" dirty="0" smtClean="0">
                <a:latin typeface="Times New Roman" pitchFamily="18" charset="0"/>
                <a:cs typeface="Times New Roman" pitchFamily="18" charset="0"/>
              </a:rPr>
              <a:t>	The input module has two major components, namely ride requests and vehicles’ current state.</a:t>
            </a:r>
          </a:p>
          <a:p>
            <a:pPr>
              <a:lnSpc>
                <a:spcPct val="170000"/>
              </a:lnSpc>
              <a:buNone/>
            </a:pPr>
            <a:r>
              <a:rPr lang="en-US" sz="2600" b="1" dirty="0" smtClean="0">
                <a:latin typeface="Times New Roman" pitchFamily="18" charset="0"/>
                <a:cs typeface="Times New Roman" pitchFamily="18" charset="0"/>
              </a:rPr>
              <a:t>B. PROCESSING MODULE</a:t>
            </a:r>
          </a:p>
          <a:p>
            <a:pPr algn="just">
              <a:lnSpc>
                <a:spcPct val="170000"/>
              </a:lnSpc>
              <a:buNone/>
            </a:pPr>
            <a:r>
              <a:rPr lang="en-US" sz="2600" dirty="0" smtClean="0">
                <a:latin typeface="Times New Roman" pitchFamily="18" charset="0"/>
                <a:cs typeface="Times New Roman" pitchFamily="18" charset="0"/>
              </a:rPr>
              <a:t>	Ride requests and vehicles’ current states are imported to the processing module as shown in Fig. 2 (middle) that further comprises of three stages that need to be executed in the following sequence: vehicle searching, vehicle scheduling, and generating parameters matrix. The current location of a vehicle vat arrival time of new request is represented as </a:t>
            </a:r>
            <a:r>
              <a:rPr lang="en-US" sz="2600" dirty="0" err="1" smtClean="0">
                <a:latin typeface="Times New Roman" pitchFamily="18" charset="0"/>
                <a:cs typeface="Times New Roman" pitchFamily="18" charset="0"/>
              </a:rPr>
              <a:t>v.l</a:t>
            </a:r>
            <a:r>
              <a:rPr lang="en-US" sz="2600" dirty="0" smtClean="0">
                <a:latin typeface="Times New Roman" pitchFamily="18" charset="0"/>
                <a:cs typeface="Times New Roman" pitchFamily="18" charset="0"/>
              </a:rPr>
              <a:t>.</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228600"/>
            <a:ext cx="7499350" cy="60198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C. RECOMMENDATION MODULE</a:t>
            </a:r>
          </a:p>
          <a:p>
            <a:pPr algn="just">
              <a:lnSpc>
                <a:spcPct val="150000"/>
              </a:lnSpc>
              <a:buNone/>
            </a:pPr>
            <a:r>
              <a:rPr lang="en-US" sz="2000" dirty="0" smtClean="0">
                <a:latin typeface="Times New Roman" pitchFamily="18" charset="0"/>
                <a:cs typeface="Times New Roman" pitchFamily="18" charset="0"/>
              </a:rPr>
              <a:t>The last module of our system architecture as shown in Fig. 2 (right most) is the recommendation module where each renew that arrives at current time tour is recommended a preferred vehicle from the set VN c. The vehicle needs to be ranked with respect to average time delay, vehicle capacity, fare reduction, driving distance, and </a:t>
            </a:r>
            <a:r>
              <a:rPr lang="en-US" sz="2000" dirty="0" err="1" smtClean="0">
                <a:latin typeface="Times New Roman" pitchFamily="18" charset="0"/>
                <a:cs typeface="Times New Roman" pitchFamily="18" charset="0"/>
              </a:rPr>
              <a:t>proﬁt</a:t>
            </a:r>
            <a:r>
              <a:rPr lang="en-US" sz="2000" dirty="0" smtClean="0">
                <a:latin typeface="Times New Roman" pitchFamily="18" charset="0"/>
                <a:cs typeface="Times New Roman" pitchFamily="18" charset="0"/>
              </a:rPr>
              <a:t> increment. There-fore, we need to sum all the aforementioned parameters to calculate an aggregated score.</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172</TotalTime>
  <Words>1392</Words>
  <Application>Microsoft Office PowerPoint</Application>
  <PresentationFormat>On-screen Show (4:3)</PresentationFormat>
  <Paragraphs>101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Slide 1</vt:lpstr>
      <vt:lpstr>ABSTRACT :</vt:lpstr>
      <vt:lpstr>Slide 3</vt:lpstr>
      <vt:lpstr>Existing System: </vt:lpstr>
      <vt:lpstr>Slide 5</vt:lpstr>
      <vt:lpstr>Drawback : </vt:lpstr>
      <vt:lpstr>Proposed Work :</vt:lpstr>
      <vt:lpstr>ADVANTAGES :</vt:lpstr>
      <vt:lpstr>Literature Review</vt:lpstr>
      <vt:lpstr>Slide 10</vt:lpstr>
      <vt:lpstr>Hardware Requirements: </vt:lpstr>
      <vt:lpstr>Software Requirements: </vt:lpstr>
      <vt:lpstr>References</vt:lpstr>
      <vt:lpstr>MODULE</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AMBULANCE TRACKING SYSTEM IN ANDROID</dc:title>
  <dc:creator>Mohan</dc:creator>
  <cp:lastModifiedBy>TTS</cp:lastModifiedBy>
  <cp:revision>45</cp:revision>
  <dcterms:created xsi:type="dcterms:W3CDTF">2006-08-16T00:00:00Z</dcterms:created>
  <dcterms:modified xsi:type="dcterms:W3CDTF">2020-01-29T12:54:56Z</dcterms:modified>
</cp:coreProperties>
</file>