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07-Apr-21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07-Apr-21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Unified and Automated Fault Management Platform for Optical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143000" y="990600"/>
            <a:ext cx="7498080" cy="5257800"/>
          </a:xfrm>
        </p:spPr>
        <p:txBody>
          <a:bodyPr>
            <a:normAutofit/>
          </a:bodyPr>
          <a:lstStyle/>
          <a:p>
            <a:pPr algn="just">
              <a:lnSpc>
                <a:spcPct val="170000"/>
              </a:lnSpc>
              <a:buNone/>
            </a:pPr>
            <a:r>
              <a:rPr lang="en-US" sz="2000" dirty="0" smtClean="0">
                <a:latin typeface="Times New Roman" pitchFamily="18" charset="0"/>
                <a:cs typeface="Times New Roman" pitchFamily="18" charset="0"/>
              </a:rPr>
              <a:t>A united and automated fault management platform for heterogeneous optical networks is quite important for telecom operators to monitor and respond to various levels of network events. In this demo, we are demonstrating the details of the design, implementation and evaluation of the proposed Optical router platform while targeting to manage the underlying optical network of a telecom operator in real time.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US" sz="2000" dirty="0" smtClean="0">
                <a:latin typeface="Times New Roman" pitchFamily="18" charset="0"/>
                <a:cs typeface="Times New Roman" pitchFamily="18" charset="0"/>
              </a:rPr>
              <a:t>The proposed system consists of three major building blocks </a:t>
            </a:r>
            <a:r>
              <a:rPr lang="en-US" sz="2000" dirty="0" err="1" smtClean="0">
                <a:latin typeface="Times New Roman" pitchFamily="18" charset="0"/>
                <a:cs typeface="Times New Roman" pitchFamily="18" charset="0"/>
              </a:rPr>
              <a:t>i</a:t>
            </a:r>
            <a:r>
              <a:rPr lang="en-US" sz="2000" dirty="0" smtClean="0">
                <a:latin typeface="Times New Roman" pitchFamily="18" charset="0"/>
                <a:cs typeface="Times New Roman" pitchFamily="18" charset="0"/>
              </a:rPr>
              <a:t>) a data collection layer that is integrated with the telecom operator infrastructure, (ii) data association and analysis layer that is used to measure the severity levels based on pre-</a:t>
            </a:r>
            <a:r>
              <a:rPr lang="en-US" sz="2000" dirty="0" err="1" smtClean="0">
                <a:latin typeface="Times New Roman" pitchFamily="18" charset="0"/>
                <a:cs typeface="Times New Roman" pitchFamily="18" charset="0"/>
              </a:rPr>
              <a:t>deﬁned</a:t>
            </a:r>
            <a:r>
              <a:rPr lang="en-US" sz="2000" dirty="0" smtClean="0">
                <a:latin typeface="Times New Roman" pitchFamily="18" charset="0"/>
                <a:cs typeface="Times New Roman" pitchFamily="18" charset="0"/>
              </a:rPr>
              <a:t> alarm severity levels and constraints, and (iii) user interface layer that is on top of management and infrastructure layer which is used to demonstrate the faulty optical lines and is also integrated with fault management systems. Through the dashboard interface of the proposed Optical router platform, telecommunication operator’s network optimization experts can easily detect the problems related to either or DWDM link and can take appropriate actions.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685800"/>
            <a:ext cx="7498080" cy="6019800"/>
          </a:xfrm>
        </p:spPr>
        <p:txBody>
          <a:bodyPr>
            <a:noAutofit/>
          </a:bodyPr>
          <a:lstStyle/>
          <a:p>
            <a:pPr algn="just">
              <a:lnSpc>
                <a:spcPct val="150000"/>
              </a:lnSpc>
            </a:pPr>
            <a:r>
              <a:rPr lang="en-US" sz="2000" dirty="0" smtClean="0">
                <a:latin typeface="Times New Roman" pitchFamily="18" charset="0"/>
                <a:cs typeface="Times New Roman" pitchFamily="18" charset="0"/>
              </a:rPr>
              <a:t>Location information is of paramount importance for wireless sensor networks (WSN).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accuracy of the collected data can significantly be affected by an imprecise positioning of the event of interest.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Despite </a:t>
            </a:r>
            <a:r>
              <a:rPr lang="en-US" sz="2000" dirty="0" smtClean="0">
                <a:latin typeface="Times New Roman" pitchFamily="18" charset="0"/>
                <a:cs typeface="Times New Roman" pitchFamily="18" charset="0"/>
              </a:rPr>
              <a:t>the importance of location information, real system implementations that do not use specialized hardware for localization purposes have not been successful.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we propose a location estimation scheme that uses a probabilistic approach for estimating the location of a node in a sensor network.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Our </a:t>
            </a:r>
            <a:r>
              <a:rPr lang="en-US" sz="2000" dirty="0" smtClean="0">
                <a:latin typeface="Times New Roman" pitchFamily="18" charset="0"/>
                <a:cs typeface="Times New Roman" pitchFamily="18" charset="0"/>
              </a:rPr>
              <a:t>localization scheme makes use of additional knowledge of topology deployment.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828800"/>
            <a:ext cx="7498080" cy="2743200"/>
          </a:xfrm>
        </p:spPr>
        <p:txBody>
          <a:bodyPr>
            <a:noAutofit/>
          </a:bodyPr>
          <a:lstStyle/>
          <a:p>
            <a:r>
              <a:rPr lang="en-US" sz="2400" dirty="0" smtClean="0">
                <a:latin typeface="Times New Roman" pitchFamily="18" charset="0"/>
                <a:cs typeface="Times New Roman" pitchFamily="18" charset="0"/>
              </a:rPr>
              <a:t>The </a:t>
            </a:r>
            <a:r>
              <a:rPr lang="en-US" sz="2400" dirty="0" smtClean="0">
                <a:latin typeface="Times New Roman" pitchFamily="18" charset="0"/>
                <a:cs typeface="Times New Roman" pitchFamily="18" charset="0"/>
              </a:rPr>
              <a:t>server is expensive to purchase </a:t>
            </a:r>
          </a:p>
          <a:p>
            <a:r>
              <a:rPr lang="en-US" sz="2400" dirty="0" smtClean="0">
                <a:latin typeface="Times New Roman" pitchFamily="18" charset="0"/>
                <a:cs typeface="Times New Roman" pitchFamily="18" charset="0"/>
              </a:rPr>
              <a:t>A specialist network operating system is needed </a:t>
            </a:r>
          </a:p>
          <a:p>
            <a:pPr algn="just">
              <a:lnSpc>
                <a:spcPct val="150000"/>
              </a:lnSpc>
              <a:buNone/>
            </a:pPr>
            <a:endParaRPr lang="en-IN" sz="24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attempt to answer these and other related questions by following a careful analytical approach</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Specifically, we first show that when the number of cheating destination client system  is greater than or equal to a given threshold, there do not exist any two-dimensional distance-based localization algorithms that can guarantee a bounded link error in router</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Furthermore, when the server transfer files, we configure the router and enable it to send to destination client. that can always guarantee a efficient data transfer from source to destination via router control if any error occurs in link while transfer it automatically reconfigure the router  . Finally, we achieve efficient data transfer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0"/>
            <a:ext cx="7866888" cy="1676400"/>
          </a:xfrm>
        </p:spPr>
        <p:txBody>
          <a:bodyPr>
            <a:normAutofit/>
          </a:bodyPr>
          <a:lstStyle/>
          <a:p>
            <a:pPr lvl="0" algn="just"/>
            <a:r>
              <a:rPr lang="en-US" sz="2400" dirty="0" smtClean="0">
                <a:latin typeface="Times New Roman" pitchFamily="18" charset="0"/>
                <a:cs typeface="Times New Roman" pitchFamily="18" charset="0"/>
              </a:rPr>
              <a:t>All files are stored in a central location</a:t>
            </a:r>
          </a:p>
          <a:p>
            <a:pPr lvl="0" algn="just"/>
            <a:r>
              <a:rPr lang="en-US" sz="2400" b="1" dirty="0" smtClean="0">
                <a:latin typeface="Times New Roman" pitchFamily="18" charset="0"/>
                <a:cs typeface="Times New Roman" pitchFamily="18" charset="0"/>
              </a:rPr>
              <a:t>Network</a:t>
            </a:r>
            <a:r>
              <a:rPr lang="en-US" sz="2400" dirty="0" smtClean="0">
                <a:latin typeface="Times New Roman" pitchFamily="18" charset="0"/>
                <a:cs typeface="Times New Roman" pitchFamily="18" charset="0"/>
              </a:rPr>
              <a:t> peripherals are controlled centrally.  </a:t>
            </a:r>
          </a:p>
          <a:p>
            <a:pPr algn="just">
              <a:lnSpc>
                <a:spcPct val="150000"/>
              </a:lnSpc>
              <a:buNone/>
            </a:pPr>
            <a:endParaRPr lang="en-US" sz="24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11125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endParaRPr lang="en-IN" dirty="0"/>
                    </a:p>
                  </a:txBody>
                  <a:tcPr/>
                </a:tc>
                <a:tc>
                  <a:txBody>
                    <a:bodyPr/>
                    <a:lstStyle/>
                    <a:p>
                      <a:pPr algn="ctr"/>
                      <a:endParaRPr lang="en-IN" dirty="0"/>
                    </a:p>
                  </a:txBody>
                  <a:tcPr/>
                </a:tc>
                <a:tc>
                  <a:txBody>
                    <a:bodyPr/>
                    <a:lstStyle/>
                    <a:p>
                      <a:pPr algn="just"/>
                      <a:endParaRPr lang="en-IN" dirty="0"/>
                    </a:p>
                  </a:txBody>
                  <a:tcPr/>
                </a:tc>
              </a:tr>
              <a:tr h="370840">
                <a:tc>
                  <a:txBody>
                    <a:bodyPr/>
                    <a:lstStyle/>
                    <a:p>
                      <a:pPr algn="ctr"/>
                      <a:endParaRPr lang="en-IN" dirty="0"/>
                    </a:p>
                  </a:txBody>
                  <a:tcPr/>
                </a:tc>
                <a:tc>
                  <a:txBody>
                    <a:bodyPr/>
                    <a:lstStyle/>
                    <a:p>
                      <a:pPr algn="ctr"/>
                      <a:endParaRPr lang="en-IN" dirty="0"/>
                    </a:p>
                  </a:txBody>
                  <a:tcPr/>
                </a:tc>
                <a:tc>
                  <a:txBody>
                    <a:bodyPr/>
                    <a:lstStyle/>
                    <a:p>
                      <a:pPr algn="just"/>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658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kumimoji="0" lang="en-US" kern="1200" smtClean="0">
                          <a:solidFill>
                            <a:schemeClr val="dk1"/>
                          </a:solidFill>
                          <a:latin typeface="+mn-lt"/>
                          <a:ea typeface="+mn-ea"/>
                          <a:cs typeface="+mn-cs"/>
                        </a:rPr>
                        <a:t>Mobqos: Mobility-aware and qos-driven sdn framework for autonomous vehicles</a:t>
                      </a:r>
                      <a:endParaRPr lang="en-IN" dirty="0"/>
                    </a:p>
                  </a:txBody>
                  <a:tcPr/>
                </a:tc>
                <a:tc>
                  <a:txBody>
                    <a:bodyPr/>
                    <a:lstStyle/>
                    <a:p>
                      <a:pPr algn="just"/>
                      <a:r>
                        <a:rPr kumimoji="0" lang="en-US" kern="1200" smtClean="0">
                          <a:solidFill>
                            <a:schemeClr val="dk1"/>
                          </a:solidFill>
                          <a:latin typeface="+mn-lt"/>
                          <a:ea typeface="+mn-ea"/>
                          <a:cs typeface="+mn-cs"/>
                        </a:rPr>
                        <a:t>S. Garg, K. Kaur, S. H. Ahmed, A. Bradai, G. Kaddoum,and M. Atiquzzaman</a:t>
                      </a:r>
                      <a:endParaRPr lang="en-IN" dirty="0"/>
                    </a:p>
                  </a:txBody>
                  <a:tcPr/>
                </a:tc>
                <a:tc>
                  <a:txBody>
                    <a:bodyPr/>
                    <a:lstStyle/>
                    <a:p>
                      <a:pPr algn="just"/>
                      <a:r>
                        <a:rPr lang="en-US" dirty="0" smtClean="0"/>
                        <a:t>An intelligent transportation system (ITS) is a cyber physical system (CPS) that is well recognized due to its distinctive applications such as passenger safety, enhanced traffic efficiency, and infotainment services.</a:t>
                      </a:r>
                      <a:endParaRPr lang="en-IN" dirty="0"/>
                    </a:p>
                  </a:txBody>
                  <a:tcPr/>
                </a:tc>
              </a:tr>
              <a:tr h="370840">
                <a:tc>
                  <a:txBody>
                    <a:bodyPr/>
                    <a:lstStyle/>
                    <a:p>
                      <a:pPr algn="just"/>
                      <a:r>
                        <a:rPr kumimoji="0" lang="en-US" kern="1200" smtClean="0">
                          <a:solidFill>
                            <a:schemeClr val="dk1"/>
                          </a:solidFill>
                          <a:latin typeface="+mn-lt"/>
                          <a:ea typeface="+mn-ea"/>
                          <a:cs typeface="+mn-cs"/>
                        </a:rPr>
                        <a:t>Estimation ofcost savings from participation of electric vehicles invehicle to grid (v2g) schemes,</a:t>
                      </a:r>
                      <a:endParaRPr lang="en-IN" dirty="0"/>
                    </a:p>
                  </a:txBody>
                  <a:tcPr/>
                </a:tc>
                <a:tc>
                  <a:txBody>
                    <a:bodyPr/>
                    <a:lstStyle/>
                    <a:p>
                      <a:pPr algn="just"/>
                      <a:r>
                        <a:rPr kumimoji="0" lang="en-US" kern="1200" smtClean="0">
                          <a:solidFill>
                            <a:schemeClr val="dk1"/>
                          </a:solidFill>
                          <a:latin typeface="+mn-lt"/>
                          <a:ea typeface="+mn-ea"/>
                          <a:cs typeface="+mn-cs"/>
                        </a:rPr>
                        <a:t>M. Kiaee, A. Cruden, and S. Sharkh, </a:t>
                      </a:r>
                      <a:endParaRPr lang="en-IN" dirty="0"/>
                    </a:p>
                  </a:txBody>
                  <a:tcPr/>
                </a:tc>
                <a:tc>
                  <a:txBody>
                    <a:bodyPr/>
                    <a:lstStyle/>
                    <a:p>
                      <a:pPr algn="just"/>
                      <a:r>
                        <a:rPr lang="en-US" dirty="0" smtClean="0"/>
                        <a:t>The storage capacity of the batteries in an electric vehicle (EV) could be </a:t>
                      </a:r>
                      <a:r>
                        <a:rPr lang="en-US" dirty="0" err="1" smtClean="0"/>
                        <a:t>utilised</a:t>
                      </a:r>
                      <a:r>
                        <a:rPr lang="en-US" dirty="0" smtClean="0"/>
                        <a:t> to store electrical energy and give it back to the grid when needed by participating in vehicle to grid (V2G) schemes.</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1026" name="Picture 2" descr="C:\Users\TTS\Desktop\sustainability-12-01540-g014.png"/>
          <p:cNvPicPr>
            <a:picLocks noGrp="1" noChangeAspect="1" noChangeArrowheads="1"/>
          </p:cNvPicPr>
          <p:nvPr>
            <p:ph idx="1"/>
          </p:nvPr>
        </p:nvPicPr>
        <p:blipFill>
          <a:blip r:embed="rId2"/>
          <a:srcRect/>
          <a:stretch>
            <a:fillRect/>
          </a:stretch>
        </p:blipFill>
        <p:spPr bwMode="auto">
          <a:xfrm>
            <a:off x="1295400" y="1447800"/>
            <a:ext cx="6934200" cy="470806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400" dirty="0" smtClean="0"/>
              <a:t>[1] H. </a:t>
            </a:r>
            <a:r>
              <a:rPr lang="en-US" sz="1400" dirty="0" err="1" smtClean="0"/>
              <a:t>Farhangi</a:t>
            </a:r>
            <a:r>
              <a:rPr lang="en-US" sz="1400" dirty="0" smtClean="0"/>
              <a:t>, “The path of the smart </a:t>
            </a:r>
            <a:r>
              <a:rPr lang="en-US" sz="1400" dirty="0" err="1" smtClean="0"/>
              <a:t>grid,”IEEE</a:t>
            </a:r>
            <a:r>
              <a:rPr lang="en-US" sz="1400" dirty="0" smtClean="0"/>
              <a:t> </a:t>
            </a:r>
            <a:r>
              <a:rPr lang="en-US" sz="1400" dirty="0" err="1" smtClean="0"/>
              <a:t>Powerand</a:t>
            </a:r>
            <a:r>
              <a:rPr lang="en-US" sz="1400" dirty="0" smtClean="0"/>
              <a:t> Energy Magazine, vol. 8, no. 1, pp. 18–28, January2010.</a:t>
            </a:r>
          </a:p>
          <a:p>
            <a:pPr algn="just">
              <a:lnSpc>
                <a:spcPct val="160000"/>
              </a:lnSpc>
            </a:pPr>
            <a:r>
              <a:rPr lang="en-US" sz="1400" dirty="0" smtClean="0"/>
              <a:t>[2] W. Kempton and S. E. </a:t>
            </a:r>
            <a:r>
              <a:rPr lang="en-US" sz="1400" dirty="0" err="1" smtClean="0"/>
              <a:t>Letendre</a:t>
            </a:r>
            <a:r>
              <a:rPr lang="en-US" sz="1400" dirty="0" smtClean="0"/>
              <a:t>, “Electric vehicles as anew power source for electric </a:t>
            </a:r>
            <a:r>
              <a:rPr lang="en-US" sz="1400" dirty="0" err="1" smtClean="0"/>
              <a:t>utilities,”TransportationResearch</a:t>
            </a:r>
            <a:r>
              <a:rPr lang="en-US" sz="1400" dirty="0" smtClean="0"/>
              <a:t> Part D: Transport and Environment, vol. 2,no. 3, pp. 157–175, 1997.</a:t>
            </a:r>
          </a:p>
          <a:p>
            <a:pPr algn="just">
              <a:lnSpc>
                <a:spcPct val="160000"/>
              </a:lnSpc>
            </a:pPr>
            <a:r>
              <a:rPr lang="en-US" sz="1400" dirty="0" smtClean="0"/>
              <a:t>[3] L. </a:t>
            </a:r>
            <a:r>
              <a:rPr lang="en-US" sz="1400" dirty="0" err="1" smtClean="0"/>
              <a:t>Gan</a:t>
            </a:r>
            <a:r>
              <a:rPr lang="en-US" sz="1400" dirty="0" smtClean="0"/>
              <a:t>, U. </a:t>
            </a:r>
            <a:r>
              <a:rPr lang="en-US" sz="1400" dirty="0" err="1" smtClean="0"/>
              <a:t>Topcu</a:t>
            </a:r>
            <a:r>
              <a:rPr lang="en-US" sz="1400" dirty="0" smtClean="0"/>
              <a:t>, and S. H. Low, “Optimal </a:t>
            </a:r>
            <a:r>
              <a:rPr lang="en-US" sz="1400" dirty="0" err="1" smtClean="0"/>
              <a:t>decentralizedprotocol</a:t>
            </a:r>
            <a:r>
              <a:rPr lang="en-US" sz="1400" dirty="0" smtClean="0"/>
              <a:t> for electric vehicle </a:t>
            </a:r>
            <a:r>
              <a:rPr lang="en-US" sz="1400" dirty="0" err="1" smtClean="0"/>
              <a:t>charging,”IEEE</a:t>
            </a:r>
            <a:r>
              <a:rPr lang="en-US" sz="1400" dirty="0" smtClean="0"/>
              <a:t> </a:t>
            </a:r>
            <a:r>
              <a:rPr lang="en-US" sz="1400" dirty="0" err="1" smtClean="0"/>
              <a:t>Transac-tions</a:t>
            </a:r>
            <a:r>
              <a:rPr lang="en-US" sz="1400" dirty="0" smtClean="0"/>
              <a:t> on Power Systems, vol. 28, no. 2, pp. 940–951,2012.</a:t>
            </a:r>
          </a:p>
          <a:p>
            <a:pPr algn="just">
              <a:lnSpc>
                <a:spcPct val="160000"/>
              </a:lnSpc>
            </a:pPr>
            <a:r>
              <a:rPr lang="en-US" sz="1400" dirty="0" smtClean="0"/>
              <a:t>[4] S. </a:t>
            </a:r>
            <a:r>
              <a:rPr lang="en-US" sz="1400" dirty="0" err="1" smtClean="0"/>
              <a:t>Garg</a:t>
            </a:r>
            <a:r>
              <a:rPr lang="en-US" sz="1400" dirty="0" smtClean="0"/>
              <a:t>, K. </a:t>
            </a:r>
            <a:r>
              <a:rPr lang="en-US" sz="1400" dirty="0" err="1" smtClean="0"/>
              <a:t>Kaur</a:t>
            </a:r>
            <a:r>
              <a:rPr lang="en-US" sz="1400" dirty="0" smtClean="0"/>
              <a:t>, S. H. Ahmed, A. </a:t>
            </a:r>
            <a:r>
              <a:rPr lang="en-US" sz="1400" dirty="0" err="1" smtClean="0"/>
              <a:t>Bradai</a:t>
            </a:r>
            <a:r>
              <a:rPr lang="en-US" sz="1400" dirty="0" smtClean="0"/>
              <a:t>, G. </a:t>
            </a:r>
            <a:r>
              <a:rPr lang="en-US" sz="1400" dirty="0" err="1" smtClean="0"/>
              <a:t>Kaddoum,and</a:t>
            </a:r>
            <a:r>
              <a:rPr lang="en-US" sz="1400" dirty="0" smtClean="0"/>
              <a:t> M. </a:t>
            </a:r>
            <a:r>
              <a:rPr lang="en-US" sz="1400" dirty="0" err="1" smtClean="0"/>
              <a:t>Atiquzzaman</a:t>
            </a:r>
            <a:r>
              <a:rPr lang="en-US" sz="1400" dirty="0" smtClean="0"/>
              <a:t>, “</a:t>
            </a:r>
            <a:r>
              <a:rPr lang="en-US" sz="1400" dirty="0" err="1" smtClean="0"/>
              <a:t>Mobqos</a:t>
            </a:r>
            <a:r>
              <a:rPr lang="en-US" sz="1400" dirty="0" smtClean="0"/>
              <a:t>: Mobility-aware and </a:t>
            </a:r>
            <a:r>
              <a:rPr lang="en-US" sz="1400" dirty="0" err="1" smtClean="0"/>
              <a:t>qos</a:t>
            </a:r>
            <a:r>
              <a:rPr lang="en-US" sz="1400" dirty="0" smtClean="0"/>
              <a:t>-driven </a:t>
            </a:r>
            <a:r>
              <a:rPr lang="en-US" sz="1400" dirty="0" err="1" smtClean="0"/>
              <a:t>sdn</a:t>
            </a:r>
            <a:r>
              <a:rPr lang="en-US" sz="1400" dirty="0" smtClean="0"/>
              <a:t> framework for autonomous </a:t>
            </a:r>
            <a:r>
              <a:rPr lang="en-US" sz="1400" dirty="0" err="1" smtClean="0"/>
              <a:t>vehicles,”IEEEWireless</a:t>
            </a:r>
            <a:r>
              <a:rPr lang="en-US" sz="1400" dirty="0" smtClean="0"/>
              <a:t> Communications, vol. 26, no. 4, pp. 12–20,August 2019.</a:t>
            </a:r>
          </a:p>
          <a:p>
            <a:pPr algn="just">
              <a:lnSpc>
                <a:spcPct val="160000"/>
              </a:lnSpc>
            </a:pPr>
            <a:r>
              <a:rPr lang="en-US" sz="1400" dirty="0" smtClean="0"/>
              <a:t>[5] S. </a:t>
            </a:r>
            <a:r>
              <a:rPr lang="en-US" sz="1400" dirty="0" err="1" smtClean="0"/>
              <a:t>Garg</a:t>
            </a:r>
            <a:r>
              <a:rPr lang="en-US" sz="1400" dirty="0" smtClean="0"/>
              <a:t>, K. </a:t>
            </a:r>
            <a:r>
              <a:rPr lang="en-US" sz="1400" dirty="0" err="1" smtClean="0"/>
              <a:t>Kaur</a:t>
            </a:r>
            <a:r>
              <a:rPr lang="en-US" sz="1400" dirty="0" smtClean="0"/>
              <a:t>, G. </a:t>
            </a:r>
            <a:r>
              <a:rPr lang="en-US" sz="1400" dirty="0" err="1" smtClean="0"/>
              <a:t>Kaddoum</a:t>
            </a:r>
            <a:r>
              <a:rPr lang="en-US" sz="1400" dirty="0" smtClean="0"/>
              <a:t>, S. H. Ahmed, </a:t>
            </a:r>
            <a:r>
              <a:rPr lang="en-US" sz="1400" dirty="0" err="1" smtClean="0"/>
              <a:t>andD</a:t>
            </a:r>
            <a:r>
              <a:rPr lang="en-US" sz="1400" dirty="0" smtClean="0"/>
              <a:t>. N. K. </a:t>
            </a:r>
            <a:r>
              <a:rPr lang="en-US" sz="1400" dirty="0" err="1" smtClean="0"/>
              <a:t>Jayakody</a:t>
            </a:r>
            <a:r>
              <a:rPr lang="en-US" sz="1400" dirty="0" smtClean="0"/>
              <a:t>, “</a:t>
            </a:r>
            <a:r>
              <a:rPr lang="en-US" sz="1400" dirty="0" err="1" smtClean="0"/>
              <a:t>Sdn</a:t>
            </a:r>
            <a:r>
              <a:rPr lang="en-US" sz="1400" dirty="0" smtClean="0"/>
              <a:t>-based secure and privacy-preserving scheme for vehicular networks: A 5g per-</a:t>
            </a:r>
            <a:r>
              <a:rPr lang="en-US" sz="1400" dirty="0" err="1" smtClean="0"/>
              <a:t>spective,”IEEE</a:t>
            </a:r>
            <a:r>
              <a:rPr lang="en-US" sz="1400" dirty="0" smtClean="0"/>
              <a:t> Transactions on Vehicular </a:t>
            </a:r>
            <a:r>
              <a:rPr lang="en-US" sz="1400" dirty="0" err="1" smtClean="0"/>
              <a:t>Technology,vol</a:t>
            </a:r>
            <a:r>
              <a:rPr lang="en-US" sz="1400" dirty="0" smtClean="0"/>
              <a:t>. 68, no. 9, pp. 8421–8434, Sep. 2019.</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85000" lnSpcReduction="10000"/>
          </a:bodyPr>
          <a:lstStyle/>
          <a:p>
            <a:pPr algn="just">
              <a:lnSpc>
                <a:spcPct val="170000"/>
              </a:lnSpc>
            </a:pPr>
            <a:r>
              <a:rPr lang="en-US" sz="2000" dirty="0" smtClean="0"/>
              <a:t>[6] M. </a:t>
            </a:r>
            <a:r>
              <a:rPr lang="en-US" sz="2000" dirty="0" err="1" smtClean="0"/>
              <a:t>Kiaee</a:t>
            </a:r>
            <a:r>
              <a:rPr lang="en-US" sz="2000" dirty="0" smtClean="0"/>
              <a:t>, A. </a:t>
            </a:r>
            <a:r>
              <a:rPr lang="en-US" sz="2000" dirty="0" err="1" smtClean="0"/>
              <a:t>Cruden</a:t>
            </a:r>
            <a:r>
              <a:rPr lang="en-US" sz="2000" dirty="0" smtClean="0"/>
              <a:t>, and S. </a:t>
            </a:r>
            <a:r>
              <a:rPr lang="en-US" sz="2000" dirty="0" err="1" smtClean="0"/>
              <a:t>Sharkh</a:t>
            </a:r>
            <a:r>
              <a:rPr lang="en-US" sz="2000" dirty="0" smtClean="0"/>
              <a:t>, “Estimation </a:t>
            </a:r>
            <a:r>
              <a:rPr lang="en-US" sz="2000" dirty="0" err="1" smtClean="0"/>
              <a:t>ofcost</a:t>
            </a:r>
            <a:r>
              <a:rPr lang="en-US" sz="2000" dirty="0" smtClean="0"/>
              <a:t> savings from participation of electric vehicles </a:t>
            </a:r>
            <a:r>
              <a:rPr lang="en-US" sz="2000" dirty="0" err="1" smtClean="0"/>
              <a:t>invehicle</a:t>
            </a:r>
            <a:r>
              <a:rPr lang="en-US" sz="2000" dirty="0" smtClean="0"/>
              <a:t> to grid (v2g) </a:t>
            </a:r>
            <a:r>
              <a:rPr lang="en-US" sz="2000" dirty="0" err="1" smtClean="0"/>
              <a:t>schemes,”Journal</a:t>
            </a:r>
            <a:r>
              <a:rPr lang="en-US" sz="2000" dirty="0" smtClean="0"/>
              <a:t> of Modern </a:t>
            </a:r>
            <a:r>
              <a:rPr lang="en-US" sz="2000" dirty="0" err="1" smtClean="0"/>
              <a:t>PowerSystems</a:t>
            </a:r>
            <a:r>
              <a:rPr lang="en-US" sz="2000" dirty="0" smtClean="0"/>
              <a:t> and Clean Energy, vol. 3, no. 2, pp. 249–258,2015.</a:t>
            </a:r>
          </a:p>
          <a:p>
            <a:pPr algn="just">
              <a:lnSpc>
                <a:spcPct val="170000"/>
              </a:lnSpc>
            </a:pPr>
            <a:r>
              <a:rPr lang="en-US" sz="2000" dirty="0" smtClean="0"/>
              <a:t>[7] W. </a:t>
            </a:r>
            <a:r>
              <a:rPr lang="en-US" sz="2000" dirty="0" err="1" smtClean="0"/>
              <a:t>Tushar</a:t>
            </a:r>
            <a:r>
              <a:rPr lang="en-US" sz="2000" dirty="0" smtClean="0"/>
              <a:t>, W. </a:t>
            </a:r>
            <a:r>
              <a:rPr lang="en-US" sz="2000" dirty="0" err="1" smtClean="0"/>
              <a:t>Saad</a:t>
            </a:r>
            <a:r>
              <a:rPr lang="en-US" sz="2000" dirty="0" smtClean="0"/>
              <a:t>, H. V. Poor, and D. B. Smith, “Eco-</a:t>
            </a:r>
            <a:r>
              <a:rPr lang="en-US" sz="2000" dirty="0" err="1" smtClean="0"/>
              <a:t>nomics</a:t>
            </a:r>
            <a:r>
              <a:rPr lang="en-US" sz="2000" dirty="0" smtClean="0"/>
              <a:t> of electric vehicle charging: A game </a:t>
            </a:r>
            <a:r>
              <a:rPr lang="en-US" sz="2000" dirty="0" err="1" smtClean="0"/>
              <a:t>theoreticapproach,”IEEE</a:t>
            </a:r>
            <a:r>
              <a:rPr lang="en-US" sz="2000" dirty="0" smtClean="0"/>
              <a:t> Transactions on Smart Grid, vol. 3,no. 4, pp. 1767–1778, 2012.</a:t>
            </a:r>
          </a:p>
          <a:p>
            <a:pPr algn="just">
              <a:lnSpc>
                <a:spcPct val="170000"/>
              </a:lnSpc>
            </a:pPr>
            <a:r>
              <a:rPr lang="en-US" sz="2000" dirty="0" smtClean="0"/>
              <a:t>[8] W. </a:t>
            </a:r>
            <a:r>
              <a:rPr lang="en-US" sz="2000" dirty="0" err="1" smtClean="0"/>
              <a:t>Tushar</a:t>
            </a:r>
            <a:r>
              <a:rPr lang="en-US" sz="2000" dirty="0" smtClean="0"/>
              <a:t>, C. Yuen, H. </a:t>
            </a:r>
            <a:r>
              <a:rPr lang="en-US" sz="2000" dirty="0" err="1" smtClean="0"/>
              <a:t>Mohsenian-Rad</a:t>
            </a:r>
            <a:r>
              <a:rPr lang="en-US" sz="2000" dirty="0" smtClean="0"/>
              <a:t>, T. </a:t>
            </a:r>
            <a:r>
              <a:rPr lang="en-US" sz="2000" dirty="0" err="1" smtClean="0"/>
              <a:t>Saha</a:t>
            </a:r>
            <a:r>
              <a:rPr lang="en-US" sz="2000" dirty="0" smtClean="0"/>
              <a:t>, H. </a:t>
            </a:r>
            <a:r>
              <a:rPr lang="en-US" sz="2000" dirty="0" err="1" smtClean="0"/>
              <a:t>V.Poor</a:t>
            </a:r>
            <a:r>
              <a:rPr lang="en-US" sz="2000" dirty="0" smtClean="0"/>
              <a:t>, and K. L. Wood, “Transforming energy </a:t>
            </a:r>
            <a:r>
              <a:rPr lang="en-US" sz="2000" dirty="0" err="1" smtClean="0"/>
              <a:t>networksvia</a:t>
            </a:r>
            <a:r>
              <a:rPr lang="en-US" sz="2000" dirty="0" smtClean="0"/>
              <a:t> peer to peer energy trading: Potential of </a:t>
            </a:r>
            <a:r>
              <a:rPr lang="en-US" sz="2000" dirty="0" err="1" smtClean="0"/>
              <a:t>gametheoretic</a:t>
            </a:r>
            <a:r>
              <a:rPr lang="en-US" sz="2000" dirty="0" smtClean="0"/>
              <a:t> </a:t>
            </a:r>
            <a:r>
              <a:rPr lang="en-US" sz="2000" dirty="0" err="1" smtClean="0"/>
              <a:t>approaches,”arXiv</a:t>
            </a:r>
            <a:r>
              <a:rPr lang="en-US" sz="2000" dirty="0" smtClean="0"/>
              <a:t> preprint arXiv:1804.00962,2018.</a:t>
            </a:r>
          </a:p>
          <a:p>
            <a:pPr algn="just">
              <a:lnSpc>
                <a:spcPct val="170000"/>
              </a:lnSpc>
            </a:pPr>
            <a:r>
              <a:rPr lang="en-US" sz="2000" dirty="0" smtClean="0"/>
              <a:t>[9] W. </a:t>
            </a:r>
            <a:r>
              <a:rPr lang="en-US" sz="2000" dirty="0" err="1" smtClean="0"/>
              <a:t>Tushar</a:t>
            </a:r>
            <a:r>
              <a:rPr lang="en-US" sz="2000" dirty="0" smtClean="0"/>
              <a:t>, B. </a:t>
            </a:r>
            <a:r>
              <a:rPr lang="en-US" sz="2000" dirty="0" err="1" smtClean="0"/>
              <a:t>Chai</a:t>
            </a:r>
            <a:r>
              <a:rPr lang="en-US" sz="2000" dirty="0" smtClean="0"/>
              <a:t>, C. Yuen, D. B. Smith, K. L. </a:t>
            </a:r>
            <a:r>
              <a:rPr lang="en-US" sz="2000" dirty="0" err="1" smtClean="0"/>
              <a:t>Wood,Z</a:t>
            </a:r>
            <a:r>
              <a:rPr lang="en-US" sz="2000" dirty="0" smtClean="0"/>
              <a:t>. Yang, and H. V. Poor, “Three-party energy manage-</a:t>
            </a:r>
            <a:r>
              <a:rPr lang="en-US" sz="2000" dirty="0" err="1" smtClean="0"/>
              <a:t>ment</a:t>
            </a:r>
            <a:r>
              <a:rPr lang="en-US" sz="2000" dirty="0" smtClean="0"/>
              <a:t> with distributed energy resources in smart </a:t>
            </a:r>
            <a:r>
              <a:rPr lang="en-US" sz="2000" dirty="0" err="1" smtClean="0"/>
              <a:t>grid,”IEEE</a:t>
            </a:r>
            <a:r>
              <a:rPr lang="en-US" sz="2000" dirty="0" smtClean="0"/>
              <a:t> Transactions on Industrial Electronics, vol. 62,no. 4, pp. 2487–2498, 2014.</a:t>
            </a:r>
            <a:endParaRPr lang="en-IN" sz="2000" dirty="0" smtClean="0"/>
          </a:p>
          <a:p>
            <a:pPr algn="just">
              <a:lnSpc>
                <a:spcPct val="170000"/>
              </a:lnSpc>
            </a:pPr>
            <a:r>
              <a:rPr lang="en-US" sz="1800" dirty="0" smtClean="0"/>
              <a:t>[10] S. </a:t>
            </a:r>
            <a:r>
              <a:rPr lang="en-US" sz="1800" dirty="0" err="1" smtClean="0"/>
              <a:t>Nakamotoet</a:t>
            </a:r>
            <a:r>
              <a:rPr lang="en-US" sz="1800" dirty="0" smtClean="0"/>
              <a:t> al., “</a:t>
            </a:r>
            <a:r>
              <a:rPr lang="en-US" sz="1800" dirty="0" err="1" smtClean="0"/>
              <a:t>Bitcoin</a:t>
            </a:r>
            <a:r>
              <a:rPr lang="en-US" sz="1800" dirty="0" smtClean="0"/>
              <a:t>: A peer-to-peer </a:t>
            </a:r>
            <a:r>
              <a:rPr lang="en-US" sz="1800" dirty="0" err="1" smtClean="0"/>
              <a:t>electroniccash</a:t>
            </a:r>
            <a:r>
              <a:rPr lang="en-US" sz="1800" dirty="0" smtClean="0"/>
              <a:t> system,” 2008.</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1150</TotalTime>
  <Words>1095</Words>
  <Application>Microsoft Office PowerPoint</Application>
  <PresentationFormat>On-screen Show (4:3)</PresentationFormat>
  <Paragraphs>57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Unified and Automated Fault Management Platform for Optical  Networks</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528</cp:revision>
  <dcterms:created xsi:type="dcterms:W3CDTF">2006-08-16T00:00:00Z</dcterms:created>
  <dcterms:modified xsi:type="dcterms:W3CDTF">2021-04-07T07:24:27Z</dcterms:modified>
</cp:coreProperties>
</file>