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57" r:id="rId3"/>
    <p:sldId id="258" r:id="rId4"/>
    <p:sldId id="259" r:id="rId5"/>
    <p:sldId id="261" r:id="rId6"/>
    <p:sldId id="260" r:id="rId7"/>
    <p:sldId id="262" r:id="rId8"/>
    <p:sldId id="266" r:id="rId9"/>
    <p:sldId id="267" r:id="rId10"/>
    <p:sldId id="271" r:id="rId11"/>
    <p:sldId id="272" r:id="rId12"/>
    <p:sldId id="265" r:id="rId13"/>
    <p:sldId id="270" r:id="rId14"/>
    <p:sldId id="268"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2/17/2020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828800"/>
            <a:ext cx="7498080" cy="2209800"/>
          </a:xfrm>
        </p:spPr>
        <p:txBody>
          <a:bodyPr>
            <a:noAutofit/>
          </a:bodyPr>
          <a:lstStyle/>
          <a:p>
            <a:pPr algn="ctr"/>
            <a:r>
              <a:rPr lang="en-US" sz="4000" b="1" dirty="0" smtClean="0">
                <a:latin typeface="Times New Roman" pitchFamily="18" charset="0"/>
                <a:cs typeface="Times New Roman" pitchFamily="18" charset="0"/>
              </a:rPr>
              <a:t>Weather </a:t>
            </a:r>
            <a:r>
              <a:rPr lang="en-US" sz="4000" b="1" dirty="0" smtClean="0">
                <a:latin typeface="Times New Roman" pitchFamily="18" charset="0"/>
                <a:cs typeface="Times New Roman" pitchFamily="18" charset="0"/>
              </a:rPr>
              <a:t>monitoring Using </a:t>
            </a:r>
            <a:r>
              <a:rPr lang="en-US" sz="4000" b="1" dirty="0" err="1" smtClean="0">
                <a:latin typeface="Times New Roman" pitchFamily="18" charset="0"/>
                <a:cs typeface="Times New Roman" pitchFamily="18" charset="0"/>
              </a:rPr>
              <a:t>Iot</a:t>
            </a:r>
            <a:r>
              <a:rPr lang="en-US" sz="4000" b="1" dirty="0" smtClean="0">
                <a:latin typeface="Times New Roman" pitchFamily="18" charset="0"/>
                <a:cs typeface="Times New Roman" pitchFamily="18" charset="0"/>
              </a:rPr>
              <a:t> </a:t>
            </a:r>
            <a:r>
              <a:rPr lang="en-US" sz="4000" b="1" dirty="0" smtClean="0">
                <a:latin typeface="Times New Roman" pitchFamily="18" charset="0"/>
                <a:cs typeface="Times New Roman" pitchFamily="18" charset="0"/>
              </a:rPr>
              <a:t>temperature and Humidity</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algn="just">
              <a:lnSpc>
                <a:spcPct val="150000"/>
              </a:lnSpc>
              <a:buNone/>
            </a:pP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system proposed in this paper is an advanced solution for monitoring the weather conditions at a particular place and make the information visible anywhere in the world. The technology behind this is Internet of Things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which is an advanced and efficient solution for connecting the things to the internet and to connect the entire world of things in a network. Here things might be whatever like electronic gadgets, sensors and automotive electronic equipment. </a:t>
            </a:r>
            <a:endParaRPr lang="en-US" sz="2400" dirty="0" smtClean="0">
              <a:latin typeface="Times New Roman" pitchFamily="18" charset="0"/>
              <a:cs typeface="Times New Roman" pitchFamily="18" charset="0"/>
            </a:endParaRPr>
          </a:p>
          <a:p>
            <a:endParaRPr lang="en-US" sz="2400" dirty="0" smtClean="0"/>
          </a:p>
          <a:p>
            <a:endParaRPr lang="en-US" sz="2400" dirty="0" smtClean="0"/>
          </a:p>
          <a:p>
            <a:endParaRPr lang="en-US" sz="2400" dirty="0" smtClean="0"/>
          </a:p>
          <a:p>
            <a:endParaRPr lang="en-US" sz="2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2000"/>
            <a:ext cx="7848600" cy="5364163"/>
          </a:xfrm>
        </p:spPr>
        <p:txBody>
          <a:bodyPr>
            <a:normAutofit fontScale="85000" lnSpcReduction="10000"/>
          </a:bodyPr>
          <a:lstStyle/>
          <a:p>
            <a:pPr algn="just">
              <a:lnSpc>
                <a:spcPct val="150000"/>
              </a:lnSpc>
              <a:buNone/>
            </a:pPr>
            <a:r>
              <a:rPr lang="en-US" dirty="0" smtClean="0">
                <a:latin typeface="Times New Roman" pitchFamily="18" charset="0"/>
                <a:cs typeface="Times New Roman" pitchFamily="18" charset="0"/>
              </a:rPr>
              <a:t>The system deals with monitoring and controlling the environmental conditions like temperature, relative humidity, light intensity and CO level with sensors and sends the information to the web page and then plot the sensor data as graphical statistics. The data updated from the implemented system can be accessible in the internet from anywhere in the world. </a:t>
            </a:r>
          </a:p>
          <a:p>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latin typeface="Times New Roman" pitchFamily="18" charset="0"/>
                <a:cs typeface="Times New Roman" pitchFamily="18" charset="0"/>
              </a:rPr>
              <a:t>EXISTING SYSTEM</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77500" lnSpcReduction="20000"/>
          </a:bodyPr>
          <a:lstStyle/>
          <a:p>
            <a:pPr algn="just">
              <a:lnSpc>
                <a:spcPct val="150000"/>
              </a:lnSpc>
              <a:buNone/>
            </a:pPr>
            <a:r>
              <a:rPr lang="en-US" dirty="0" smtClean="0">
                <a:latin typeface="Times New Roman" pitchFamily="18" charset="0"/>
                <a:cs typeface="Times New Roman" pitchFamily="18" charset="0"/>
              </a:rPr>
              <a:t>	The </a:t>
            </a:r>
            <a:r>
              <a:rPr lang="en-US" dirty="0" smtClean="0">
                <a:latin typeface="Times New Roman" pitchFamily="18" charset="0"/>
                <a:cs typeface="Times New Roman" pitchFamily="18" charset="0"/>
              </a:rPr>
              <a:t>existing weather monitoring systems generally use weather stations that use multiple instruments such as thermometers, barometers, wind vanes, rain gauge etc. to measure weather and climate changes. Most of these instruments use simple analog technology which is later physically recorded and stored in a data base. This information is later sent to news reporting stations and radio stations where the weather report is given. </a:t>
            </a:r>
            <a:endParaRPr lang="en-US"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latin typeface="Times New Roman" pitchFamily="18" charset="0"/>
                <a:cs typeface="Times New Roman" pitchFamily="18" charset="0"/>
              </a:rPr>
              <a:t>DISADVANTAGES</a:t>
            </a:r>
            <a:r>
              <a:rPr lang="en-US" sz="2800" b="1" dirty="0" smtClean="0">
                <a:latin typeface="Times New Roman" pitchFamily="18" charset="0"/>
                <a:cs typeface="Times New Roman" pitchFamily="18" charset="0"/>
              </a:rPr>
              <a:t> OF THE EXISTING SYSTEM</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219200"/>
            <a:ext cx="7498080" cy="5029200"/>
          </a:xfrm>
        </p:spPr>
        <p:txBody>
          <a:bodyPr>
            <a:noAutofit/>
          </a:bodyPr>
          <a:lstStyle/>
          <a:p>
            <a:pPr algn="just">
              <a:lnSpc>
                <a:spcPct val="170000"/>
              </a:lnSpc>
              <a:buFont typeface="Wingdings" pitchFamily="2" charset="2"/>
              <a:buChar char="Ø"/>
            </a:pPr>
            <a:r>
              <a:rPr lang="en-US" sz="2000" dirty="0" smtClean="0">
                <a:latin typeface="Times New Roman" pitchFamily="18" charset="0"/>
                <a:cs typeface="Times New Roman" pitchFamily="18" charset="0"/>
              </a:rPr>
              <a:t>Data that is collected by the instruments needs to </a:t>
            </a:r>
            <a:r>
              <a:rPr lang="en-US" sz="2000" dirty="0" smtClean="0">
                <a:latin typeface="Times New Roman" pitchFamily="18" charset="0"/>
                <a:cs typeface="Times New Roman" pitchFamily="18" charset="0"/>
              </a:rPr>
              <a:t>be manually </a:t>
            </a:r>
            <a:r>
              <a:rPr lang="en-US" sz="2000" dirty="0" smtClean="0">
                <a:latin typeface="Times New Roman" pitchFamily="18" charset="0"/>
                <a:cs typeface="Times New Roman" pitchFamily="18" charset="0"/>
              </a:rPr>
              <a:t>transferred from the logger to a laptop or </a:t>
            </a:r>
            <a:r>
              <a:rPr lang="en-US" sz="2000" dirty="0" smtClean="0">
                <a:latin typeface="Times New Roman" pitchFamily="18" charset="0"/>
                <a:cs typeface="Times New Roman" pitchFamily="18" charset="0"/>
              </a:rPr>
              <a:t>computer via </a:t>
            </a:r>
            <a:r>
              <a:rPr lang="en-US" sz="2000" dirty="0" smtClean="0">
                <a:latin typeface="Times New Roman" pitchFamily="18" charset="0"/>
                <a:cs typeface="Times New Roman" pitchFamily="18" charset="0"/>
              </a:rPr>
              <a:t>a cable.</a:t>
            </a:r>
          </a:p>
          <a:p>
            <a:pPr algn="just">
              <a:lnSpc>
                <a:spcPct val="170000"/>
              </a:lnSpc>
              <a:buFont typeface="Wingdings" pitchFamily="2" charset="2"/>
              <a:buChar char="Ø"/>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systems consist of large and </a:t>
            </a:r>
            <a:r>
              <a:rPr lang="en-US" sz="2000" dirty="0" smtClean="0">
                <a:latin typeface="Times New Roman" pitchFamily="18" charset="0"/>
                <a:cs typeface="Times New Roman" pitchFamily="18" charset="0"/>
              </a:rPr>
              <a:t>heavy instruments </a:t>
            </a:r>
            <a:r>
              <a:rPr lang="en-US" sz="2000" dirty="0" smtClean="0">
                <a:latin typeface="Times New Roman" pitchFamily="18" charset="0"/>
                <a:cs typeface="Times New Roman" pitchFamily="18" charset="0"/>
              </a:rPr>
              <a:t>that occupy </a:t>
            </a:r>
            <a:r>
              <a:rPr lang="en-US" sz="2000" dirty="0" smtClean="0">
                <a:latin typeface="Times New Roman" pitchFamily="18" charset="0"/>
                <a:cs typeface="Times New Roman" pitchFamily="18" charset="0"/>
              </a:rPr>
              <a:t>a lot </a:t>
            </a:r>
            <a:r>
              <a:rPr lang="en-US" sz="2000" dirty="0" smtClean="0">
                <a:latin typeface="Times New Roman" pitchFamily="18" charset="0"/>
                <a:cs typeface="Times New Roman" pitchFamily="18" charset="0"/>
              </a:rPr>
              <a:t>of space hence making </a:t>
            </a:r>
            <a:r>
              <a:rPr lang="en-US" sz="2000" dirty="0" smtClean="0">
                <a:latin typeface="Times New Roman" pitchFamily="18" charset="0"/>
                <a:cs typeface="Times New Roman" pitchFamily="18" charset="0"/>
              </a:rPr>
              <a:t>it difficult </a:t>
            </a:r>
            <a:r>
              <a:rPr lang="en-US" sz="2000" dirty="0" smtClean="0">
                <a:latin typeface="Times New Roman" pitchFamily="18" charset="0"/>
                <a:cs typeface="Times New Roman" pitchFamily="18" charset="0"/>
              </a:rPr>
              <a:t>to install them in </a:t>
            </a:r>
            <a:r>
              <a:rPr lang="en-US" sz="2000" dirty="0" smtClean="0">
                <a:latin typeface="Times New Roman" pitchFamily="18" charset="0"/>
                <a:cs typeface="Times New Roman" pitchFamily="18" charset="0"/>
              </a:rPr>
              <a:t>remote location </a:t>
            </a:r>
            <a:r>
              <a:rPr lang="en-US" sz="2000" dirty="0" smtClean="0">
                <a:latin typeface="Times New Roman" pitchFamily="18" charset="0"/>
                <a:cs typeface="Times New Roman" pitchFamily="18" charset="0"/>
              </a:rPr>
              <a:t>and places </a:t>
            </a:r>
            <a:r>
              <a:rPr lang="en-US" sz="2000" dirty="0" smtClean="0">
                <a:latin typeface="Times New Roman" pitchFamily="18" charset="0"/>
                <a:cs typeface="Times New Roman" pitchFamily="18" charset="0"/>
              </a:rPr>
              <a:t>which have </a:t>
            </a:r>
            <a:r>
              <a:rPr lang="en-US" sz="2000" dirty="0" smtClean="0">
                <a:latin typeface="Times New Roman" pitchFamily="18" charset="0"/>
                <a:cs typeface="Times New Roman" pitchFamily="18" charset="0"/>
              </a:rPr>
              <a:t>limited space.</a:t>
            </a:r>
          </a:p>
          <a:p>
            <a:pPr algn="just">
              <a:lnSpc>
                <a:spcPct val="17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instruments used in the existing systems </a:t>
            </a:r>
            <a:r>
              <a:rPr lang="en-US" sz="2000" dirty="0" smtClean="0">
                <a:latin typeface="Times New Roman" pitchFamily="18" charset="0"/>
                <a:cs typeface="Times New Roman" pitchFamily="18" charset="0"/>
              </a:rPr>
              <a:t>are expensive </a:t>
            </a:r>
            <a:r>
              <a:rPr lang="en-US" sz="2000" dirty="0" smtClean="0">
                <a:latin typeface="Times New Roman" pitchFamily="18" charset="0"/>
                <a:cs typeface="Times New Roman" pitchFamily="18" charset="0"/>
              </a:rPr>
              <a:t>and add up to the already high cost of </a:t>
            </a:r>
            <a:r>
              <a:rPr lang="en-US" sz="2000" dirty="0" smtClean="0">
                <a:latin typeface="Times New Roman" pitchFamily="18" charset="0"/>
                <a:cs typeface="Times New Roman" pitchFamily="18" charset="0"/>
              </a:rPr>
              <a:t>installation and </a:t>
            </a:r>
            <a:r>
              <a:rPr lang="en-US" sz="2000" dirty="0" smtClean="0">
                <a:latin typeface="Times New Roman" pitchFamily="18" charset="0"/>
                <a:cs typeface="Times New Roman" pitchFamily="18" charset="0"/>
              </a:rPr>
              <a:t>maintenance.</a:t>
            </a:r>
          </a:p>
          <a:p>
            <a:pPr algn="just">
              <a:lnSpc>
                <a:spcPct val="170000"/>
              </a:lnSpc>
              <a:buFont typeface="Wingdings" pitchFamily="2" charset="2"/>
              <a:buChar char="Ø"/>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current system always faces problems such </a:t>
            </a:r>
            <a:r>
              <a:rPr lang="en-US" sz="2000" dirty="0" smtClean="0">
                <a:latin typeface="Times New Roman" pitchFamily="18" charset="0"/>
                <a:cs typeface="Times New Roman" pitchFamily="18" charset="0"/>
              </a:rPr>
              <a:t>as delay </a:t>
            </a:r>
            <a:r>
              <a:rPr lang="en-US" sz="2000" dirty="0" smtClean="0">
                <a:latin typeface="Times New Roman" pitchFamily="18" charset="0"/>
                <a:cs typeface="Times New Roman" pitchFamily="18" charset="0"/>
              </a:rPr>
              <a:t>in warning people about bad weather and </a:t>
            </a:r>
            <a:r>
              <a:rPr lang="en-US" sz="2000" dirty="0" smtClean="0">
                <a:latin typeface="Times New Roman" pitchFamily="18" charset="0"/>
                <a:cs typeface="Times New Roman" pitchFamily="18" charset="0"/>
              </a:rPr>
              <a:t>sudden changes in the forecast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PROPOSED SYSTEM</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10000"/>
          </a:bodyPr>
          <a:lstStyle/>
          <a:p>
            <a:pPr algn="just">
              <a:lnSpc>
                <a:spcPct val="150000"/>
              </a:lnSpc>
            </a:pPr>
            <a:r>
              <a:rPr lang="en-US" sz="2000" dirty="0" smtClean="0">
                <a:latin typeface="Times New Roman" pitchFamily="18" charset="0"/>
                <a:cs typeface="Times New Roman" pitchFamily="18" charset="0"/>
              </a:rPr>
              <a:t>The system proposed is an advanced solution for </a:t>
            </a:r>
            <a:r>
              <a:rPr lang="en-US" sz="2000" dirty="0" smtClean="0">
                <a:latin typeface="Times New Roman" pitchFamily="18" charset="0"/>
                <a:cs typeface="Times New Roman" pitchFamily="18" charset="0"/>
              </a:rPr>
              <a:t>weather monitoring </a:t>
            </a:r>
            <a:r>
              <a:rPr lang="en-US" sz="2000" dirty="0" smtClean="0">
                <a:latin typeface="Times New Roman" pitchFamily="18" charset="0"/>
                <a:cs typeface="Times New Roman" pitchFamily="18" charset="0"/>
              </a:rPr>
              <a:t>that uses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to make its real time data </a:t>
            </a:r>
            <a:r>
              <a:rPr lang="en-US" sz="2000" dirty="0" smtClean="0">
                <a:latin typeface="Times New Roman" pitchFamily="18" charset="0"/>
                <a:cs typeface="Times New Roman" pitchFamily="18" charset="0"/>
              </a:rPr>
              <a:t>easily accessible </a:t>
            </a:r>
            <a:r>
              <a:rPr lang="en-US" sz="2000" dirty="0" smtClean="0">
                <a:latin typeface="Times New Roman" pitchFamily="18" charset="0"/>
                <a:cs typeface="Times New Roman" pitchFamily="18" charset="0"/>
              </a:rPr>
              <a:t>over a very wide range. The system deals </a:t>
            </a:r>
            <a:r>
              <a:rPr lang="en-US" sz="2000" dirty="0" smtClean="0">
                <a:latin typeface="Times New Roman" pitchFamily="18" charset="0"/>
                <a:cs typeface="Times New Roman" pitchFamily="18" charset="0"/>
              </a:rPr>
              <a:t>with monitoring </a:t>
            </a:r>
            <a:r>
              <a:rPr lang="en-US" sz="2000" dirty="0" smtClean="0">
                <a:latin typeface="Times New Roman" pitchFamily="18" charset="0"/>
                <a:cs typeface="Times New Roman" pitchFamily="18" charset="0"/>
              </a:rPr>
              <a:t>weather and climate changes </a:t>
            </a:r>
            <a:r>
              <a:rPr lang="en-US" sz="2000" dirty="0" smtClean="0">
                <a:latin typeface="Times New Roman" pitchFamily="18" charset="0"/>
                <a:cs typeface="Times New Roman" pitchFamily="18" charset="0"/>
              </a:rPr>
              <a:t>like</a:t>
            </a:r>
          </a:p>
          <a:p>
            <a:pPr algn="just">
              <a:lnSpc>
                <a:spcPct val="150000"/>
              </a:lnSpc>
              <a:buNone/>
            </a:pPr>
            <a:r>
              <a:rPr lang="en-US" sz="2000" dirty="0" smtClean="0">
                <a:latin typeface="Times New Roman" pitchFamily="18" charset="0"/>
                <a:cs typeface="Times New Roman" pitchFamily="18" charset="0"/>
              </a:rPr>
              <a:t>1.Temperature, humidity by using the DHT11 sensor,</a:t>
            </a:r>
          </a:p>
          <a:p>
            <a:pPr algn="just">
              <a:lnSpc>
                <a:spcPct val="150000"/>
              </a:lnSpc>
              <a:buNone/>
            </a:pPr>
            <a:r>
              <a:rPr lang="en-US" sz="2000" dirty="0" smtClean="0">
                <a:latin typeface="Times New Roman" pitchFamily="18" charset="0"/>
                <a:cs typeface="Times New Roman" pitchFamily="18" charset="0"/>
              </a:rPr>
              <a:t>2.Wind speed using an Anemometer,</a:t>
            </a:r>
          </a:p>
          <a:p>
            <a:pPr algn="just">
              <a:lnSpc>
                <a:spcPct val="150000"/>
              </a:lnSpc>
              <a:buNone/>
            </a:pPr>
            <a:r>
              <a:rPr lang="en-US" sz="2000" dirty="0" smtClean="0">
                <a:latin typeface="Times New Roman" pitchFamily="18" charset="0"/>
                <a:cs typeface="Times New Roman" pitchFamily="18" charset="0"/>
              </a:rPr>
              <a:t>3. Light intensity using an LDR,</a:t>
            </a:r>
          </a:p>
          <a:p>
            <a:pPr algn="just">
              <a:lnSpc>
                <a:spcPct val="150000"/>
              </a:lnSpc>
              <a:buNone/>
            </a:pPr>
            <a:r>
              <a:rPr lang="en-US" sz="2000" dirty="0" smtClean="0">
                <a:latin typeface="Times New Roman" pitchFamily="18" charset="0"/>
                <a:cs typeface="Times New Roman" pitchFamily="18" charset="0"/>
              </a:rPr>
              <a:t>4. UV radiation using a GY8511 solar sensor,</a:t>
            </a:r>
          </a:p>
          <a:p>
            <a:pPr algn="just">
              <a:lnSpc>
                <a:spcPct val="150000"/>
              </a:lnSpc>
              <a:buNone/>
            </a:pPr>
            <a:r>
              <a:rPr lang="en-US" sz="2000" dirty="0" smtClean="0">
                <a:latin typeface="Times New Roman" pitchFamily="18" charset="0"/>
                <a:cs typeface="Times New Roman" pitchFamily="18" charset="0"/>
              </a:rPr>
              <a:t>5. Carbon monoxide levels in the air using MQ7,</a:t>
            </a:r>
          </a:p>
          <a:p>
            <a:pPr algn="just">
              <a:lnSpc>
                <a:spcPct val="150000"/>
              </a:lnSpc>
              <a:buNone/>
            </a:pPr>
            <a:r>
              <a:rPr lang="en-US" sz="2000" dirty="0" smtClean="0">
                <a:latin typeface="Times New Roman" pitchFamily="18" charset="0"/>
                <a:cs typeface="Times New Roman" pitchFamily="18" charset="0"/>
              </a:rPr>
              <a:t>6. Soil moisture using </a:t>
            </a:r>
            <a:r>
              <a:rPr lang="en-US" sz="2000" dirty="0" smtClean="0">
                <a:latin typeface="Times New Roman" pitchFamily="18" charset="0"/>
                <a:cs typeface="Times New Roman" pitchFamily="18" charset="0"/>
              </a:rPr>
              <a:t>Hygrometer.</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Advantages Of Proposed System </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marL="539496" indent="-457200" algn="just">
              <a:lnSpc>
                <a:spcPct val="150000"/>
              </a:lnSpc>
              <a:buFont typeface="Wingdings" pitchFamily="2" charset="2"/>
              <a:buChar char="Ø"/>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proposed ‘Smart weather monitoring system’ </a:t>
            </a:r>
            <a:r>
              <a:rPr lang="en-US" sz="2000" dirty="0" smtClean="0">
                <a:latin typeface="Times New Roman" pitchFamily="18" charset="0"/>
                <a:cs typeface="Times New Roman" pitchFamily="18" charset="0"/>
              </a:rPr>
              <a:t>unlike conventional </a:t>
            </a:r>
            <a:r>
              <a:rPr lang="en-US" sz="2000" dirty="0" smtClean="0">
                <a:latin typeface="Times New Roman" pitchFamily="18" charset="0"/>
                <a:cs typeface="Times New Roman" pitchFamily="18" charset="0"/>
              </a:rPr>
              <a:t>weather monitoring instruments is very </a:t>
            </a:r>
            <a:r>
              <a:rPr lang="en-US" sz="2000" dirty="0" smtClean="0">
                <a:latin typeface="Times New Roman" pitchFamily="18" charset="0"/>
                <a:cs typeface="Times New Roman" pitchFamily="18" charset="0"/>
              </a:rPr>
              <a:t>small and </a:t>
            </a:r>
            <a:r>
              <a:rPr lang="en-US" sz="2000" dirty="0" smtClean="0">
                <a:latin typeface="Times New Roman" pitchFamily="18" charset="0"/>
                <a:cs typeface="Times New Roman" pitchFamily="18" charset="0"/>
              </a:rPr>
              <a:t>compact allowing it to be installed easily on rooftops</a:t>
            </a:r>
            <a:r>
              <a:rPr lang="en-US" sz="2000" dirty="0" smtClean="0">
                <a:latin typeface="Times New Roman" pitchFamily="18" charset="0"/>
                <a:cs typeface="Times New Roman" pitchFamily="18" charset="0"/>
              </a:rPr>
              <a:t>.</a:t>
            </a:r>
          </a:p>
          <a:p>
            <a:pPr marL="539496" indent="-457200" algn="just">
              <a:lnSpc>
                <a:spcPct val="150000"/>
              </a:lnSpc>
              <a:buFont typeface="Wingdings" pitchFamily="2" charset="2"/>
              <a:buChar char="Ø"/>
            </a:pPr>
            <a:r>
              <a:rPr lang="en-US" sz="2000" dirty="0" smtClean="0">
                <a:latin typeface="Times New Roman" pitchFamily="18" charset="0"/>
                <a:cs typeface="Times New Roman" pitchFamily="18" charset="0"/>
              </a:rPr>
              <a:t>The sensors used in our product are much </a:t>
            </a:r>
            <a:r>
              <a:rPr lang="en-US" sz="2000" dirty="0" smtClean="0">
                <a:latin typeface="Times New Roman" pitchFamily="18" charset="0"/>
                <a:cs typeface="Times New Roman" pitchFamily="18" charset="0"/>
              </a:rPr>
              <a:t>cheaper compared </a:t>
            </a:r>
            <a:r>
              <a:rPr lang="en-US" sz="2000" dirty="0" smtClean="0">
                <a:latin typeface="Times New Roman" pitchFamily="18" charset="0"/>
                <a:cs typeface="Times New Roman" pitchFamily="18" charset="0"/>
              </a:rPr>
              <a:t>to the ones that are used in the existing </a:t>
            </a:r>
            <a:r>
              <a:rPr lang="en-US" sz="2000" dirty="0" smtClean="0">
                <a:latin typeface="Times New Roman" pitchFamily="18" charset="0"/>
                <a:cs typeface="Times New Roman" pitchFamily="18" charset="0"/>
              </a:rPr>
              <a:t>weather monitoring </a:t>
            </a:r>
            <a:r>
              <a:rPr lang="en-US" sz="2000" dirty="0" smtClean="0">
                <a:latin typeface="Times New Roman" pitchFamily="18" charset="0"/>
                <a:cs typeface="Times New Roman" pitchFamily="18" charset="0"/>
              </a:rPr>
              <a:t>systems making our design more cost effective</a:t>
            </a:r>
            <a:r>
              <a:rPr lang="en-US" sz="2000" dirty="0" smtClean="0">
                <a:latin typeface="Times New Roman" pitchFamily="18" charset="0"/>
                <a:cs typeface="Times New Roman" pitchFamily="18" charset="0"/>
              </a:rPr>
              <a:t>.</a:t>
            </a:r>
          </a:p>
          <a:p>
            <a:pPr marL="539496" indent="-457200" algn="just">
              <a:lnSpc>
                <a:spcPct val="150000"/>
              </a:lnSpc>
              <a:buFont typeface="Wingdings" pitchFamily="2" charset="2"/>
              <a:buChar char="Ø"/>
            </a:pPr>
            <a:r>
              <a:rPr lang="en-US" sz="2000" dirty="0" smtClean="0">
                <a:latin typeface="Times New Roman" pitchFamily="18" charset="0"/>
                <a:cs typeface="Times New Roman" pitchFamily="18" charset="0"/>
              </a:rPr>
              <a:t>Due to the presence of fewer moving parts less amount of</a:t>
            </a:r>
          </a:p>
          <a:p>
            <a:pPr marL="539496" indent="-457200" algn="just">
              <a:lnSpc>
                <a:spcPct val="150000"/>
              </a:lnSpc>
              <a:buNone/>
            </a:pPr>
            <a:r>
              <a:rPr lang="en-US" sz="2000" dirty="0" smtClean="0">
                <a:latin typeface="Times New Roman" pitchFamily="18" charset="0"/>
                <a:cs typeface="Times New Roman" pitchFamily="18" charset="0"/>
              </a:rPr>
              <a:t>maintenance will be needed cutting down on </a:t>
            </a:r>
            <a:r>
              <a:rPr lang="en-US" sz="2000" dirty="0" smtClean="0">
                <a:latin typeface="Times New Roman" pitchFamily="18" charset="0"/>
                <a:cs typeface="Times New Roman" pitchFamily="18" charset="0"/>
              </a:rPr>
              <a:t>maintenance charges</a:t>
            </a:r>
            <a:r>
              <a:rPr lang="en-US"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BLOCK DIAGRAM</a:t>
            </a:r>
            <a:endParaRPr lang="en-US" sz="4000" b="1" dirty="0">
              <a:latin typeface="Times New Roman" pitchFamily="18" charset="0"/>
              <a:cs typeface="Times New Roman" pitchFamily="18" charset="0"/>
            </a:endParaRPr>
          </a:p>
        </p:txBody>
      </p:sp>
      <p:pic>
        <p:nvPicPr>
          <p:cNvPr id="1026" name="Picture 2"/>
          <p:cNvPicPr>
            <a:picLocks noGrp="1" noChangeAspect="1" noChangeArrowheads="1"/>
          </p:cNvPicPr>
          <p:nvPr>
            <p:ph idx="1"/>
          </p:nvPr>
        </p:nvPicPr>
        <p:blipFill>
          <a:blip r:embed="rId2"/>
          <a:srcRect/>
          <a:stretch>
            <a:fillRect/>
          </a:stretch>
        </p:blipFill>
        <p:spPr bwMode="auto">
          <a:xfrm>
            <a:off x="1998662" y="1447800"/>
            <a:ext cx="6372225" cy="4800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MODULES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a:bodyPr>
          <a:lstStyle/>
          <a:p>
            <a:pPr>
              <a:buNone/>
            </a:pPr>
            <a:r>
              <a:rPr lang="en-US" dirty="0" smtClean="0">
                <a:latin typeface="Times New Roman" pitchFamily="18" charset="0"/>
                <a:cs typeface="Times New Roman" pitchFamily="18" charset="0"/>
              </a:rPr>
              <a:t>1.TEMPERATURE SENSOR</a:t>
            </a:r>
          </a:p>
          <a:p>
            <a:pPr algn="just">
              <a:lnSpc>
                <a:spcPct val="150000"/>
              </a:lnSpc>
              <a:buNone/>
            </a:pPr>
            <a:r>
              <a:rPr lang="en-US" sz="2100" dirty="0" smtClean="0">
                <a:latin typeface="Times New Roman" pitchFamily="18" charset="0"/>
                <a:cs typeface="Times New Roman" pitchFamily="18" charset="0"/>
              </a:rPr>
              <a:t>	The </a:t>
            </a:r>
            <a:r>
              <a:rPr lang="en-US" sz="2100" dirty="0" smtClean="0">
                <a:latin typeface="Times New Roman" pitchFamily="18" charset="0"/>
                <a:cs typeface="Times New Roman" pitchFamily="18" charset="0"/>
              </a:rPr>
              <a:t>LM35 is an integrated circuit sensor that can be used to measure temperature with an electrical output proportional to the temperature (in </a:t>
            </a:r>
            <a:r>
              <a:rPr lang="en-US" sz="2100" dirty="0" err="1" smtClean="0">
                <a:latin typeface="Times New Roman" pitchFamily="18" charset="0"/>
                <a:cs typeface="Times New Roman" pitchFamily="18" charset="0"/>
              </a:rPr>
              <a:t>oC</a:t>
            </a:r>
            <a:r>
              <a:rPr lang="en-US" sz="2100" dirty="0" smtClean="0">
                <a:latin typeface="Times New Roman" pitchFamily="18" charset="0"/>
                <a:cs typeface="Times New Roman" pitchFamily="18" charset="0"/>
              </a:rPr>
              <a:t>). It is used to measure temperature more accurately than a using a </a:t>
            </a:r>
            <a:r>
              <a:rPr lang="en-US" sz="2100" dirty="0" err="1" smtClean="0">
                <a:latin typeface="Times New Roman" pitchFamily="18" charset="0"/>
                <a:cs typeface="Times New Roman" pitchFamily="18" charset="0"/>
              </a:rPr>
              <a:t>thermistor</a:t>
            </a:r>
            <a:r>
              <a:rPr lang="en-US" sz="2100" dirty="0" smtClean="0">
                <a:latin typeface="Times New Roman" pitchFamily="18" charset="0"/>
                <a:cs typeface="Times New Roman" pitchFamily="18" charset="0"/>
              </a:rPr>
              <a:t>. The sensor circuitry is sealed and not subject to oxidation. The LM35 generates a higher output voltage than thermocouples and may not require that the output voltage be amplified. This sensor is used to monitor surrounding temperature. It gives the idea about the increase or decrease in the temperature of surrounding. If the temperature changes it is observed on LCD.</a:t>
            </a:r>
            <a:endParaRPr lang="en-US" sz="21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324600"/>
          </a:xfrm>
        </p:spPr>
        <p:txBody>
          <a:bodyPr>
            <a:normAutofit/>
          </a:bodyPr>
          <a:lstStyle/>
          <a:p>
            <a:pPr>
              <a:buNone/>
            </a:pPr>
            <a:r>
              <a:rPr lang="en-US" dirty="0" smtClean="0">
                <a:latin typeface="Times New Roman" pitchFamily="18" charset="0"/>
                <a:cs typeface="Times New Roman" pitchFamily="18" charset="0"/>
              </a:rPr>
              <a:t>2.HUMIDITY</a:t>
            </a:r>
            <a:r>
              <a:rPr lang="en-US" b="1"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SENSOR</a:t>
            </a:r>
          </a:p>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DHT11Temperature&amp; </a:t>
            </a:r>
            <a:r>
              <a:rPr lang="en-US" sz="2000" dirty="0" smtClean="0">
                <a:latin typeface="Times New Roman" pitchFamily="18" charset="0"/>
                <a:cs typeface="Times New Roman" pitchFamily="18" charset="0"/>
              </a:rPr>
              <a:t>Humidity Sensor features temperature&amp; humiditysensorcomplex </a:t>
            </a:r>
            <a:r>
              <a:rPr lang="en-US" sz="2000" dirty="0" smtClean="0">
                <a:latin typeface="Times New Roman" pitchFamily="18" charset="0"/>
                <a:cs typeface="Times New Roman" pitchFamily="18" charset="0"/>
              </a:rPr>
              <a:t>with a calibrated digital signal output. By using the exclusive </a:t>
            </a:r>
            <a:r>
              <a:rPr lang="en-US" sz="2000" dirty="0" smtClean="0">
                <a:latin typeface="Times New Roman" pitchFamily="18" charset="0"/>
                <a:cs typeface="Times New Roman" pitchFamily="18" charset="0"/>
              </a:rPr>
              <a:t>digital-signal-acquisition technique and temperature </a:t>
            </a:r>
            <a:r>
              <a:rPr lang="en-US" sz="2000" dirty="0" smtClean="0">
                <a:latin typeface="Times New Roman" pitchFamily="18" charset="0"/>
                <a:cs typeface="Times New Roman" pitchFamily="18" charset="0"/>
              </a:rPr>
              <a:t>&amp; humidity sensing technology, it ensures </a:t>
            </a:r>
            <a:r>
              <a:rPr lang="en-US" sz="2000" dirty="0" smtClean="0">
                <a:latin typeface="Times New Roman" pitchFamily="18" charset="0"/>
                <a:cs typeface="Times New Roman" pitchFamily="18" charset="0"/>
              </a:rPr>
              <a:t>high reliability and excellent </a:t>
            </a:r>
            <a:r>
              <a:rPr lang="en-US" sz="2000" dirty="0" smtClean="0">
                <a:latin typeface="Times New Roman" pitchFamily="18" charset="0"/>
                <a:cs typeface="Times New Roman" pitchFamily="18" charset="0"/>
              </a:rPr>
              <a:t>long-term stability. This </a:t>
            </a:r>
            <a:r>
              <a:rPr lang="en-US" sz="2000" dirty="0" smtClean="0">
                <a:latin typeface="Times New Roman" pitchFamily="18" charset="0"/>
                <a:cs typeface="Times New Roman" pitchFamily="18" charset="0"/>
              </a:rPr>
              <a:t>sensor includes a resistive-type </a:t>
            </a:r>
            <a:r>
              <a:rPr lang="en-US" sz="2000" dirty="0" smtClean="0">
                <a:latin typeface="Times New Roman" pitchFamily="18" charset="0"/>
                <a:cs typeface="Times New Roman" pitchFamily="18" charset="0"/>
              </a:rPr>
              <a:t>humidity </a:t>
            </a:r>
            <a:r>
              <a:rPr lang="en-US" sz="2000" dirty="0" smtClean="0">
                <a:latin typeface="Times New Roman" pitchFamily="18" charset="0"/>
                <a:cs typeface="Times New Roman" pitchFamily="18" charset="0"/>
              </a:rPr>
              <a:t>measurement component </a:t>
            </a:r>
            <a:r>
              <a:rPr lang="en-US" sz="2000" dirty="0" smtClean="0">
                <a:latin typeface="Times New Roman" pitchFamily="18" charset="0"/>
                <a:cs typeface="Times New Roman" pitchFamily="18" charset="0"/>
              </a:rPr>
              <a:t>and an NTC temperature measurement component, and connects to a highperformance8-bit microcontroller, offering excellent quality, fast response, </a:t>
            </a:r>
            <a:r>
              <a:rPr lang="en-US" sz="2000" dirty="0" smtClean="0">
                <a:latin typeface="Times New Roman" pitchFamily="18" charset="0"/>
                <a:cs typeface="Times New Roman" pitchFamily="18" charset="0"/>
              </a:rPr>
              <a:t>anti-interference ability and cost-effectiveness.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219200" y="533400"/>
            <a:ext cx="7498080" cy="5562600"/>
          </a:xfrm>
        </p:spPr>
        <p:txBody>
          <a:bodyPr>
            <a:normAutofit/>
          </a:bodyPr>
          <a:lstStyle/>
          <a:p>
            <a:pPr algn="just">
              <a:lnSpc>
                <a:spcPct val="150000"/>
              </a:lnSpc>
              <a:buNone/>
            </a:pPr>
            <a:r>
              <a:rPr lang="en-US" dirty="0" smtClean="0">
                <a:latin typeface="Times New Roman" pitchFamily="18" charset="0"/>
                <a:cs typeface="Times New Roman" pitchFamily="18" charset="0"/>
              </a:rPr>
              <a:t>3.PIC CONTROLLER</a:t>
            </a:r>
          </a:p>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system is built around PIC microcontroller where three parameters is seen for. </a:t>
            </a:r>
            <a:r>
              <a:rPr lang="en-US" sz="2000" dirty="0" smtClean="0">
                <a:latin typeface="Times New Roman" pitchFamily="18" charset="0"/>
                <a:cs typeface="Times New Roman" pitchFamily="18" charset="0"/>
              </a:rPr>
              <a:t>Humidity, Temperature </a:t>
            </a:r>
            <a:r>
              <a:rPr lang="en-US" sz="2000" dirty="0" smtClean="0">
                <a:latin typeface="Times New Roman" pitchFamily="18" charset="0"/>
                <a:cs typeface="Times New Roman" pitchFamily="18" charset="0"/>
              </a:rPr>
              <a:t>and ,Light intensity are the parameters this system takes as input to understand the weather condition. Then these parameters will be shown in LCD screen for the </a:t>
            </a:r>
            <a:r>
              <a:rPr lang="en-US" sz="2000" dirty="0" smtClean="0">
                <a:latin typeface="Times New Roman" pitchFamily="18" charset="0"/>
                <a:cs typeface="Times New Roman" pitchFamily="18" charset="0"/>
              </a:rPr>
              <a:t>user.</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1066800"/>
          </a:xfrm>
        </p:spPr>
        <p:txBody>
          <a:bodyPr/>
          <a:lstStyle/>
          <a:p>
            <a:r>
              <a:rPr lang="en-US" sz="4400"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447800" y="817880"/>
          <a:ext cx="7499349" cy="6040120"/>
        </p:xfrm>
        <a:graphic>
          <a:graphicData uri="http://schemas.openxmlformats.org/drawingml/2006/table">
            <a:tbl>
              <a:tblPr firstRow="1" bandRow="1">
                <a:tableStyleId>{5C22544A-7EE6-4342-B048-85BDC9FD1C3A}</a:tableStyleId>
              </a:tblPr>
              <a:tblGrid>
                <a:gridCol w="2527300"/>
                <a:gridCol w="2472266"/>
                <a:gridCol w="2499783"/>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1800" b="0" dirty="0" smtClean="0">
                          <a:latin typeface="Times New Roman" pitchFamily="18" charset="0"/>
                          <a:cs typeface="Times New Roman" pitchFamily="18" charset="0"/>
                        </a:rPr>
                        <a:t>Design of Weather Monitoring Sensors and Soil Humidity in Agriculture Using Internet of Things ( </a:t>
                      </a:r>
                      <a:r>
                        <a:rPr lang="en-US" sz="1800" b="0" dirty="0" err="1" smtClean="0">
                          <a:latin typeface="Times New Roman" pitchFamily="18" charset="0"/>
                          <a:cs typeface="Times New Roman" pitchFamily="18" charset="0"/>
                        </a:rPr>
                        <a:t>IoT</a:t>
                      </a:r>
                      <a:r>
                        <a:rPr lang="en-US" sz="1800" b="0" dirty="0" smtClean="0">
                          <a:latin typeface="Times New Roman" pitchFamily="18" charset="0"/>
                          <a:cs typeface="Times New Roman" pitchFamily="18" charset="0"/>
                        </a:rPr>
                        <a:t> ).</a:t>
                      </a:r>
                      <a:endParaRPr lang="en-US" b="0" dirty="0">
                        <a:latin typeface="Times New Roman" pitchFamily="18" charset="0"/>
                        <a:cs typeface="Times New Roman" pitchFamily="18" charset="0"/>
                      </a:endParaRPr>
                    </a:p>
                  </a:txBody>
                  <a:tcPr/>
                </a:tc>
                <a:tc>
                  <a:txBody>
                    <a:bodyPr/>
                    <a:lstStyle/>
                    <a:p>
                      <a:pPr algn="just"/>
                      <a:r>
                        <a:rPr lang="en-US" sz="1800" b="0" dirty="0" smtClean="0">
                          <a:latin typeface="Times New Roman" pitchFamily="18" charset="0"/>
                          <a:cs typeface="Times New Roman" pitchFamily="18" charset="0"/>
                        </a:rPr>
                        <a:t>Y. </a:t>
                      </a:r>
                      <a:r>
                        <a:rPr lang="en-US" sz="1800" b="0" dirty="0" err="1" smtClean="0">
                          <a:latin typeface="Times New Roman" pitchFamily="18" charset="0"/>
                          <a:cs typeface="Times New Roman" pitchFamily="18" charset="0"/>
                        </a:rPr>
                        <a:t>Alif</a:t>
                      </a:r>
                      <a:r>
                        <a:rPr lang="en-US" sz="1800" b="0" dirty="0" smtClean="0">
                          <a:latin typeface="Times New Roman" pitchFamily="18" charset="0"/>
                          <a:cs typeface="Times New Roman" pitchFamily="18" charset="0"/>
                        </a:rPr>
                        <a:t>, K. </a:t>
                      </a:r>
                      <a:r>
                        <a:rPr lang="en-US" sz="1800" b="0" dirty="0" err="1" smtClean="0">
                          <a:latin typeface="Times New Roman" pitchFamily="18" charset="0"/>
                          <a:cs typeface="Times New Roman" pitchFamily="18" charset="0"/>
                        </a:rPr>
                        <a:t>Utama</a:t>
                      </a:r>
                      <a:r>
                        <a:rPr lang="en-US" sz="1800" b="0" dirty="0" smtClean="0">
                          <a:latin typeface="Times New Roman" pitchFamily="18" charset="0"/>
                          <a:cs typeface="Times New Roman" pitchFamily="18" charset="0"/>
                        </a:rPr>
                        <a:t>, Y. </a:t>
                      </a:r>
                      <a:r>
                        <a:rPr lang="en-US" sz="1800" b="0" dirty="0" err="1" smtClean="0">
                          <a:latin typeface="Times New Roman" pitchFamily="18" charset="0"/>
                          <a:cs typeface="Times New Roman" pitchFamily="18" charset="0"/>
                        </a:rPr>
                        <a:t>Widianto</a:t>
                      </a:r>
                      <a:r>
                        <a:rPr lang="en-US" sz="1800" b="0" dirty="0" smtClean="0">
                          <a:latin typeface="Times New Roman" pitchFamily="18" charset="0"/>
                          <a:cs typeface="Times New Roman" pitchFamily="18" charset="0"/>
                        </a:rPr>
                        <a:t>, Y. </a:t>
                      </a:r>
                      <a:r>
                        <a:rPr lang="en-US" sz="1800" b="0" dirty="0" err="1" smtClean="0">
                          <a:latin typeface="Times New Roman" pitchFamily="18" charset="0"/>
                          <a:cs typeface="Times New Roman" pitchFamily="18" charset="0"/>
                        </a:rPr>
                        <a:t>Hari</a:t>
                      </a:r>
                      <a:r>
                        <a:rPr lang="en-US" sz="1800" b="0" dirty="0" smtClean="0">
                          <a:latin typeface="Times New Roman" pitchFamily="18" charset="0"/>
                          <a:cs typeface="Times New Roman" pitchFamily="18" charset="0"/>
                        </a:rPr>
                        <a:t>, and M. </a:t>
                      </a:r>
                      <a:r>
                        <a:rPr lang="en-US" sz="1800" b="0" dirty="0" err="1" smtClean="0">
                          <a:latin typeface="Times New Roman" pitchFamily="18" charset="0"/>
                          <a:cs typeface="Times New Roman" pitchFamily="18" charset="0"/>
                        </a:rPr>
                        <a:t>Habiburrahman</a:t>
                      </a:r>
                      <a:r>
                        <a:rPr lang="en-US" sz="1800" b="0" dirty="0" smtClean="0">
                          <a:latin typeface="Times New Roman" pitchFamily="18" charset="0"/>
                          <a:cs typeface="Times New Roman" pitchFamily="18" charset="0"/>
                        </a:rPr>
                        <a:t>, </a:t>
                      </a:r>
                      <a:endParaRPr lang="en-US" b="0" dirty="0">
                        <a:latin typeface="Times New Roman" pitchFamily="18" charset="0"/>
                        <a:cs typeface="Times New Roman" pitchFamily="18" charset="0"/>
                      </a:endParaRPr>
                    </a:p>
                  </a:txBody>
                  <a:tcPr/>
                </a:tc>
                <a:tc>
                  <a:txBody>
                    <a:bodyPr/>
                    <a:lstStyle/>
                    <a:p>
                      <a:pPr algn="just"/>
                      <a:r>
                        <a:rPr kumimoji="0" lang="en-US" b="0" kern="1200" dirty="0" smtClean="0">
                          <a:solidFill>
                            <a:schemeClr val="dk1"/>
                          </a:solidFill>
                          <a:latin typeface="Times New Roman" pitchFamily="18" charset="0"/>
                          <a:ea typeface="+mn-ea"/>
                          <a:cs typeface="Times New Roman" pitchFamily="18" charset="0"/>
                        </a:rPr>
                        <a:t>Internet of Things (</a:t>
                      </a:r>
                      <a:r>
                        <a:rPr kumimoji="0" lang="en-US" b="0" kern="1200" dirty="0" err="1" smtClean="0">
                          <a:solidFill>
                            <a:schemeClr val="dk1"/>
                          </a:solidFill>
                          <a:latin typeface="Times New Roman" pitchFamily="18" charset="0"/>
                          <a:ea typeface="+mn-ea"/>
                          <a:cs typeface="Times New Roman" pitchFamily="18" charset="0"/>
                        </a:rPr>
                        <a:t>IoT</a:t>
                      </a:r>
                      <a:r>
                        <a:rPr kumimoji="0" lang="en-US" b="0" kern="1200" dirty="0" smtClean="0">
                          <a:solidFill>
                            <a:schemeClr val="dk1"/>
                          </a:solidFill>
                          <a:latin typeface="Times New Roman" pitchFamily="18" charset="0"/>
                          <a:ea typeface="+mn-ea"/>
                          <a:cs typeface="Times New Roman" pitchFamily="18" charset="0"/>
                        </a:rPr>
                        <a:t>) is adding value to products and applications in the recent years. The connectivity of the </a:t>
                      </a:r>
                      <a:r>
                        <a:rPr kumimoji="0" lang="en-US" b="0" kern="1200" dirty="0" err="1" smtClean="0">
                          <a:solidFill>
                            <a:schemeClr val="dk1"/>
                          </a:solidFill>
                          <a:latin typeface="Times New Roman" pitchFamily="18" charset="0"/>
                          <a:ea typeface="+mn-ea"/>
                          <a:cs typeface="Times New Roman" pitchFamily="18" charset="0"/>
                        </a:rPr>
                        <a:t>IoT</a:t>
                      </a:r>
                      <a:r>
                        <a:rPr kumimoji="0" lang="en-US" b="0" kern="1200" dirty="0" smtClean="0">
                          <a:solidFill>
                            <a:schemeClr val="dk1"/>
                          </a:solidFill>
                          <a:latin typeface="Times New Roman" pitchFamily="18" charset="0"/>
                          <a:ea typeface="+mn-ea"/>
                          <a:cs typeface="Times New Roman" pitchFamily="18" charset="0"/>
                        </a:rPr>
                        <a:t> devices over the network has widely reduced the power consumption, robustness and connectivity to access data over the network.</a:t>
                      </a:r>
                      <a:endParaRPr lang="en-US" b="0" dirty="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“Boosting a Weather Monitoring System in Low Income Economies Using Open and Non-Conventional Systems.</a:t>
                      </a:r>
                      <a:endParaRPr lang="en-US" b="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D. </a:t>
                      </a:r>
                      <a:r>
                        <a:rPr lang="en-US" sz="1800" dirty="0" err="1" smtClean="0">
                          <a:latin typeface="Times New Roman" pitchFamily="18" charset="0"/>
                          <a:cs typeface="Times New Roman" pitchFamily="18" charset="0"/>
                        </a:rPr>
                        <a:t>Strigaro</a:t>
                      </a:r>
                      <a:r>
                        <a:rPr lang="en-US" sz="1800" dirty="0" smtClean="0">
                          <a:latin typeface="Times New Roman" pitchFamily="18" charset="0"/>
                          <a:cs typeface="Times New Roman" pitchFamily="18" charset="0"/>
                        </a:rPr>
                        <a:t> and M. </a:t>
                      </a:r>
                      <a:r>
                        <a:rPr lang="en-US" sz="1800" dirty="0" err="1" smtClean="0">
                          <a:latin typeface="Times New Roman" pitchFamily="18" charset="0"/>
                          <a:cs typeface="Times New Roman" pitchFamily="18" charset="0"/>
                        </a:rPr>
                        <a:t>Cannata</a:t>
                      </a:r>
                      <a:r>
                        <a:rPr lang="en-US" sz="1800" dirty="0" smtClean="0">
                          <a:latin typeface="Times New Roman" pitchFamily="18" charset="0"/>
                          <a:cs typeface="Times New Roman" pitchFamily="18" charset="0"/>
                        </a:rPr>
                        <a:t>, </a:t>
                      </a:r>
                      <a:endParaRPr lang="en-US" b="0"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In low-income and developing countries, inadequate weather monitoring systems adversely affect the capacity of managing natural resources and related risks. </a:t>
                      </a:r>
                      <a:endParaRPr lang="en-US" b="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143000" y="228600"/>
          <a:ext cx="7791450" cy="747268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Data Logger System for weather monitoring using Wireless sensor networks.</a:t>
                      </a:r>
                      <a:endParaRPr lang="en-US"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K. Siva, S. Ram, and A. N. P. S. Gupta</a:t>
                      </a:r>
                      <a:endParaRPr lang="en-US" sz="2000" dirty="0">
                        <a:latin typeface="Times New Roman" pitchFamily="18" charset="0"/>
                        <a:cs typeface="Times New Roman" pitchFamily="18" charset="0"/>
                      </a:endParaRPr>
                    </a:p>
                  </a:txBody>
                  <a:tcPr/>
                </a:tc>
                <a:tc>
                  <a:txBody>
                    <a:bodyPr/>
                    <a:lstStyle/>
                    <a:p>
                      <a:pPr algn="just"/>
                      <a:r>
                        <a:rPr kumimoji="0" lang="en-US" sz="2000" kern="1200" dirty="0" smtClean="0">
                          <a:solidFill>
                            <a:schemeClr val="dk1"/>
                          </a:solidFill>
                          <a:latin typeface="Times New Roman" pitchFamily="18" charset="0"/>
                          <a:ea typeface="+mn-ea"/>
                          <a:cs typeface="Times New Roman" pitchFamily="18" charset="0"/>
                        </a:rPr>
                        <a:t>The system proposed in this paper is an advanced solution for monitoring the weather conditions at a particular place and make the information visible anywhere in the world. The technology behind this is Internet of Things (</a:t>
                      </a:r>
                      <a:r>
                        <a:rPr kumimoji="0" lang="en-US" sz="2000" kern="1200" dirty="0" err="1" smtClean="0">
                          <a:solidFill>
                            <a:schemeClr val="dk1"/>
                          </a:solidFill>
                          <a:latin typeface="Times New Roman" pitchFamily="18" charset="0"/>
                          <a:ea typeface="+mn-ea"/>
                          <a:cs typeface="Times New Roman" pitchFamily="18" charset="0"/>
                        </a:rPr>
                        <a:t>IoT</a:t>
                      </a:r>
                      <a:r>
                        <a:rPr kumimoji="0" lang="en-US" sz="2000" kern="1200" dirty="0" smtClean="0">
                          <a:solidFill>
                            <a:schemeClr val="dk1"/>
                          </a:solidFill>
                          <a:latin typeface="Times New Roman" pitchFamily="18" charset="0"/>
                          <a:ea typeface="+mn-ea"/>
                          <a:cs typeface="Times New Roman" pitchFamily="18" charset="0"/>
                        </a:rPr>
                        <a:t>),</a:t>
                      </a:r>
                      <a:endParaRPr lang="en-US" sz="2000" dirty="0" smtClean="0">
                        <a:latin typeface="Times New Roman" pitchFamily="18" charset="0"/>
                        <a:cs typeface="Times New Roman" pitchFamily="18" charset="0"/>
                      </a:endParaRPr>
                    </a:p>
                  </a:txBody>
                  <a:tcPr/>
                </a:tc>
              </a:tr>
              <a:tr h="370840">
                <a:tc>
                  <a:txBody>
                    <a:bodyPr/>
                    <a:lstStyle/>
                    <a:p>
                      <a:pPr algn="ct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IoT</a:t>
                      </a:r>
                      <a:r>
                        <a:rPr lang="en-US" dirty="0" smtClean="0">
                          <a:latin typeface="Times New Roman" pitchFamily="18" charset="0"/>
                          <a:cs typeface="Times New Roman" pitchFamily="18" charset="0"/>
                        </a:rPr>
                        <a:t> enabled environmental monitoring system for smart cities,”</a:t>
                      </a:r>
                      <a:endParaRPr lang="en-US" dirty="0"/>
                    </a:p>
                  </a:txBody>
                  <a:tcPr/>
                </a:tc>
                <a:tc>
                  <a:txBody>
                    <a:bodyPr/>
                    <a:lstStyle/>
                    <a:p>
                      <a:pPr algn="ctr"/>
                      <a:r>
                        <a:rPr lang="en-US" dirty="0" smtClean="0">
                          <a:latin typeface="Times New Roman" pitchFamily="18" charset="0"/>
                          <a:cs typeface="Times New Roman" pitchFamily="18" charset="0"/>
                        </a:rPr>
                        <a:t>J. Shah and B. </a:t>
                      </a:r>
                      <a:r>
                        <a:rPr lang="en-US" dirty="0" err="1" smtClean="0">
                          <a:latin typeface="Times New Roman" pitchFamily="18" charset="0"/>
                          <a:cs typeface="Times New Roman" pitchFamily="18" charset="0"/>
                        </a:rPr>
                        <a:t>Mishra</a:t>
                      </a:r>
                      <a:r>
                        <a:rPr lang="en-US" dirty="0" smtClean="0">
                          <a:latin typeface="Times New Roman" pitchFamily="18" charset="0"/>
                          <a:cs typeface="Times New Roman" pitchFamily="18" charset="0"/>
                        </a:rPr>
                        <a:t>, </a:t>
                      </a:r>
                      <a:endParaRPr lang="en-US" dirty="0"/>
                    </a:p>
                  </a:txBody>
                  <a:tcPr/>
                </a:tc>
                <a:tc>
                  <a:txBody>
                    <a:bodyPr/>
                    <a:lstStyle/>
                    <a:p>
                      <a:pPr algn="just"/>
                      <a:r>
                        <a:rPr lang="en-US" dirty="0" smtClean="0"/>
                        <a:t>A smart city enables the effective utilization of resources and better quality of services to the citizens. To provide services such as air quality management, weather monitoring and automation of homes and buildings in a smart city, the basic parameters are temperature, humidity and CO2. </a:t>
                      </a:r>
                    </a:p>
                  </a:txBody>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REFERENCES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fontScale="25000" lnSpcReduction="20000"/>
          </a:bodyPr>
          <a:lstStyle/>
          <a:p>
            <a:endParaRPr lang="en-US" dirty="0" smtClean="0"/>
          </a:p>
          <a:p>
            <a:pPr>
              <a:lnSpc>
                <a:spcPct val="170000"/>
              </a:lnSpc>
              <a:buNone/>
            </a:pPr>
            <a:r>
              <a:rPr lang="en-US" sz="5000" dirty="0" smtClean="0">
                <a:latin typeface="Times New Roman" pitchFamily="18" charset="0"/>
                <a:cs typeface="Times New Roman" pitchFamily="18" charset="0"/>
              </a:rPr>
              <a:t>1</a:t>
            </a:r>
            <a:r>
              <a:rPr lang="en-US" sz="8000" dirty="0" smtClean="0">
                <a:latin typeface="Times New Roman" pitchFamily="18" charset="0"/>
                <a:cs typeface="Times New Roman" pitchFamily="18" charset="0"/>
              </a:rPr>
              <a:t>. </a:t>
            </a:r>
            <a:r>
              <a:rPr lang="en-US" sz="8000" dirty="0" smtClean="0">
                <a:latin typeface="Times New Roman" pitchFamily="18" charset="0"/>
                <a:cs typeface="Times New Roman" pitchFamily="18" charset="0"/>
              </a:rPr>
              <a:t>Y. </a:t>
            </a:r>
            <a:r>
              <a:rPr lang="en-US" sz="8000" dirty="0" err="1" smtClean="0">
                <a:latin typeface="Times New Roman" pitchFamily="18" charset="0"/>
                <a:cs typeface="Times New Roman" pitchFamily="18" charset="0"/>
              </a:rPr>
              <a:t>Alif</a:t>
            </a:r>
            <a:r>
              <a:rPr lang="en-US" sz="8000" dirty="0" smtClean="0">
                <a:latin typeface="Times New Roman" pitchFamily="18" charset="0"/>
                <a:cs typeface="Times New Roman" pitchFamily="18" charset="0"/>
              </a:rPr>
              <a:t>, K. </a:t>
            </a:r>
            <a:r>
              <a:rPr lang="en-US" sz="8000" dirty="0" err="1" smtClean="0">
                <a:latin typeface="Times New Roman" pitchFamily="18" charset="0"/>
                <a:cs typeface="Times New Roman" pitchFamily="18" charset="0"/>
              </a:rPr>
              <a:t>Utama</a:t>
            </a:r>
            <a:r>
              <a:rPr lang="en-US" sz="8000" dirty="0" smtClean="0">
                <a:latin typeface="Times New Roman" pitchFamily="18" charset="0"/>
                <a:cs typeface="Times New Roman" pitchFamily="18" charset="0"/>
              </a:rPr>
              <a:t>, Y. </a:t>
            </a:r>
            <a:r>
              <a:rPr lang="en-US" sz="8000" dirty="0" err="1" smtClean="0">
                <a:latin typeface="Times New Roman" pitchFamily="18" charset="0"/>
                <a:cs typeface="Times New Roman" pitchFamily="18" charset="0"/>
              </a:rPr>
              <a:t>Widianto</a:t>
            </a:r>
            <a:r>
              <a:rPr lang="en-US" sz="8000" dirty="0" smtClean="0">
                <a:latin typeface="Times New Roman" pitchFamily="18" charset="0"/>
                <a:cs typeface="Times New Roman" pitchFamily="18" charset="0"/>
              </a:rPr>
              <a:t>, Y. </a:t>
            </a:r>
            <a:r>
              <a:rPr lang="en-US" sz="8000" dirty="0" err="1" smtClean="0">
                <a:latin typeface="Times New Roman" pitchFamily="18" charset="0"/>
                <a:cs typeface="Times New Roman" pitchFamily="18" charset="0"/>
              </a:rPr>
              <a:t>Hari</a:t>
            </a:r>
            <a:r>
              <a:rPr lang="en-US" sz="8000" dirty="0" smtClean="0">
                <a:latin typeface="Times New Roman" pitchFamily="18" charset="0"/>
                <a:cs typeface="Times New Roman" pitchFamily="18" charset="0"/>
              </a:rPr>
              <a:t>, and M. </a:t>
            </a:r>
            <a:r>
              <a:rPr lang="en-US" sz="8000" dirty="0" err="1" smtClean="0">
                <a:latin typeface="Times New Roman" pitchFamily="18" charset="0"/>
                <a:cs typeface="Times New Roman" pitchFamily="18" charset="0"/>
              </a:rPr>
              <a:t>Habiburrahman</a:t>
            </a:r>
            <a:r>
              <a:rPr lang="en-US" sz="8000" dirty="0" smtClean="0">
                <a:latin typeface="Times New Roman" pitchFamily="18" charset="0"/>
                <a:cs typeface="Times New Roman" pitchFamily="18" charset="0"/>
              </a:rPr>
              <a:t>, “Design of Weather Monitoring Sensors and Soil Humidity in Agriculture Using Internet of Things ( </a:t>
            </a:r>
            <a:r>
              <a:rPr lang="en-US" sz="8000" dirty="0" err="1" smtClean="0">
                <a:latin typeface="Times New Roman" pitchFamily="18" charset="0"/>
                <a:cs typeface="Times New Roman" pitchFamily="18" charset="0"/>
              </a:rPr>
              <a:t>IoT</a:t>
            </a:r>
            <a:r>
              <a:rPr lang="en-US" sz="8000" dirty="0" smtClean="0">
                <a:latin typeface="Times New Roman" pitchFamily="18" charset="0"/>
                <a:cs typeface="Times New Roman" pitchFamily="18" charset="0"/>
              </a:rPr>
              <a:t> </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nSpc>
                <a:spcPct val="170000"/>
              </a:lnSpc>
              <a:buNone/>
            </a:pPr>
            <a:r>
              <a:rPr lang="en-US" sz="8000" dirty="0" smtClean="0">
                <a:latin typeface="Times New Roman" pitchFamily="18" charset="0"/>
                <a:cs typeface="Times New Roman" pitchFamily="18" charset="0"/>
              </a:rPr>
              <a:t>2</a:t>
            </a:r>
            <a:r>
              <a:rPr lang="en-US" sz="8000" dirty="0" smtClean="0">
                <a:latin typeface="Times New Roman" pitchFamily="18" charset="0"/>
                <a:cs typeface="Times New Roman" pitchFamily="18" charset="0"/>
              </a:rPr>
              <a:t>. </a:t>
            </a:r>
            <a:r>
              <a:rPr lang="en-US" sz="8000" dirty="0" smtClean="0">
                <a:latin typeface="Times New Roman" pitchFamily="18" charset="0"/>
                <a:cs typeface="Times New Roman" pitchFamily="18" charset="0"/>
              </a:rPr>
              <a:t>D. </a:t>
            </a:r>
            <a:r>
              <a:rPr lang="en-US" sz="8000" dirty="0" err="1" smtClean="0">
                <a:latin typeface="Times New Roman" pitchFamily="18" charset="0"/>
                <a:cs typeface="Times New Roman" pitchFamily="18" charset="0"/>
              </a:rPr>
              <a:t>Strigaro</a:t>
            </a:r>
            <a:r>
              <a:rPr lang="en-US" sz="8000" dirty="0" smtClean="0">
                <a:latin typeface="Times New Roman" pitchFamily="18" charset="0"/>
                <a:cs typeface="Times New Roman" pitchFamily="18" charset="0"/>
              </a:rPr>
              <a:t> and M. </a:t>
            </a:r>
            <a:r>
              <a:rPr lang="en-US" sz="8000" dirty="0" err="1" smtClean="0">
                <a:latin typeface="Times New Roman" pitchFamily="18" charset="0"/>
                <a:cs typeface="Times New Roman" pitchFamily="18" charset="0"/>
              </a:rPr>
              <a:t>Cannata</a:t>
            </a:r>
            <a:r>
              <a:rPr lang="en-US" sz="8000" dirty="0" smtClean="0">
                <a:latin typeface="Times New Roman" pitchFamily="18" charset="0"/>
                <a:cs typeface="Times New Roman" pitchFamily="18" charset="0"/>
              </a:rPr>
              <a:t>, “Boosting a Weather Monitoring System in Low Income Economies Using Open and Non-Conventional </a:t>
            </a:r>
            <a:r>
              <a:rPr lang="en-US" sz="8000" dirty="0" smtClean="0">
                <a:latin typeface="Times New Roman" pitchFamily="18" charset="0"/>
                <a:cs typeface="Times New Roman" pitchFamily="18" charset="0"/>
              </a:rPr>
              <a:t>Systems.</a:t>
            </a:r>
            <a:endParaRPr lang="en-US" sz="8000" dirty="0" smtClean="0">
              <a:latin typeface="Times New Roman" pitchFamily="18" charset="0"/>
              <a:cs typeface="Times New Roman" pitchFamily="18" charset="0"/>
            </a:endParaRPr>
          </a:p>
          <a:p>
            <a:pPr>
              <a:lnSpc>
                <a:spcPct val="170000"/>
              </a:lnSpc>
              <a:buNone/>
            </a:pPr>
            <a:r>
              <a:rPr lang="en-US" sz="8000" dirty="0" smtClean="0">
                <a:latin typeface="Times New Roman" pitchFamily="18" charset="0"/>
                <a:cs typeface="Times New Roman" pitchFamily="18" charset="0"/>
              </a:rPr>
              <a:t>3</a:t>
            </a:r>
            <a:r>
              <a:rPr lang="en-US" sz="8000" dirty="0" smtClean="0">
                <a:latin typeface="Times New Roman" pitchFamily="18" charset="0"/>
                <a:cs typeface="Times New Roman" pitchFamily="18" charset="0"/>
              </a:rPr>
              <a:t>. </a:t>
            </a:r>
            <a:r>
              <a:rPr lang="en-US" sz="8000" dirty="0" smtClean="0">
                <a:latin typeface="Times New Roman" pitchFamily="18" charset="0"/>
                <a:cs typeface="Times New Roman" pitchFamily="18" charset="0"/>
              </a:rPr>
              <a:t>K. Siva, S. Ram, and A. N. P. S. Gupta, “</a:t>
            </a:r>
            <a:r>
              <a:rPr lang="en-US" sz="8000" dirty="0" err="1" smtClean="0">
                <a:latin typeface="Times New Roman" pitchFamily="18" charset="0"/>
                <a:cs typeface="Times New Roman" pitchFamily="18" charset="0"/>
              </a:rPr>
              <a:t>IoT</a:t>
            </a:r>
            <a:r>
              <a:rPr lang="en-US" sz="8000" dirty="0" smtClean="0">
                <a:latin typeface="Times New Roman" pitchFamily="18" charset="0"/>
                <a:cs typeface="Times New Roman" pitchFamily="18" charset="0"/>
              </a:rPr>
              <a:t> based Data Logger System for weather monitoring using Wireless sensor </a:t>
            </a:r>
            <a:r>
              <a:rPr lang="en-US" sz="8000" dirty="0" smtClean="0">
                <a:latin typeface="Times New Roman" pitchFamily="18" charset="0"/>
                <a:cs typeface="Times New Roman" pitchFamily="18" charset="0"/>
              </a:rPr>
              <a:t>networks</a:t>
            </a:r>
            <a:r>
              <a:rPr lang="en-US" sz="8000" dirty="0" smtClean="0">
                <a:latin typeface="Times New Roman" pitchFamily="18" charset="0"/>
                <a:cs typeface="Times New Roman" pitchFamily="18" charset="0"/>
              </a:rPr>
              <a:t>.</a:t>
            </a:r>
          </a:p>
          <a:p>
            <a:pPr>
              <a:lnSpc>
                <a:spcPct val="170000"/>
              </a:lnSpc>
              <a:buNone/>
            </a:pPr>
            <a:endParaRPr lang="en-US" sz="8000" dirty="0" smtClean="0">
              <a:latin typeface="Times New Roman" pitchFamily="18" charset="0"/>
              <a:cs typeface="Times New Roman" pitchFamily="18" charset="0"/>
            </a:endParaRPr>
          </a:p>
          <a:p>
            <a:pPr>
              <a:lnSpc>
                <a:spcPct val="170000"/>
              </a:lnSpc>
              <a:buNone/>
            </a:pPr>
            <a:endParaRPr lang="en-US" sz="8000" dirty="0" smtClean="0">
              <a:latin typeface="Times New Roman" pitchFamily="18" charset="0"/>
              <a:cs typeface="Times New Roman" pitchFamily="18" charset="0"/>
            </a:endParaRPr>
          </a:p>
          <a:p>
            <a:pPr>
              <a:lnSpc>
                <a:spcPct val="170000"/>
              </a:lnSpc>
              <a:buNone/>
            </a:pPr>
            <a:endParaRPr lang="en-US" sz="8000" dirty="0" smtClean="0">
              <a:latin typeface="Times New Roman" pitchFamily="18" charset="0"/>
              <a:cs typeface="Times New Roman" pitchFamily="18" charset="0"/>
            </a:endParaRPr>
          </a:p>
          <a:p>
            <a:pPr>
              <a:lnSpc>
                <a:spcPct val="170000"/>
              </a:lnSpc>
            </a:pPr>
            <a:endParaRPr lang="en-US" sz="5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62500" lnSpcReduction="20000"/>
          </a:bodyPr>
          <a:lstStyle/>
          <a:p>
            <a:pPr>
              <a:lnSpc>
                <a:spcPct val="170000"/>
              </a:lnSpc>
              <a:buNone/>
            </a:pPr>
            <a:r>
              <a:rPr lang="en-US" dirty="0" smtClean="0">
                <a:latin typeface="Times New Roman" pitchFamily="18" charset="0"/>
                <a:cs typeface="Times New Roman" pitchFamily="18" charset="0"/>
              </a:rPr>
              <a:t>4. S. T. </a:t>
            </a:r>
            <a:r>
              <a:rPr lang="en-US" dirty="0" err="1" smtClean="0">
                <a:latin typeface="Times New Roman" pitchFamily="18" charset="0"/>
                <a:cs typeface="Times New Roman" pitchFamily="18" charset="0"/>
              </a:rPr>
              <a:t>Thilagam</a:t>
            </a:r>
            <a:r>
              <a:rPr lang="en-US" dirty="0" smtClean="0">
                <a:latin typeface="Times New Roman" pitchFamily="18" charset="0"/>
                <a:cs typeface="Times New Roman" pitchFamily="18" charset="0"/>
              </a:rPr>
              <a:t>. J, T. S. </a:t>
            </a:r>
            <a:r>
              <a:rPr lang="en-US" dirty="0" err="1" smtClean="0">
                <a:latin typeface="Times New Roman" pitchFamily="18" charset="0"/>
                <a:cs typeface="Times New Roman" pitchFamily="18" charset="0"/>
              </a:rPr>
              <a:t>Babu</a:t>
            </a:r>
            <a:r>
              <a:rPr lang="en-US" dirty="0" smtClean="0">
                <a:latin typeface="Times New Roman" pitchFamily="18" charset="0"/>
                <a:cs typeface="Times New Roman" pitchFamily="18" charset="0"/>
              </a:rPr>
              <a:t>, and B. S. Reddy, “Weather monitoring system application using </a:t>
            </a:r>
            <a:r>
              <a:rPr lang="en-US" dirty="0" err="1" smtClean="0">
                <a:latin typeface="Times New Roman" pitchFamily="18" charset="0"/>
                <a:cs typeface="Times New Roman" pitchFamily="18" charset="0"/>
              </a:rPr>
              <a:t>LabVIEW</a:t>
            </a:r>
            <a:r>
              <a:rPr lang="en-US" dirty="0" smtClean="0">
                <a:latin typeface="Times New Roman" pitchFamily="18" charset="0"/>
                <a:cs typeface="Times New Roman" pitchFamily="18" charset="0"/>
              </a:rPr>
              <a:t>,</a:t>
            </a:r>
          </a:p>
          <a:p>
            <a:pPr>
              <a:lnSpc>
                <a:spcPct val="170000"/>
              </a:lnSpc>
              <a:buNone/>
            </a:pPr>
            <a:r>
              <a:rPr lang="en-US" dirty="0" smtClean="0">
                <a:latin typeface="Times New Roman" pitchFamily="18" charset="0"/>
                <a:cs typeface="Times New Roman" pitchFamily="18" charset="0"/>
              </a:rPr>
              <a:t>5. R. K. M. Math and N. V </a:t>
            </a:r>
            <a:r>
              <a:rPr lang="en-US" dirty="0" err="1" smtClean="0">
                <a:latin typeface="Times New Roman" pitchFamily="18" charset="0"/>
                <a:cs typeface="Times New Roman" pitchFamily="18" charset="0"/>
              </a:rPr>
              <a:t>Dharwadkar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IoT</a:t>
            </a:r>
            <a:r>
              <a:rPr lang="en-US" dirty="0" smtClean="0">
                <a:latin typeface="Times New Roman" pitchFamily="18" charset="0"/>
                <a:cs typeface="Times New Roman" pitchFamily="18" charset="0"/>
              </a:rPr>
              <a:t> Based Low-cost Weather Station and Monitoring System for Precision Agriculture in India.</a:t>
            </a:r>
          </a:p>
          <a:p>
            <a:pPr>
              <a:lnSpc>
                <a:spcPct val="170000"/>
              </a:lnSpc>
              <a:buNone/>
            </a:pPr>
            <a:r>
              <a:rPr lang="en-US" dirty="0" smtClean="0">
                <a:latin typeface="Times New Roman" pitchFamily="18" charset="0"/>
                <a:cs typeface="Times New Roman" pitchFamily="18" charset="0"/>
              </a:rPr>
              <a:t>6. J. Shah and B. </a:t>
            </a:r>
            <a:r>
              <a:rPr lang="en-US" dirty="0" err="1" smtClean="0">
                <a:latin typeface="Times New Roman" pitchFamily="18" charset="0"/>
                <a:cs typeface="Times New Roman" pitchFamily="18" charset="0"/>
              </a:rPr>
              <a:t>Mishra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IoT</a:t>
            </a:r>
            <a:r>
              <a:rPr lang="en-US" dirty="0" smtClean="0">
                <a:latin typeface="Times New Roman" pitchFamily="18" charset="0"/>
                <a:cs typeface="Times New Roman" pitchFamily="18" charset="0"/>
              </a:rPr>
              <a:t> enabled environmental monitoring system for smart cities,”</a:t>
            </a:r>
          </a:p>
          <a:p>
            <a:pPr>
              <a:lnSpc>
                <a:spcPct val="170000"/>
              </a:lnSpc>
              <a:buNone/>
            </a:pPr>
            <a:r>
              <a:rPr lang="en-US" dirty="0" smtClean="0">
                <a:latin typeface="Times New Roman" pitchFamily="18" charset="0"/>
                <a:cs typeface="Times New Roman" pitchFamily="18" charset="0"/>
              </a:rPr>
              <a:t>7. C. </a:t>
            </a:r>
            <a:r>
              <a:rPr lang="en-US" dirty="0" err="1" smtClean="0">
                <a:latin typeface="Times New Roman" pitchFamily="18" charset="0"/>
                <a:cs typeface="Times New Roman" pitchFamily="18" charset="0"/>
              </a:rPr>
              <a:t>Xiaojun</a:t>
            </a:r>
            <a:r>
              <a:rPr lang="en-US" dirty="0" smtClean="0">
                <a:latin typeface="Times New Roman" pitchFamily="18" charset="0"/>
                <a:cs typeface="Times New Roman" pitchFamily="18" charset="0"/>
              </a:rPr>
              <a:t>, L. </a:t>
            </a:r>
            <a:r>
              <a:rPr lang="en-US" dirty="0" err="1" smtClean="0">
                <a:latin typeface="Times New Roman" pitchFamily="18" charset="0"/>
                <a:cs typeface="Times New Roman" pitchFamily="18" charset="0"/>
              </a:rPr>
              <a:t>Xianpeng</a:t>
            </a:r>
            <a:r>
              <a:rPr lang="en-US" dirty="0" smtClean="0">
                <a:latin typeface="Times New Roman" pitchFamily="18" charset="0"/>
                <a:cs typeface="Times New Roman" pitchFamily="18" charset="0"/>
              </a:rPr>
              <a:t>, and X. </a:t>
            </a:r>
            <a:r>
              <a:rPr lang="en-US" dirty="0" err="1" smtClean="0">
                <a:latin typeface="Times New Roman" pitchFamily="18" charset="0"/>
                <a:cs typeface="Times New Roman" pitchFamily="18" charset="0"/>
              </a:rPr>
              <a:t>Peng</a:t>
            </a:r>
            <a:r>
              <a:rPr lang="en-US" dirty="0" smtClean="0">
                <a:latin typeface="Times New Roman" pitchFamily="18" charset="0"/>
                <a:cs typeface="Times New Roman" pitchFamily="18" charset="0"/>
              </a:rPr>
              <a:t>, “IOT- Based Air Pollution Monitoring and Forecasting System,”</a:t>
            </a:r>
          </a:p>
          <a:p>
            <a:pPr>
              <a:lnSpc>
                <a:spcPct val="170000"/>
              </a:lnSpc>
              <a:buNone/>
            </a:pPr>
            <a:r>
              <a:rPr lang="en-US" dirty="0" smtClean="0">
                <a:latin typeface="Times New Roman" pitchFamily="18" charset="0"/>
                <a:cs typeface="Times New Roman" pitchFamily="18" charset="0"/>
              </a:rPr>
              <a:t>8. N. </a:t>
            </a:r>
            <a:r>
              <a:rPr lang="en-US" dirty="0" err="1" smtClean="0">
                <a:latin typeface="Times New Roman" pitchFamily="18" charset="0"/>
                <a:cs typeface="Times New Roman" pitchFamily="18" charset="0"/>
              </a:rPr>
              <a:t>Tianlong</a:t>
            </a:r>
            <a:r>
              <a:rPr lang="en-US" dirty="0" smtClean="0">
                <a:latin typeface="Times New Roman" pitchFamily="18" charset="0"/>
                <a:cs typeface="Times New Roman" pitchFamily="18" charset="0"/>
              </a:rPr>
              <a:t>, “Application of Single Bus Sensor DHT11 in Temperature Humidity Measure and Control System [J].</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161</TotalTime>
  <Words>863</Words>
  <Application>Microsoft Office PowerPoint</Application>
  <PresentationFormat>On-screen Show (4:3)</PresentationFormat>
  <Paragraphs>65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Weather monitoring Using Iot temperature and Humidity</vt:lpstr>
      <vt:lpstr>ABSTRACT</vt:lpstr>
      <vt:lpstr>Slide 3</vt:lpstr>
      <vt:lpstr>EXISTING SYSTEM</vt:lpstr>
      <vt:lpstr>DISADVANTAGES OF THE EXISTING SYSTEM</vt:lpstr>
      <vt:lpstr>PROPOSED SYSTEM</vt:lpstr>
      <vt:lpstr>Advantages Of Proposed System </vt:lpstr>
      <vt:lpstr>BLOCK DIAGRAM</vt:lpstr>
      <vt:lpstr>MODULES</vt:lpstr>
      <vt:lpstr>Slide 10</vt:lpstr>
      <vt:lpstr>Slide 11</vt:lpstr>
      <vt:lpstr>LITERATURE SURVEY</vt:lpstr>
      <vt:lpstr>Slide 13</vt:lpstr>
      <vt:lpstr>REFERENCES</vt:lpstr>
      <vt:lpstr>Slide 15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TTS</cp:lastModifiedBy>
  <cp:revision>69</cp:revision>
  <dcterms:created xsi:type="dcterms:W3CDTF">2006-08-16T00:00:00Z</dcterms:created>
  <dcterms:modified xsi:type="dcterms:W3CDTF">2020-02-17T12:35:41Z</dcterms:modified>
</cp:coreProperties>
</file>