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26" r:id="rId9"/>
    <p:sldId id="298" r:id="rId10"/>
    <p:sldId id="296" r:id="rId11"/>
    <p:sldId id="295"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30-Mar-21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30-Mar-21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Power Quality Improvement Using Dynamic Voltage  Restorer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r>
              <a:rPr lang="en-US" sz="2000" dirty="0" smtClean="0">
                <a:latin typeface="Times New Roman" pitchFamily="18" charset="0"/>
                <a:cs typeface="Times New Roman" pitchFamily="18" charset="0"/>
              </a:rPr>
              <a:t>Power system  consist of large number of nonlinear load which causes power quality issues.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Sensitive </a:t>
            </a:r>
            <a:r>
              <a:rPr lang="en-US" sz="2000" dirty="0" smtClean="0">
                <a:latin typeface="Times New Roman" pitchFamily="18" charset="0"/>
                <a:cs typeface="Times New Roman" pitchFamily="18" charset="0"/>
              </a:rPr>
              <a:t>components like electronic devices, medical equipment working on power supply are vulnerable to power quality problems.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Voltage </a:t>
            </a:r>
            <a:r>
              <a:rPr lang="en-US" sz="2000" dirty="0" smtClean="0">
                <a:latin typeface="Times New Roman" pitchFamily="18" charset="0"/>
                <a:cs typeface="Times New Roman" pitchFamily="18" charset="0"/>
              </a:rPr>
              <a:t>sag ,Swell ,harmonics ,noise are considered to be some important power quality issues </a:t>
            </a:r>
            <a:r>
              <a:rPr lang="en-US" sz="2000" dirty="0" smtClean="0">
                <a:latin typeface="Times New Roman" pitchFamily="18" charset="0"/>
                <a:cs typeface="Times New Roman" pitchFamily="18" charset="0"/>
              </a:rPr>
              <a:t>.</a:t>
            </a:r>
          </a:p>
          <a:p>
            <a:pPr algn="just"/>
            <a:r>
              <a:rPr lang="en-US" sz="2000" dirty="0" smtClean="0">
                <a:latin typeface="Times New Roman" pitchFamily="18" charset="0"/>
                <a:cs typeface="Times New Roman" pitchFamily="18" charset="0"/>
              </a:rPr>
              <a:t>Voltage </a:t>
            </a:r>
            <a:r>
              <a:rPr lang="en-US" sz="2000" dirty="0" smtClean="0">
                <a:latin typeface="Times New Roman" pitchFamily="18" charset="0"/>
                <a:cs typeface="Times New Roman" pitchFamily="18" charset="0"/>
              </a:rPr>
              <a:t>dips are the major disturbance affecting the power system </a:t>
            </a:r>
            <a:r>
              <a:rPr lang="en-US" sz="2000" dirty="0" smtClean="0">
                <a:latin typeface="Times New Roman" pitchFamily="18" charset="0"/>
                <a:cs typeface="Times New Roman" pitchFamily="18" charset="0"/>
              </a:rPr>
              <a:t>On </a:t>
            </a:r>
            <a:r>
              <a:rPr lang="en-US" sz="2000" dirty="0" smtClean="0">
                <a:latin typeface="Times New Roman" pitchFamily="18" charset="0"/>
                <a:cs typeface="Times New Roman" pitchFamily="18" charset="0"/>
              </a:rPr>
              <a:t>load tap changers can be used to compensate voltage dip but it is not economical.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Dynamic </a:t>
            </a:r>
            <a:r>
              <a:rPr lang="en-US" sz="2000" dirty="0" smtClean="0">
                <a:latin typeface="Times New Roman" pitchFamily="18" charset="0"/>
                <a:cs typeface="Times New Roman" pitchFamily="18" charset="0"/>
              </a:rPr>
              <a:t>voltage restorer (DVR) is an alternate to conventional method of compensating the voltage .These are custom power devices.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main applications of DVR is to protect sensitive loads that are severely affected by fluctuations in system voltage.</a:t>
            </a:r>
          </a:p>
          <a:p>
            <a:pPr algn="just">
              <a:buNone/>
            </a:pPr>
            <a:endParaRPr lang="en-US" sz="2000" dirty="0" smtClean="0">
              <a:latin typeface="Times New Roman" pitchFamily="18" charset="0"/>
              <a:cs typeface="Times New Roman" pitchFamily="18" charset="0"/>
            </a:endParaRP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A power system is having number of components which are to be operated in such a way to satisfy certain </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One </a:t>
            </a:r>
            <a:r>
              <a:rPr lang="en-US" sz="2000" dirty="0" smtClean="0">
                <a:latin typeface="Times New Roman" pitchFamily="18" charset="0"/>
                <a:cs typeface="Times New Roman" pitchFamily="18" charset="0"/>
              </a:rPr>
              <a:t>such criteria is power quality .It plays a very important role in determining efficiency and performance of a power system.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As </a:t>
            </a:r>
            <a:r>
              <a:rPr lang="en-US" sz="2000" dirty="0" smtClean="0">
                <a:latin typeface="Times New Roman" pitchFamily="18" charset="0"/>
                <a:cs typeface="Times New Roman" pitchFamily="18" charset="0"/>
              </a:rPr>
              <a:t>the number of consumer’s increase, the demand for the power also increasing drastically </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Along </a:t>
            </a:r>
            <a:r>
              <a:rPr lang="en-US" sz="2000" dirty="0" smtClean="0">
                <a:latin typeface="Times New Roman" pitchFamily="18" charset="0"/>
                <a:cs typeface="Times New Roman" pitchFamily="18" charset="0"/>
              </a:rPr>
              <a:t>with its quality ,continuity of supply has to be ensured for good economy.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power quality issues that are most likely to occur in a power system are voltage sag, voltage swell, flickering and harmonics. These causes malfunctioning in electrical equipment.</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r>
              <a:rPr lang="en-US" sz="2800" dirty="0" smtClean="0">
                <a:latin typeface="Times New Roman" pitchFamily="18" charset="0"/>
                <a:cs typeface="Times New Roman" pitchFamily="18" charset="0"/>
              </a:rPr>
              <a:t>Due to large and complex power system voltage sag/</a:t>
            </a:r>
            <a:r>
              <a:rPr lang="en-US" sz="2800" dirty="0" err="1" smtClean="0">
                <a:latin typeface="Times New Roman" pitchFamily="18" charset="0"/>
                <a:cs typeface="Times New Roman" pitchFamily="18" charset="0"/>
              </a:rPr>
              <a:t>sweel</a:t>
            </a:r>
            <a:r>
              <a:rPr lang="en-US" sz="2800" dirty="0" smtClean="0">
                <a:latin typeface="Times New Roman" pitchFamily="18" charset="0"/>
                <a:cs typeface="Times New Roman" pitchFamily="18" charset="0"/>
              </a:rPr>
              <a:t> became important power quality issues</a:t>
            </a:r>
            <a:r>
              <a:rPr lang="en-US" sz="2800" dirty="0" smtClean="0">
                <a:latin typeface="Times New Roman" pitchFamily="18" charset="0"/>
                <a:cs typeface="Times New Roman" pitchFamily="18" charset="0"/>
              </a:rPr>
              <a:t>.</a:t>
            </a:r>
          </a:p>
          <a:p>
            <a:pPr algn="just"/>
            <a:r>
              <a:rPr lang="en-US"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The electronic device like oscilloscope are used in hospitals are affected due to harmonics created in the system and flicker causes an irritation to the eyes.</a:t>
            </a:r>
          </a:p>
          <a:p>
            <a:pPr algn="just">
              <a:buNone/>
            </a:pPr>
            <a:r>
              <a:rPr lang="en-US" sz="28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990600"/>
            <a:ext cx="6477000" cy="5105400"/>
          </a:xfrm>
        </p:spPr>
        <p:txBody>
          <a:bodyPr>
            <a:noAutofit/>
          </a:bodyPr>
          <a:lstStyle/>
          <a:p>
            <a:pPr algn="just">
              <a:lnSpc>
                <a:spcPct val="150000"/>
              </a:lnSpc>
            </a:pPr>
            <a:r>
              <a:rPr lang="en-US" sz="2000" dirty="0" smtClean="0">
                <a:latin typeface="Times New Roman" pitchFamily="18" charset="0"/>
                <a:cs typeface="Times New Roman" pitchFamily="18" charset="0"/>
              </a:rPr>
              <a:t>Here in our paper we are making use of a DVR </a:t>
            </a:r>
            <a:r>
              <a:rPr lang="en-US" sz="2000" dirty="0" err="1" smtClean="0">
                <a:latin typeface="Times New Roman" pitchFamily="18" charset="0"/>
                <a:cs typeface="Times New Roman" pitchFamily="18" charset="0"/>
              </a:rPr>
              <a:t>i.e</a:t>
            </a:r>
            <a:r>
              <a:rPr lang="en-US" sz="2000" dirty="0" smtClean="0">
                <a:latin typeface="Times New Roman" pitchFamily="18" charset="0"/>
                <a:cs typeface="Times New Roman" pitchFamily="18" charset="0"/>
              </a:rPr>
              <a:t> dynamic voltage restorer to reduce power quality problems DVR is used to reduce voltage sags/swells by injecting amount of voltages in series with the supply voltage and load point, and maintains reliability of power supply. In steady state condition, DVR will not absorbs/delivers real power.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But</a:t>
            </a:r>
            <a:r>
              <a:rPr lang="en-US" sz="2000" dirty="0" smtClean="0">
                <a:latin typeface="Times New Roman" pitchFamily="18" charset="0"/>
                <a:cs typeface="Times New Roman" pitchFamily="18" charset="0"/>
              </a:rPr>
              <a:t>, whenever voltage sag/swell or unbalance in supply voltage arises in the power system, DVR will operate.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600200"/>
            <a:ext cx="7010400" cy="3352800"/>
          </a:xfrm>
        </p:spPr>
        <p:txBody>
          <a:bodyPr>
            <a:normAutofit/>
          </a:bodyPr>
          <a:lstStyle/>
          <a:p>
            <a:pPr algn="just"/>
            <a:r>
              <a:rPr lang="en-US" sz="2000" dirty="0" smtClean="0">
                <a:latin typeface="Times New Roman" pitchFamily="18" charset="0"/>
                <a:cs typeface="Times New Roman" pitchFamily="18" charset="0"/>
              </a:rPr>
              <a:t>SVPWM has an advantage over such technique such as better dc </a:t>
            </a:r>
            <a:r>
              <a:rPr lang="en-US" sz="2000" dirty="0" err="1" smtClean="0">
                <a:latin typeface="Times New Roman" pitchFamily="18" charset="0"/>
                <a:cs typeface="Times New Roman" pitchFamily="18" charset="0"/>
              </a:rPr>
              <a:t>utilisation</a:t>
            </a:r>
            <a:r>
              <a:rPr lang="en-US" sz="2000" dirty="0" smtClean="0">
                <a:latin typeface="Times New Roman" pitchFamily="18" charset="0"/>
                <a:cs typeface="Times New Roman" pitchFamily="18" charset="0"/>
              </a:rPr>
              <a:t> and easy implementation with digital signal processor.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order to prevent the consequences of poor PQ and to improve the utility performance the electric power are </a:t>
            </a:r>
            <a:r>
              <a:rPr lang="en-US" sz="2000" dirty="0" err="1" smtClean="0">
                <a:latin typeface="Times New Roman" pitchFamily="18" charset="0"/>
                <a:cs typeface="Times New Roman" pitchFamily="18" charset="0"/>
              </a:rPr>
              <a:t>analysed</a:t>
            </a:r>
            <a:r>
              <a:rPr lang="en-US" sz="2000" dirty="0" smtClean="0">
                <a:latin typeface="Times New Roman" pitchFamily="18" charset="0"/>
                <a:cs typeface="Times New Roman" pitchFamily="18" charset="0"/>
              </a:rPr>
              <a:t> to resolve the PQ issues in order to determine the efficient compensation technique.</a:t>
            </a:r>
          </a:p>
          <a:p>
            <a:pPr algn="just"/>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905000" y="228600"/>
          <a:ext cx="6400800" cy="5623560"/>
        </p:xfrm>
        <a:graphic>
          <a:graphicData uri="http://schemas.openxmlformats.org/drawingml/2006/table">
            <a:tbl>
              <a:tblPr firstRow="1" bandRow="1">
                <a:tableStyleId>{5C22544A-7EE6-4342-B048-85BDC9FD1C3A}</a:tableStyleId>
              </a:tblPr>
              <a:tblGrid>
                <a:gridCol w="2133600"/>
                <a:gridCol w="2133600"/>
                <a:gridCol w="2133600"/>
              </a:tblGrid>
              <a:tr h="140634">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1606886">
                <a:tc>
                  <a:txBody>
                    <a:bodyPr/>
                    <a:lstStyle/>
                    <a:p>
                      <a:pPr marL="0" marR="0" algn="just">
                        <a:lnSpc>
                          <a:spcPct val="150000"/>
                        </a:lnSpc>
                        <a:spcBef>
                          <a:spcPts val="0"/>
                        </a:spcBef>
                        <a:spcAft>
                          <a:spcPts val="0"/>
                        </a:spcAft>
                      </a:pPr>
                      <a:r>
                        <a:rPr lang="en-US" sz="2000" dirty="0">
                          <a:latin typeface="+mn-lt"/>
                          <a:ea typeface="Calibri"/>
                          <a:cs typeface="Times New Roman"/>
                        </a:rPr>
                        <a:t>The role of DVR</a:t>
                      </a:r>
                    </a:p>
                  </a:txBody>
                  <a:tcPr marL="68580" marR="68580" marT="0" marB="0"/>
                </a:tc>
                <a:tc>
                  <a:txBody>
                    <a:bodyPr/>
                    <a:lstStyle/>
                    <a:p>
                      <a:pPr marL="0" marR="0" algn="just">
                        <a:lnSpc>
                          <a:spcPct val="150000"/>
                        </a:lnSpc>
                        <a:spcBef>
                          <a:spcPts val="0"/>
                        </a:spcBef>
                        <a:spcAft>
                          <a:spcPts val="0"/>
                        </a:spcAft>
                      </a:pPr>
                      <a:r>
                        <a:rPr lang="en-US" sz="2000" dirty="0">
                          <a:latin typeface="+mn-lt"/>
                          <a:ea typeface="Calibri"/>
                          <a:cs typeface="Times New Roman"/>
                        </a:rPr>
                        <a:t>T.appalanaidu, </a:t>
                      </a:r>
                    </a:p>
                  </a:txBody>
                  <a:tcPr marL="68580" marR="68580" marT="0" marB="0"/>
                </a:tc>
                <a:tc>
                  <a:txBody>
                    <a:bodyPr/>
                    <a:lstStyle/>
                    <a:p>
                      <a:pPr marL="0" marR="0" algn="just">
                        <a:lnSpc>
                          <a:spcPct val="115000"/>
                        </a:lnSpc>
                        <a:spcBef>
                          <a:spcPts val="0"/>
                        </a:spcBef>
                        <a:spcAft>
                          <a:spcPts val="0"/>
                        </a:spcAft>
                      </a:pPr>
                      <a:r>
                        <a:rPr lang="en-US" sz="2000" dirty="0">
                          <a:latin typeface="+mn-lt"/>
                          <a:ea typeface="Times New Roman"/>
                          <a:cs typeface="Times New Roman"/>
                        </a:rPr>
                        <a:t>In this paper, an overview of the DVR, its functions, </a:t>
                      </a:r>
                      <a:endParaRPr lang="en-US" sz="2000" dirty="0">
                        <a:latin typeface="+mn-lt"/>
                        <a:ea typeface="Calibri"/>
                        <a:cs typeface="Times New Roman"/>
                      </a:endParaRPr>
                    </a:p>
                    <a:p>
                      <a:pPr marL="0" marR="0" algn="just">
                        <a:lnSpc>
                          <a:spcPct val="115000"/>
                        </a:lnSpc>
                        <a:spcBef>
                          <a:spcPts val="0"/>
                        </a:spcBef>
                        <a:spcAft>
                          <a:spcPts val="0"/>
                        </a:spcAft>
                      </a:pPr>
                      <a:r>
                        <a:rPr lang="en-US" sz="2000" dirty="0">
                          <a:latin typeface="+mn-lt"/>
                          <a:ea typeface="Times New Roman"/>
                          <a:cs typeface="Times New Roman"/>
                        </a:rPr>
                        <a:t>configurations, components, operating modes, voltage injection methods and closed-loop control of the DVR output voltage are </a:t>
                      </a:r>
                      <a:endParaRPr lang="en-US" sz="2000" dirty="0">
                        <a:latin typeface="+mn-lt"/>
                        <a:ea typeface="Calibri"/>
                        <a:cs typeface="Times New Roman"/>
                      </a:endParaRPr>
                    </a:p>
                    <a:p>
                      <a:pPr marL="0" marR="0" algn="just">
                        <a:lnSpc>
                          <a:spcPct val="115000"/>
                        </a:lnSpc>
                        <a:spcBef>
                          <a:spcPts val="0"/>
                        </a:spcBef>
                        <a:spcAft>
                          <a:spcPts val="0"/>
                        </a:spcAft>
                      </a:pPr>
                      <a:r>
                        <a:rPr lang="en-US" sz="2000" dirty="0">
                          <a:latin typeface="+mn-lt"/>
                          <a:ea typeface="Times New Roman"/>
                          <a:cs typeface="Times New Roman"/>
                        </a:rPr>
                        <a:t>reviewed along with the device capabilities and limitations. </a:t>
                      </a:r>
                      <a:endParaRPr lang="en-US" sz="2000" dirty="0">
                        <a:latin typeface="+mn-lt"/>
                        <a:ea typeface="Calibri"/>
                        <a:cs typeface="Times New Roman"/>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25159"/>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IN" sz="2000" dirty="0" smtClean="0">
                          <a:latin typeface="+mn-lt"/>
                        </a:rPr>
                        <a:t>TITLE</a:t>
                      </a:r>
                      <a:endParaRPr lang="en-IN" sz="2000" dirty="0">
                        <a:latin typeface="+mn-lt"/>
                      </a:endParaRPr>
                    </a:p>
                  </a:txBody>
                  <a:tcPr/>
                </a:tc>
                <a:tc>
                  <a:txBody>
                    <a:bodyPr/>
                    <a:lstStyle/>
                    <a:p>
                      <a:pPr algn="ctr"/>
                      <a:r>
                        <a:rPr lang="en-IN" sz="2000" dirty="0" smtClean="0">
                          <a:latin typeface="+mn-lt"/>
                        </a:rPr>
                        <a:t>AUTHORS</a:t>
                      </a:r>
                      <a:endParaRPr lang="en-IN" sz="2000" dirty="0">
                        <a:latin typeface="+mn-lt"/>
                      </a:endParaRPr>
                    </a:p>
                  </a:txBody>
                  <a:tcPr/>
                </a:tc>
                <a:tc>
                  <a:txBody>
                    <a:bodyPr/>
                    <a:lstStyle/>
                    <a:p>
                      <a:pPr algn="ctr"/>
                      <a:r>
                        <a:rPr lang="en-IN" sz="2000" dirty="0" smtClean="0">
                          <a:latin typeface="+mn-lt"/>
                        </a:rPr>
                        <a:t>DESCRIPTION</a:t>
                      </a:r>
                      <a:endParaRPr lang="en-IN" sz="2000" dirty="0">
                        <a:latin typeface="+mn-lt"/>
                      </a:endParaRPr>
                    </a:p>
                  </a:txBody>
                  <a:tcPr/>
                </a:tc>
              </a:tr>
              <a:tr h="370840">
                <a:tc>
                  <a:txBody>
                    <a:bodyPr/>
                    <a:lstStyle/>
                    <a:p>
                      <a:pPr marL="0" marR="0" algn="just">
                        <a:lnSpc>
                          <a:spcPct val="150000"/>
                        </a:lnSpc>
                        <a:spcBef>
                          <a:spcPts val="0"/>
                        </a:spcBef>
                        <a:spcAft>
                          <a:spcPts val="0"/>
                        </a:spcAft>
                      </a:pPr>
                      <a:r>
                        <a:rPr lang="en-US" sz="2000" dirty="0">
                          <a:latin typeface="+mn-lt"/>
                          <a:ea typeface="Calibri"/>
                          <a:cs typeface="Times New Roman"/>
                        </a:rPr>
                        <a:t>Power quality enhancement using custom power devices</a:t>
                      </a:r>
                    </a:p>
                  </a:txBody>
                  <a:tcPr marL="68580" marR="68580" marT="0" marB="0"/>
                </a:tc>
                <a:tc>
                  <a:txBody>
                    <a:bodyPr/>
                    <a:lstStyle/>
                    <a:p>
                      <a:pPr marL="0" marR="0" algn="just">
                        <a:lnSpc>
                          <a:spcPct val="150000"/>
                        </a:lnSpc>
                        <a:spcBef>
                          <a:spcPts val="0"/>
                        </a:spcBef>
                        <a:spcAft>
                          <a:spcPts val="0"/>
                        </a:spcAft>
                      </a:pPr>
                      <a:r>
                        <a:rPr lang="en-US" sz="2000" dirty="0">
                          <a:latin typeface="+mn-lt"/>
                          <a:ea typeface="Calibri"/>
                          <a:cs typeface="Times New Roman"/>
                        </a:rPr>
                        <a:t>Ghosh and G.Ledwich, </a:t>
                      </a:r>
                    </a:p>
                  </a:txBody>
                  <a:tcPr marL="68580" marR="68580" marT="0" marB="0"/>
                </a:tc>
                <a:tc>
                  <a:txBody>
                    <a:bodyPr/>
                    <a:lstStyle/>
                    <a:p>
                      <a:pPr marL="0" marR="0" algn="just">
                        <a:lnSpc>
                          <a:spcPct val="150000"/>
                        </a:lnSpc>
                        <a:spcBef>
                          <a:spcPts val="0"/>
                        </a:spcBef>
                        <a:spcAft>
                          <a:spcPts val="0"/>
                        </a:spcAft>
                      </a:pPr>
                      <a:r>
                        <a:rPr lang="en-US" sz="2000" dirty="0">
                          <a:latin typeface="+mn-lt"/>
                          <a:ea typeface="Calibri"/>
                          <a:cs typeface="Times New Roman"/>
                        </a:rPr>
                        <a:t>This paper presents brief review on various power quality issues and its mitigation techniques used at distribution side because various industrial and commercial consumer equipments are highly affected by power quality disturbances.</a:t>
                      </a:r>
                    </a:p>
                  </a:txBody>
                  <a:tcPr marL="68580" marR="68580" marT="0" marB="0"/>
                </a:tc>
              </a:tr>
              <a:tr h="370840">
                <a:tc>
                  <a:txBody>
                    <a:bodyPr/>
                    <a:lstStyle/>
                    <a:p>
                      <a:pPr algn="just"/>
                      <a:endParaRPr lang="en-IN" sz="2000" dirty="0">
                        <a:latin typeface="+mn-lt"/>
                      </a:endParaRPr>
                    </a:p>
                  </a:txBody>
                  <a:tcPr/>
                </a:tc>
                <a:tc>
                  <a:txBody>
                    <a:bodyPr/>
                    <a:lstStyle/>
                    <a:p>
                      <a:pPr algn="just"/>
                      <a:endParaRPr lang="en-IN" sz="2000" dirty="0">
                        <a:latin typeface="+mn-lt"/>
                      </a:endParaRPr>
                    </a:p>
                  </a:txBody>
                  <a:tcPr/>
                </a:tc>
                <a:tc>
                  <a:txBody>
                    <a:bodyPr/>
                    <a:lstStyle/>
                    <a:p>
                      <a:pPr algn="just"/>
                      <a:endParaRPr lang="en-IN" sz="2000" dirty="0">
                        <a:latin typeface="+mn-lt"/>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C:\Users\TTS\Desktop\PIC 2.png"/>
          <p:cNvPicPr>
            <a:picLocks noGrp="1"/>
          </p:cNvPicPr>
          <p:nvPr>
            <p:ph idx="1"/>
          </p:nvPr>
        </p:nvPicPr>
        <p:blipFill>
          <a:blip r:embed="rId2"/>
          <a:srcRect/>
          <a:stretch>
            <a:fillRect/>
          </a:stretch>
        </p:blipFill>
        <p:spPr bwMode="auto">
          <a:xfrm>
            <a:off x="1600200" y="1609725"/>
            <a:ext cx="7086599" cy="447675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524000" y="1295400"/>
            <a:ext cx="6629400" cy="4572000"/>
          </a:xfrm>
        </p:spPr>
        <p:txBody>
          <a:bodyPr>
            <a:noAutofit/>
          </a:bodyPr>
          <a:lstStyle/>
          <a:p>
            <a:pPr algn="just"/>
            <a:r>
              <a:rPr lang="en-US" sz="2000" dirty="0" smtClean="0">
                <a:latin typeface="Times New Roman" pitchFamily="18" charset="0"/>
                <a:cs typeface="Times New Roman" pitchFamily="18" charset="0"/>
              </a:rPr>
              <a:t>[1</a:t>
            </a:r>
            <a:r>
              <a:rPr lang="en-US" sz="2000" dirty="0" smtClean="0">
                <a:latin typeface="Times New Roman" pitchFamily="18" charset="0"/>
                <a:cs typeface="Times New Roman" pitchFamily="18" charset="0"/>
              </a:rPr>
              <a:t>] T.appalanaidu</a:t>
            </a:r>
            <a:r>
              <a:rPr lang="en-US" sz="2000" dirty="0" smtClean="0">
                <a:latin typeface="Times New Roman" pitchFamily="18" charset="0"/>
                <a:cs typeface="Times New Roman" pitchFamily="18" charset="0"/>
              </a:rPr>
              <a:t>, “The role of DVR”, @AEEICB16, IEEE.</a:t>
            </a:r>
          </a:p>
          <a:p>
            <a:pPr algn="just"/>
            <a:r>
              <a:rPr lang="en-US" sz="2000" dirty="0" smtClean="0">
                <a:latin typeface="Times New Roman" pitchFamily="18" charset="0"/>
                <a:cs typeface="Times New Roman" pitchFamily="18" charset="0"/>
              </a:rPr>
              <a:t>[2</a:t>
            </a:r>
            <a:r>
              <a:rPr lang="en-US" sz="2000" dirty="0" smtClean="0">
                <a:latin typeface="Times New Roman" pitchFamily="18" charset="0"/>
                <a:cs typeface="Times New Roman" pitchFamily="18" charset="0"/>
              </a:rPr>
              <a:t>] Ghosh </a:t>
            </a:r>
            <a:r>
              <a:rPr lang="en-US" sz="2000" dirty="0" smtClean="0">
                <a:latin typeface="Times New Roman" pitchFamily="18" charset="0"/>
                <a:cs typeface="Times New Roman" pitchFamily="18" charset="0"/>
              </a:rPr>
              <a:t>and G.Ledwich, Power quality enhancement using custom power devices: springer science, 2012</a:t>
            </a:r>
          </a:p>
          <a:p>
            <a:pPr algn="just"/>
            <a:r>
              <a:rPr lang="en-US" sz="2000" dirty="0" smtClean="0">
                <a:latin typeface="Times New Roman" pitchFamily="18" charset="0"/>
                <a:cs typeface="Times New Roman" pitchFamily="18" charset="0"/>
              </a:rPr>
              <a:t>[3</a:t>
            </a:r>
            <a:r>
              <a:rPr lang="en-US" sz="2000" dirty="0" smtClean="0">
                <a:latin typeface="Times New Roman" pitchFamily="18" charset="0"/>
                <a:cs typeface="Times New Roman" pitchFamily="18" charset="0"/>
              </a:rPr>
              <a:t>] N.G.Hingorani </a:t>
            </a:r>
            <a:r>
              <a:rPr lang="en-US" sz="2000" dirty="0" smtClean="0">
                <a:latin typeface="Times New Roman" pitchFamily="18" charset="0"/>
                <a:cs typeface="Times New Roman" pitchFamily="18" charset="0"/>
              </a:rPr>
              <a:t>“ Introducing custom power”, spectrum, IEEE, Volume 32, pp 41-48, 1995. </a:t>
            </a:r>
          </a:p>
          <a:p>
            <a:pPr algn="just"/>
            <a:r>
              <a:rPr lang="en-US" sz="2000" dirty="0" smtClean="0">
                <a:latin typeface="Times New Roman" pitchFamily="18" charset="0"/>
                <a:cs typeface="Times New Roman" pitchFamily="18" charset="0"/>
              </a:rPr>
              <a:t>[4</a:t>
            </a:r>
            <a:r>
              <a:rPr lang="en-US" sz="2000" dirty="0" smtClean="0">
                <a:latin typeface="Times New Roman" pitchFamily="18" charset="0"/>
                <a:cs typeface="Times New Roman" pitchFamily="18" charset="0"/>
              </a:rPr>
              <a:t>] Lakshmi</a:t>
            </a:r>
            <a:r>
              <a:rPr lang="en-US" sz="2000" dirty="0" smtClean="0">
                <a:latin typeface="Times New Roman" pitchFamily="18" charset="0"/>
                <a:cs typeface="Times New Roman" pitchFamily="18" charset="0"/>
              </a:rPr>
              <a:t>, T.Swapna,” Modeling and simulation of DVR”.</a:t>
            </a:r>
          </a:p>
          <a:p>
            <a:pPr algn="just"/>
            <a:r>
              <a:rPr lang="en-US" sz="2000" dirty="0" smtClean="0">
                <a:latin typeface="Times New Roman" pitchFamily="18" charset="0"/>
                <a:cs typeface="Times New Roman" pitchFamily="18" charset="0"/>
              </a:rPr>
              <a:t>[5</a:t>
            </a:r>
            <a:r>
              <a:rPr lang="en-US" sz="2000" dirty="0" smtClean="0">
                <a:latin typeface="Times New Roman" pitchFamily="18" charset="0"/>
                <a:cs typeface="Times New Roman" pitchFamily="18" charset="0"/>
              </a:rPr>
              <a:t>] S.Satish </a:t>
            </a:r>
            <a:r>
              <a:rPr lang="en-US" sz="2000" dirty="0" smtClean="0">
                <a:latin typeface="Times New Roman" pitchFamily="18" charset="0"/>
                <a:cs typeface="Times New Roman" pitchFamily="18" charset="0"/>
              </a:rPr>
              <a:t>Kishore, P.Abirami, “Voltage sag reduction” @ICCPEIC 2017.</a:t>
            </a:r>
          </a:p>
          <a:p>
            <a:pPr algn="just"/>
            <a:r>
              <a:rPr lang="en-US" sz="2000" dirty="0" smtClean="0">
                <a:latin typeface="Times New Roman" pitchFamily="18" charset="0"/>
                <a:cs typeface="Times New Roman" pitchFamily="18" charset="0"/>
              </a:rPr>
              <a:t>[6</a:t>
            </a:r>
            <a:r>
              <a:rPr lang="en-US" sz="2000" dirty="0" smtClean="0">
                <a:latin typeface="Times New Roman" pitchFamily="18" charset="0"/>
                <a:cs typeface="Times New Roman" pitchFamily="18" charset="0"/>
              </a:rPr>
              <a:t>] Santhosh </a:t>
            </a:r>
            <a:r>
              <a:rPr lang="en-US" sz="2000" dirty="0" smtClean="0">
                <a:latin typeface="Times New Roman" pitchFamily="18" charset="0"/>
                <a:cs typeface="Times New Roman" pitchFamily="18" charset="0"/>
              </a:rPr>
              <a:t>kumar, Sudhir kumar, “Enhancement in power quality”, @ICIIECS 2017.</a:t>
            </a:r>
          </a:p>
          <a:p>
            <a:pPr algn="just">
              <a:lnSpc>
                <a:spcPct val="160000"/>
              </a:lnSpc>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1154</TotalTime>
  <Words>649</Words>
  <Application>Microsoft Office PowerPoint</Application>
  <PresentationFormat>On-screen Show (4:3)</PresentationFormat>
  <Paragraphs>59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Power Quality Improvement Using Dynamic Voltage  Restorer </vt:lpstr>
      <vt:lpstr>Abstract</vt:lpstr>
      <vt:lpstr>Existing System</vt:lpstr>
      <vt:lpstr>Disadvantage of Existing System</vt:lpstr>
      <vt:lpstr>PROPOSED SYSTEM :</vt:lpstr>
      <vt:lpstr>ADVANTAGE</vt:lpstr>
      <vt:lpstr>Slide 7</vt:lpstr>
      <vt:lpstr>Slide 8</vt:lpstr>
      <vt:lpstr>Architecture Diagram </vt:lpstr>
      <vt:lpstr>SOFTWARE REQUIREMENTS:</vt:lpstr>
      <vt:lpstr>HARDWARE REQUIREMENTS:</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530</cp:revision>
  <dcterms:created xsi:type="dcterms:W3CDTF">2006-08-16T00:00:00Z</dcterms:created>
  <dcterms:modified xsi:type="dcterms:W3CDTF">2021-03-30T23:38:22Z</dcterms:modified>
</cp:coreProperties>
</file>