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16" r:id="rId4"/>
    <p:sldId id="260" r:id="rId5"/>
    <p:sldId id="262" r:id="rId6"/>
    <p:sldId id="263" r:id="rId7"/>
    <p:sldId id="294" r:id="rId8"/>
    <p:sldId id="298" r:id="rId9"/>
    <p:sldId id="310" r:id="rId10"/>
    <p:sldId id="311" r:id="rId11"/>
    <p:sldId id="296" r:id="rId12"/>
    <p:sldId id="295" r:id="rId13"/>
    <p:sldId id="307" r:id="rId14"/>
    <p:sldId id="31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435608" y="274638"/>
            <a:ext cx="7498080" cy="3687762"/>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dirty="0" smtClean="0"/>
              <a:t/>
            </a:r>
            <a:br>
              <a:rPr lang="en-US" dirty="0" smtClean="0"/>
            </a:br>
            <a:r>
              <a:rPr lang="en-US" b="1" dirty="0" smtClean="0"/>
              <a:t> </a:t>
            </a:r>
            <a:r>
              <a:rPr lang="en-US" dirty="0" smtClean="0"/>
              <a:t/>
            </a:r>
            <a:br>
              <a:rPr lang="en-US" dirty="0" smtClean="0"/>
            </a:br>
            <a:endParaRPr lang="en-US" dirty="0"/>
          </a:p>
        </p:txBody>
      </p:sp>
      <p:sp>
        <p:nvSpPr>
          <p:cNvPr id="15361" name="Rectangle 1"/>
          <p:cNvSpPr>
            <a:spLocks noChangeArrowheads="1"/>
          </p:cNvSpPr>
          <p:nvPr/>
        </p:nvSpPr>
        <p:spPr bwMode="auto">
          <a:xfrm>
            <a:off x="1143000" y="1905000"/>
            <a:ext cx="77724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Rectangle 3"/>
          <p:cNvSpPr/>
          <p:nvPr/>
        </p:nvSpPr>
        <p:spPr>
          <a:xfrm>
            <a:off x="1371600" y="1447801"/>
            <a:ext cx="7543800" cy="1384995"/>
          </a:xfrm>
          <a:prstGeom prst="rect">
            <a:avLst/>
          </a:prstGeom>
        </p:spPr>
        <p:txBody>
          <a:bodyPr wrap="square">
            <a:spAutoFit/>
          </a:bodyPr>
          <a:lstStyle/>
          <a:p>
            <a:pPr algn="ctr"/>
            <a:r>
              <a:rPr lang="en-US" sz="2800" b="1" dirty="0" smtClean="0">
                <a:latin typeface="Times New Roman" pitchFamily="18" charset="0"/>
                <a:cs typeface="Times New Roman" pitchFamily="18" charset="0"/>
              </a:rPr>
              <a:t>Cloud Firewall Under </a:t>
            </a:r>
            <a:r>
              <a:rPr lang="en-US" sz="2800" b="1" dirty="0" err="1" smtClean="0">
                <a:latin typeface="Times New Roman" pitchFamily="18" charset="0"/>
                <a:cs typeface="Times New Roman" pitchFamily="18" charset="0"/>
              </a:rPr>
              <a:t>Bursty</a:t>
            </a:r>
            <a:r>
              <a:rPr lang="en-US" sz="2800" b="1"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Correlated </a:t>
            </a:r>
          </a:p>
          <a:p>
            <a:pPr algn="ctr"/>
            <a:endParaRPr lang="en-US" sz="2800" b="1" dirty="0" smtClean="0">
              <a:latin typeface="Times New Roman" pitchFamily="18" charset="0"/>
              <a:cs typeface="Times New Roman" pitchFamily="18" charset="0"/>
            </a:endParaRPr>
          </a:p>
          <a:p>
            <a:pPr algn="ctr"/>
            <a:r>
              <a:rPr lang="en-US" sz="2800" b="1" dirty="0" smtClean="0">
                <a:latin typeface="Times New Roman" pitchFamily="18" charset="0"/>
                <a:cs typeface="Times New Roman" pitchFamily="18" charset="0"/>
              </a:rPr>
              <a:t>Data </a:t>
            </a:r>
            <a:r>
              <a:rPr lang="en-US" sz="2800" b="1" dirty="0" smtClean="0">
                <a:latin typeface="Times New Roman" pitchFamily="18" charset="0"/>
                <a:cs typeface="Times New Roman" pitchFamily="18" charset="0"/>
              </a:rPr>
              <a:t>Traffic A Theoretical </a:t>
            </a:r>
            <a:r>
              <a:rPr lang="en-US" sz="2800" b="1" dirty="0" smtClean="0">
                <a:latin typeface="Times New Roman" pitchFamily="18" charset="0"/>
                <a:cs typeface="Times New Roman" pitchFamily="18" charset="0"/>
              </a:rPr>
              <a:t>Analysis</a:t>
            </a:r>
            <a:endParaRPr lang="en-US" sz="2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Cloud </a:t>
            </a:r>
            <a:r>
              <a:rPr lang="en-US" sz="1800" dirty="0" smtClean="0">
                <a:latin typeface="Times New Roman" pitchFamily="18" charset="0"/>
                <a:cs typeface="Times New Roman" pitchFamily="18" charset="0"/>
              </a:rPr>
              <a:t>firewalls stand as one of the major building blocks of the cloud security framework protecting the Virtual Private Infrastructure against attacks such as the Distributed Denial of Service (</a:t>
            </a:r>
            <a:r>
              <a:rPr lang="en-US" sz="1800" dirty="0" err="1" smtClean="0">
                <a:latin typeface="Times New Roman" pitchFamily="18" charset="0"/>
                <a:cs typeface="Times New Roman" pitchFamily="18" charset="0"/>
              </a:rPr>
              <a:t>DDoS</a:t>
            </a:r>
            <a:r>
              <a:rPr lang="en-US" sz="1800" dirty="0" smtClean="0">
                <a:latin typeface="Times New Roman" pitchFamily="18" charset="0"/>
                <a:cs typeface="Times New Roman" pitchFamily="18" charset="0"/>
              </a:rPr>
              <a:t>). In order to fully characterize the cloud firewall operation and gain actionable insights on the design of cloud security, performance models for the cloud firewall become imperative. </a:t>
            </a:r>
            <a:r>
              <a:rPr lang="en-US" sz="1800" dirty="0" smtClean="0">
                <a:latin typeface="Times New Roman" pitchFamily="18" charset="0"/>
                <a:cs typeface="Times New Roman" pitchFamily="18" charset="0"/>
              </a:rPr>
              <a:t>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In </a:t>
            </a:r>
            <a:r>
              <a:rPr lang="en-US" sz="1800" dirty="0" smtClean="0">
                <a:latin typeface="Times New Roman" pitchFamily="18" charset="0"/>
                <a:cs typeface="Times New Roman" pitchFamily="18" charset="0"/>
              </a:rPr>
              <a:t>this paper, we propose a multi-dimensional Continuous-Time Markov Chain model for the cloud firewall that takes into account the </a:t>
            </a:r>
            <a:r>
              <a:rPr lang="en-US" sz="1800" dirty="0" smtClean="0">
                <a:latin typeface="Times New Roman" pitchFamily="18" charset="0"/>
                <a:cs typeface="Times New Roman" pitchFamily="18" charset="0"/>
              </a:rPr>
              <a:t>burrstones </a:t>
            </a:r>
            <a:r>
              <a:rPr lang="en-US" sz="1800" dirty="0" smtClean="0">
                <a:latin typeface="Times New Roman" pitchFamily="18" charset="0"/>
                <a:cs typeface="Times New Roman" pitchFamily="18" charset="0"/>
              </a:rPr>
              <a:t>and correlation features of the legitimate and malicious data traffic. By adopting the Markov-Modulated Poisson process (MMPP) and the Interrupted Poisson Process (IPP), we identify the workload conditions under which the cloud firewall might be subject to a loss of availability.</a:t>
            </a:r>
            <a:endParaRPr lang="en-US" sz="18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Furthermore, by comparing the IPP and Poisson attacks, we numerically verify that the cloud firewall is inherently vulnerable to a </a:t>
            </a:r>
            <a:r>
              <a:rPr lang="en-US" sz="1800" dirty="0" smtClean="0">
                <a:latin typeface="Times New Roman" pitchFamily="18" charset="0"/>
                <a:cs typeface="Times New Roman" pitchFamily="18" charset="0"/>
              </a:rPr>
              <a:t>burrstones-aware </a:t>
            </a:r>
            <a:r>
              <a:rPr lang="en-US" sz="1800" dirty="0" smtClean="0">
                <a:latin typeface="Times New Roman" pitchFamily="18" charset="0"/>
                <a:cs typeface="Times New Roman" pitchFamily="18" charset="0"/>
              </a:rPr>
              <a:t>attack which might seriously compromise its operation.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Additionally</a:t>
            </a:r>
            <a:r>
              <a:rPr lang="en-US" sz="1800" dirty="0" smtClean="0">
                <a:latin typeface="Times New Roman" pitchFamily="18" charset="0"/>
                <a:cs typeface="Times New Roman" pitchFamily="18" charset="0"/>
              </a:rPr>
              <a:t>, we characterize the joint harmful impact of </a:t>
            </a:r>
            <a:r>
              <a:rPr lang="en-US" sz="1800" dirty="0" smtClean="0">
                <a:latin typeface="Times New Roman" pitchFamily="18" charset="0"/>
                <a:cs typeface="Times New Roman" pitchFamily="18" charset="0"/>
              </a:rPr>
              <a:t>burrstones </a:t>
            </a:r>
            <a:r>
              <a:rPr lang="en-US" sz="1800" dirty="0" smtClean="0">
                <a:latin typeface="Times New Roman" pitchFamily="18" charset="0"/>
                <a:cs typeface="Times New Roman" pitchFamily="18" charset="0"/>
              </a:rPr>
              <a:t>and correlation on the cloud firewall that might lead to performance degradation. Finally, we design an elastic cloud firewall by proposing a MMPP-driven load balancing procedure that provisions virtual firewalls dynamically while fulfilling a Service Level Agreement (SLA) latency specification.</a:t>
            </a:r>
            <a:endParaRPr lang="en-US"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The future of the Internet is predicted to be on the cloud, resulting in more complex and more intensive computing, but possibly also a more insecure digital world.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presence of a large amount of resources organized densely is a key factor in attracting </a:t>
            </a:r>
            <a:r>
              <a:rPr lang="en-US" sz="1800" dirty="0" err="1" smtClean="0">
                <a:latin typeface="Times New Roman" pitchFamily="18" charset="0"/>
                <a:cs typeface="Times New Roman" pitchFamily="18" charset="0"/>
              </a:rPr>
              <a:t>DDoS</a:t>
            </a:r>
            <a:r>
              <a:rPr lang="en-US" sz="1800" dirty="0" smtClean="0">
                <a:latin typeface="Times New Roman" pitchFamily="18" charset="0"/>
                <a:cs typeface="Times New Roman" pitchFamily="18" charset="0"/>
              </a:rPr>
              <a:t> attacks. Such attacks are arguably more dangerous in private individual clouds with limited resources.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15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In a cloud computing environment, the entire data is deployed over a set of networked resources, and such data can be accessed through virtual machines.</a:t>
            </a:r>
          </a:p>
          <a:p>
            <a:pPr>
              <a:lnSpc>
                <a:spcPct val="150000"/>
              </a:lnSpc>
              <a:buNone/>
            </a:pPr>
            <a:r>
              <a:rPr lang="en-US" sz="1800" dirty="0" smtClean="0">
                <a:latin typeface="Times New Roman" pitchFamily="18" charset="0"/>
                <a:cs typeface="Times New Roman" pitchFamily="18" charset="0"/>
              </a:rPr>
              <a:t> </a:t>
            </a:r>
          </a:p>
          <a:p>
            <a:pPr lvl="0">
              <a:lnSpc>
                <a:spcPct val="150000"/>
              </a:lnSpc>
            </a:pPr>
            <a:r>
              <a:rPr lang="en-US" sz="1800" dirty="0" smtClean="0">
                <a:latin typeface="Times New Roman" pitchFamily="18" charset="0"/>
                <a:cs typeface="Times New Roman" pitchFamily="18" charset="0"/>
              </a:rPr>
              <a:t>There is always a possibility of server breakdown that has been witnessed often in recent times.</a:t>
            </a:r>
          </a:p>
          <a:p>
            <a:pPr>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discusses several prominent approaches introduced to counter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attacks in private clouds. We also discuss issues and challenges to </a:t>
            </a:r>
            <a:r>
              <a:rPr lang="en-US" sz="2000" dirty="0" smtClean="0">
                <a:latin typeface="Times New Roman" pitchFamily="18" charset="0"/>
                <a:cs typeface="Times New Roman" pitchFamily="18" charset="0"/>
              </a:rPr>
              <a:t>mitigate </a:t>
            </a:r>
            <a:r>
              <a:rPr lang="en-US" sz="2000" dirty="0" err="1" smtClean="0">
                <a:latin typeface="Times New Roman" pitchFamily="18" charset="0"/>
                <a:cs typeface="Times New Roman" pitchFamily="18" charset="0"/>
              </a:rPr>
              <a:t>DDoS</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attacks in private clouds.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A private cloud is designed to offer the same features and benefits of public cloud systems, usually with limited resources for maintaining the cloud environment.</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private cloud can be used by a company to store sensitive data internally and at the same time provide the advantages of cloud computing within their business infrastructure, such as on demand resource allocation as in ApacheCloudStack8, OpenStack9, VMware </a:t>
            </a:r>
            <a:r>
              <a:rPr lang="en-US" sz="2000" dirty="0" err="1" smtClean="0">
                <a:latin typeface="Times New Roman" pitchFamily="18" charset="0"/>
                <a:cs typeface="Times New Roman" pitchFamily="18" charset="0"/>
              </a:rPr>
              <a:t>vCloud</a:t>
            </a:r>
            <a:r>
              <a:rPr lang="en-US" sz="2000" dirty="0" smtClean="0">
                <a:latin typeface="Times New Roman" pitchFamily="18" charset="0"/>
                <a:cs typeface="Times New Roman" pitchFamily="18" charset="0"/>
              </a:rPr>
              <a:t> Suite10, etc</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2286000" y="1828800"/>
            <a:ext cx="5334000" cy="41148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126541"/>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4106091">
                <a:tc>
                  <a:txBody>
                    <a:bodyPr/>
                    <a:lstStyle/>
                    <a:p>
                      <a:pPr algn="just">
                        <a:lnSpc>
                          <a:spcPct val="150000"/>
                        </a:lnSpc>
                      </a:pPr>
                      <a:r>
                        <a:rPr kumimoji="0" lang="en-US" sz="1800" kern="1200" dirty="0" smtClean="0">
                          <a:solidFill>
                            <a:schemeClr val="dk1"/>
                          </a:solidFill>
                          <a:latin typeface="+mn-lt"/>
                          <a:ea typeface="+mn-ea"/>
                          <a:cs typeface="+mn-cs"/>
                        </a:rPr>
                        <a:t>“A Decentralized Cloud Firewall Framework with Resources Provisioning Cost Optimization,”</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M. Liu, W. Dou, S. Yu and Z. Zhang,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Cloud computing is becoming popular as the next infrastructure of computing platform. Despite the promising model and hype surrounding, security has become the major concern that people hesitate to transfer their applications to clouds. Concretely, cloud platform is under numerous attacks.</a:t>
                      </a:r>
                      <a:endParaRPr lang="en-US" sz="16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mn-lt"/>
                          <a:ea typeface="+mn-ea"/>
                          <a:cs typeface="+mn-cs"/>
                        </a:rPr>
                        <a:t>Can We Beat </a:t>
                      </a:r>
                      <a:r>
                        <a:rPr kumimoji="0" lang="en-US" sz="1800" kern="1200" dirty="0" err="1" smtClean="0">
                          <a:solidFill>
                            <a:schemeClr val="dk1"/>
                          </a:solidFill>
                          <a:latin typeface="+mn-lt"/>
                          <a:ea typeface="+mn-ea"/>
                          <a:cs typeface="+mn-cs"/>
                        </a:rPr>
                        <a:t>DDoS</a:t>
                      </a:r>
                      <a:r>
                        <a:rPr kumimoji="0" lang="en-US" sz="1800" kern="1200" dirty="0" smtClean="0">
                          <a:solidFill>
                            <a:schemeClr val="dk1"/>
                          </a:solidFill>
                          <a:latin typeface="+mn-lt"/>
                          <a:ea typeface="+mn-ea"/>
                          <a:cs typeface="+mn-cs"/>
                        </a:rPr>
                        <a:t> Attacks in</a:t>
                      </a:r>
                    </a:p>
                    <a:p>
                      <a:r>
                        <a:rPr kumimoji="0" lang="en-US" sz="1800" kern="1200" dirty="0" smtClean="0">
                          <a:solidFill>
                            <a:schemeClr val="dk1"/>
                          </a:solidFill>
                          <a:latin typeface="+mn-lt"/>
                          <a:ea typeface="+mn-ea"/>
                          <a:cs typeface="+mn-cs"/>
                        </a:rPr>
                        <a:t>Clouds?,” </a:t>
                      </a:r>
                      <a:endParaRPr lang="en-US" sz="16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S. Yu, Y. </a:t>
                      </a:r>
                      <a:r>
                        <a:rPr kumimoji="0" lang="en-US" sz="1800" kern="1200" dirty="0" err="1" smtClean="0">
                          <a:solidFill>
                            <a:schemeClr val="dk1"/>
                          </a:solidFill>
                          <a:latin typeface="+mn-lt"/>
                          <a:ea typeface="+mn-ea"/>
                          <a:cs typeface="+mn-cs"/>
                        </a:rPr>
                        <a:t>Tian</a:t>
                      </a:r>
                      <a:r>
                        <a:rPr kumimoji="0" lang="en-US" sz="1800" kern="1200" dirty="0" smtClean="0">
                          <a:solidFill>
                            <a:schemeClr val="dk1"/>
                          </a:solidFill>
                          <a:latin typeface="+mn-lt"/>
                          <a:ea typeface="+mn-ea"/>
                          <a:cs typeface="+mn-cs"/>
                        </a:rPr>
                        <a:t>, S. </a:t>
                      </a:r>
                      <a:r>
                        <a:rPr kumimoji="0" lang="en-US" sz="1800" kern="1200" dirty="0" err="1" smtClean="0">
                          <a:solidFill>
                            <a:schemeClr val="dk1"/>
                          </a:solidFill>
                          <a:latin typeface="+mn-lt"/>
                          <a:ea typeface="+mn-ea"/>
                          <a:cs typeface="+mn-cs"/>
                        </a:rPr>
                        <a:t>Guo</a:t>
                      </a:r>
                      <a:r>
                        <a:rPr kumimoji="0" lang="en-US" sz="1800" kern="1200" dirty="0" smtClean="0">
                          <a:solidFill>
                            <a:schemeClr val="dk1"/>
                          </a:solidFill>
                          <a:latin typeface="+mn-lt"/>
                          <a:ea typeface="+mn-ea"/>
                          <a:cs typeface="+mn-cs"/>
                        </a:rPr>
                        <a:t>, D. O. Wu, “</a:t>
                      </a:r>
                    </a:p>
                    <a:p>
                      <a:pPr algn="just">
                        <a:lnSpc>
                          <a:spcPct val="150000"/>
                        </a:lnSpc>
                      </a:pP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Cloud computing is a dynamic environment in terms of both topology and network technology. </a:t>
                      </a:r>
                      <a:endParaRPr lang="en-US" sz="1600" dirty="0">
                        <a:latin typeface="Times New Roman" pitchFamily="18" charset="0"/>
                        <a:ea typeface="Calibri"/>
                        <a:cs typeface="Times New Roman" pitchFamily="18" charset="0"/>
                      </a:endParaRPr>
                    </a:p>
                  </a:txBody>
                  <a:tcPr marL="68580" marR="6858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5471549"/>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Performance Modeling and Analysis of Network Firewalls,” </a:t>
                      </a:r>
                    </a:p>
                    <a:p>
                      <a:endParaRPr lang="en-US" sz="18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K. </a:t>
                      </a:r>
                      <a:r>
                        <a:rPr kumimoji="0" lang="en-US" sz="1800" kern="1200" dirty="0" err="1" smtClean="0">
                          <a:solidFill>
                            <a:schemeClr val="dk1"/>
                          </a:solidFill>
                          <a:latin typeface="Times New Roman" pitchFamily="18" charset="0"/>
                          <a:ea typeface="+mn-ea"/>
                          <a:cs typeface="Times New Roman" pitchFamily="18" charset="0"/>
                        </a:rPr>
                        <a:t>Salah</a:t>
                      </a:r>
                      <a:r>
                        <a:rPr kumimoji="0" lang="en-US" sz="1800" kern="1200" dirty="0" smtClean="0">
                          <a:solidFill>
                            <a:schemeClr val="dk1"/>
                          </a:solidFill>
                          <a:latin typeface="Times New Roman" pitchFamily="18" charset="0"/>
                          <a:ea typeface="+mn-ea"/>
                          <a:cs typeface="Times New Roman" pitchFamily="18" charset="0"/>
                        </a:rPr>
                        <a:t>, K. </a:t>
                      </a:r>
                      <a:r>
                        <a:rPr kumimoji="0" lang="en-US" sz="1800" kern="1200" dirty="0" err="1" smtClean="0">
                          <a:solidFill>
                            <a:schemeClr val="dk1"/>
                          </a:solidFill>
                          <a:latin typeface="Times New Roman" pitchFamily="18" charset="0"/>
                          <a:ea typeface="+mn-ea"/>
                          <a:cs typeface="Times New Roman" pitchFamily="18" charset="0"/>
                        </a:rPr>
                        <a:t>Elbadawi</a:t>
                      </a:r>
                      <a:r>
                        <a:rPr kumimoji="0" lang="en-US" sz="1800" kern="1200" dirty="0" smtClean="0">
                          <a:solidFill>
                            <a:schemeClr val="dk1"/>
                          </a:solidFill>
                          <a:latin typeface="Times New Roman" pitchFamily="18" charset="0"/>
                          <a:ea typeface="+mn-ea"/>
                          <a:cs typeface="Times New Roman" pitchFamily="18" charset="0"/>
                        </a:rPr>
                        <a:t> and R. </a:t>
                      </a:r>
                      <a:r>
                        <a:rPr kumimoji="0" lang="en-US" sz="1800" kern="1200" dirty="0" err="1" smtClean="0">
                          <a:solidFill>
                            <a:schemeClr val="dk1"/>
                          </a:solidFill>
                          <a:latin typeface="Times New Roman" pitchFamily="18" charset="0"/>
                          <a:ea typeface="+mn-ea"/>
                          <a:cs typeface="Times New Roman" pitchFamily="18" charset="0"/>
                        </a:rPr>
                        <a:t>Boutaba</a:t>
                      </a:r>
                      <a:r>
                        <a:rPr kumimoji="0" lang="en-US" sz="1800" kern="1200" dirty="0" smtClean="0">
                          <a:solidFill>
                            <a:schemeClr val="dk1"/>
                          </a:solidFill>
                          <a:latin typeface="Times New Roman" pitchFamily="18" charset="0"/>
                          <a:ea typeface="+mn-ea"/>
                          <a:cs typeface="Times New Roman" pitchFamily="18" charset="0"/>
                        </a:rPr>
                        <a:t>, </a:t>
                      </a:r>
                    </a:p>
                    <a:p>
                      <a:pPr marL="0" marR="0" algn="just">
                        <a:lnSpc>
                          <a:spcPct val="150000"/>
                        </a:lnSpc>
                        <a:spcBef>
                          <a:spcPts val="0"/>
                        </a:spcBef>
                        <a:spcAft>
                          <a:spcPts val="0"/>
                        </a:spcAft>
                      </a:pPr>
                      <a:endParaRPr lang="en-US" sz="1800" dirty="0">
                        <a:latin typeface="Times New Roman" pitchFamily="18" charset="0"/>
                        <a:ea typeface="Calibri"/>
                        <a:cs typeface="Times New Roman" pitchFamily="18" charset="0"/>
                      </a:endParaRPr>
                    </a:p>
                  </a:txBody>
                  <a:tcPr marL="68580" marR="68580" marT="0" marB="0"/>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Network firewalls act as the first line of defense against unwanted and malicious traffic targeting Internet servers. </a:t>
                      </a:r>
                      <a:endParaRPr lang="en-US" sz="1800" dirty="0">
                        <a:latin typeface="Times New Roman" pitchFamily="18" charset="0"/>
                        <a:cs typeface="Times New Roman" pitchFamily="18" charset="0"/>
                      </a:endParaRPr>
                    </a:p>
                  </a:txBody>
                  <a:tcPr/>
                </a:tc>
              </a:tr>
              <a:tr h="636135">
                <a:tc>
                  <a:txBody>
                    <a:bodyPr/>
                    <a:lstStyle/>
                    <a:p>
                      <a:r>
                        <a:rPr kumimoji="0" lang="en-US" sz="1800" kern="1200" dirty="0" smtClean="0">
                          <a:solidFill>
                            <a:schemeClr val="dk1"/>
                          </a:solidFill>
                          <a:latin typeface="Times New Roman" pitchFamily="18" charset="0"/>
                          <a:ea typeface="+mn-ea"/>
                          <a:cs typeface="Times New Roman" pitchFamily="18" charset="0"/>
                        </a:rPr>
                        <a:t>“Wide area traffic: the failure of Poisson</a:t>
                      </a:r>
                    </a:p>
                    <a:p>
                      <a:r>
                        <a:rPr kumimoji="0" lang="en-US" sz="1800" kern="1200" dirty="0" smtClean="0">
                          <a:solidFill>
                            <a:schemeClr val="dk1"/>
                          </a:solidFill>
                          <a:latin typeface="Times New Roman" pitchFamily="18" charset="0"/>
                          <a:ea typeface="+mn-ea"/>
                          <a:cs typeface="Times New Roman" pitchFamily="18" charset="0"/>
                        </a:rPr>
                        <a:t>modeling,” </a:t>
                      </a:r>
                    </a:p>
                    <a:p>
                      <a:endParaRPr lang="en-US" sz="18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V. </a:t>
                      </a:r>
                      <a:r>
                        <a:rPr kumimoji="0" lang="en-US" sz="1800" kern="1200" dirty="0" err="1" smtClean="0">
                          <a:solidFill>
                            <a:schemeClr val="dk1"/>
                          </a:solidFill>
                          <a:latin typeface="Times New Roman" pitchFamily="18" charset="0"/>
                          <a:ea typeface="+mn-ea"/>
                          <a:cs typeface="Times New Roman" pitchFamily="18" charset="0"/>
                        </a:rPr>
                        <a:t>Paxson</a:t>
                      </a:r>
                      <a:r>
                        <a:rPr kumimoji="0" lang="en-US" sz="1800" kern="1200" dirty="0" smtClean="0">
                          <a:solidFill>
                            <a:schemeClr val="dk1"/>
                          </a:solidFill>
                          <a:latin typeface="Times New Roman" pitchFamily="18" charset="0"/>
                          <a:ea typeface="+mn-ea"/>
                          <a:cs typeface="Times New Roman" pitchFamily="18" charset="0"/>
                        </a:rPr>
                        <a:t> and S. Floyd, </a:t>
                      </a:r>
                    </a:p>
                    <a:p>
                      <a:pPr algn="just"/>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800" dirty="0">
                          <a:latin typeface="Times New Roman" pitchFamily="18" charset="0"/>
                          <a:ea typeface="Calibri"/>
                          <a:cs typeface="Times New Roman" pitchFamily="18" charset="0"/>
                        </a:rPr>
                        <a:t>Network arrivals are often modeled as Poisson processes for analytic simplicity, even though a number of traffic studies have shown that packet </a:t>
                      </a:r>
                      <a:r>
                        <a:rPr lang="en-US" sz="1800" dirty="0" err="1">
                          <a:latin typeface="Times New Roman" pitchFamily="18" charset="0"/>
                          <a:ea typeface="Calibri"/>
                          <a:cs typeface="Times New Roman" pitchFamily="18" charset="0"/>
                        </a:rPr>
                        <a:t>interarrivals</a:t>
                      </a:r>
                      <a:r>
                        <a:rPr lang="en-US" sz="1800" dirty="0">
                          <a:latin typeface="Times New Roman" pitchFamily="18" charset="0"/>
                          <a:ea typeface="Calibri"/>
                          <a:cs typeface="Times New Roman" pitchFamily="18" charset="0"/>
                        </a:rPr>
                        <a:t> are not exponentially distributed.</a:t>
                      </a: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066800" y="1066800"/>
            <a:ext cx="7866888" cy="5562600"/>
          </a:xfrm>
        </p:spPr>
        <p:txBody>
          <a:bodyPr>
            <a:noAutofit/>
          </a:bodyPr>
          <a:lstStyle/>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 K. </a:t>
            </a:r>
            <a:r>
              <a:rPr lang="en-US" sz="1800" dirty="0" err="1" smtClean="0">
                <a:latin typeface="Times New Roman" pitchFamily="18" charset="0"/>
                <a:cs typeface="Times New Roman" pitchFamily="18" charset="0"/>
              </a:rPr>
              <a:t>Salah</a:t>
            </a:r>
            <a:r>
              <a:rPr lang="en-US" sz="1800" dirty="0" smtClean="0">
                <a:latin typeface="Times New Roman" pitchFamily="18" charset="0"/>
                <a:cs typeface="Times New Roman" pitchFamily="18" charset="0"/>
              </a:rPr>
              <a:t>, P. </a:t>
            </a:r>
            <a:r>
              <a:rPr lang="en-US" sz="1800" dirty="0" err="1" smtClean="0">
                <a:latin typeface="Times New Roman" pitchFamily="18" charset="0"/>
                <a:cs typeface="Times New Roman" pitchFamily="18" charset="0"/>
              </a:rPr>
              <a:t>Calyam</a:t>
            </a:r>
            <a:r>
              <a:rPr lang="en-US" sz="1800" dirty="0" smtClean="0">
                <a:latin typeface="Times New Roman" pitchFamily="18" charset="0"/>
                <a:cs typeface="Times New Roman" pitchFamily="18" charset="0"/>
              </a:rPr>
              <a:t> and R. </a:t>
            </a:r>
            <a:r>
              <a:rPr lang="en-US" sz="1800" dirty="0" err="1" smtClean="0">
                <a:latin typeface="Times New Roman" pitchFamily="18" charset="0"/>
                <a:cs typeface="Times New Roman" pitchFamily="18" charset="0"/>
              </a:rPr>
              <a:t>Boutaba</a:t>
            </a:r>
            <a:r>
              <a:rPr lang="en-US" sz="1800" dirty="0" smtClean="0">
                <a:latin typeface="Times New Roman" pitchFamily="18" charset="0"/>
                <a:cs typeface="Times New Roman" pitchFamily="18" charset="0"/>
              </a:rPr>
              <a:t>, “Analytical Model for Elastic Scaling</a:t>
            </a:r>
          </a:p>
          <a:p>
            <a:pPr algn="just">
              <a:buNone/>
            </a:pPr>
            <a:r>
              <a:rPr lang="en-US" sz="1800" dirty="0" smtClean="0">
                <a:latin typeface="Times New Roman" pitchFamily="18" charset="0"/>
                <a:cs typeface="Times New Roman" pitchFamily="18" charset="0"/>
              </a:rPr>
              <a:t>of Cloud-Based Firewalls,” IEEE Transactions on Network and Service Management, vol. 14, no. 1, pp. 136-146, March 2017</a:t>
            </a:r>
            <a:r>
              <a:rPr lang="en-US"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M. Liu, W. Dou, S. Yu and Z. Zhang, “A Decentralized Cloud Firewall Framework with Resources Provisioning Cost Optimization,” IEEE Transactions on Parallel and Distributed Systems, vol. 26, no. 3,</a:t>
            </a:r>
          </a:p>
          <a:p>
            <a:pPr algn="just">
              <a:buNone/>
            </a:pPr>
            <a:r>
              <a:rPr lang="en-US" sz="1800" dirty="0" smtClean="0">
                <a:latin typeface="Times New Roman" pitchFamily="18" charset="0"/>
                <a:cs typeface="Times New Roman" pitchFamily="18" charset="0"/>
              </a:rPr>
              <a:t>pp. 621-631, March 1 2015.</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[3] S. Yu, Y. </a:t>
            </a:r>
            <a:r>
              <a:rPr lang="en-US" sz="1800" dirty="0" err="1" smtClean="0">
                <a:latin typeface="Times New Roman" pitchFamily="18" charset="0"/>
                <a:cs typeface="Times New Roman" pitchFamily="18" charset="0"/>
              </a:rPr>
              <a:t>Tian</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Guo</a:t>
            </a:r>
            <a:r>
              <a:rPr lang="en-US" sz="1800" dirty="0" smtClean="0">
                <a:latin typeface="Times New Roman" pitchFamily="18" charset="0"/>
                <a:cs typeface="Times New Roman" pitchFamily="18" charset="0"/>
              </a:rPr>
              <a:t>, D. O. Wu, “Can We Beat </a:t>
            </a:r>
            <a:r>
              <a:rPr lang="en-US" sz="1800" dirty="0" err="1" smtClean="0">
                <a:latin typeface="Times New Roman" pitchFamily="18" charset="0"/>
                <a:cs typeface="Times New Roman" pitchFamily="18" charset="0"/>
              </a:rPr>
              <a:t>DDoS</a:t>
            </a:r>
            <a:r>
              <a:rPr lang="en-US" sz="1800" dirty="0" smtClean="0">
                <a:latin typeface="Times New Roman" pitchFamily="18" charset="0"/>
                <a:cs typeface="Times New Roman" pitchFamily="18" charset="0"/>
              </a:rPr>
              <a:t> Attacks in Clouds?,” IEEE Transactions on Parallel and Distributed Systems, vol. 25,</a:t>
            </a:r>
          </a:p>
          <a:p>
            <a:pPr algn="just">
              <a:buNone/>
            </a:pPr>
            <a:r>
              <a:rPr lang="en-US" sz="1800" dirty="0" smtClean="0">
                <a:latin typeface="Times New Roman" pitchFamily="18" charset="0"/>
                <a:cs typeface="Times New Roman" pitchFamily="18" charset="0"/>
              </a:rPr>
              <a:t>no. 9, pp. 2245-2254, Sept. 2014.</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[4] Cisco White Paper, “The </a:t>
            </a:r>
            <a:r>
              <a:rPr lang="en-US" sz="1800" dirty="0" err="1" smtClean="0">
                <a:latin typeface="Times New Roman" pitchFamily="18" charset="0"/>
                <a:cs typeface="Times New Roman" pitchFamily="18" charset="0"/>
              </a:rPr>
              <a:t>Zettabyte</a:t>
            </a:r>
            <a:r>
              <a:rPr lang="en-US" sz="1800" dirty="0" smtClean="0">
                <a:latin typeface="Times New Roman" pitchFamily="18" charset="0"/>
                <a:cs typeface="Times New Roman" pitchFamily="18" charset="0"/>
              </a:rPr>
              <a:t> Era: Trends and Analysis”, June, 2017.</a:t>
            </a:r>
          </a:p>
          <a:p>
            <a:pPr algn="just">
              <a:buNone/>
            </a:pPr>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K. </a:t>
            </a:r>
            <a:r>
              <a:rPr lang="en-US" sz="1800" dirty="0" err="1" smtClean="0">
                <a:latin typeface="Times New Roman" pitchFamily="18" charset="0"/>
                <a:cs typeface="Times New Roman" pitchFamily="18" charset="0"/>
              </a:rPr>
              <a:t>Salah</a:t>
            </a:r>
            <a:r>
              <a:rPr lang="en-US" sz="1800" dirty="0" smtClean="0">
                <a:latin typeface="Times New Roman" pitchFamily="18" charset="0"/>
                <a:cs typeface="Times New Roman" pitchFamily="18" charset="0"/>
              </a:rPr>
              <a:t>, K. </a:t>
            </a:r>
            <a:r>
              <a:rPr lang="en-US" sz="1800" dirty="0" err="1" smtClean="0">
                <a:latin typeface="Times New Roman" pitchFamily="18" charset="0"/>
                <a:cs typeface="Times New Roman" pitchFamily="18" charset="0"/>
              </a:rPr>
              <a:t>Elbadawi</a:t>
            </a:r>
            <a:r>
              <a:rPr lang="en-US" sz="1800" dirty="0" smtClean="0">
                <a:latin typeface="Times New Roman" pitchFamily="18" charset="0"/>
                <a:cs typeface="Times New Roman" pitchFamily="18" charset="0"/>
              </a:rPr>
              <a:t> and R. </a:t>
            </a:r>
            <a:r>
              <a:rPr lang="en-US" sz="1800" dirty="0" err="1" smtClean="0">
                <a:latin typeface="Times New Roman" pitchFamily="18" charset="0"/>
                <a:cs typeface="Times New Roman" pitchFamily="18" charset="0"/>
              </a:rPr>
              <a:t>Boutaba</a:t>
            </a:r>
            <a:r>
              <a:rPr lang="en-US" sz="1800" dirty="0" smtClean="0">
                <a:latin typeface="Times New Roman" pitchFamily="18" charset="0"/>
                <a:cs typeface="Times New Roman" pitchFamily="18" charset="0"/>
              </a:rPr>
              <a:t>, “Performance Modeling and Analysis of Network Firewalls,” IEEE Transactions on Network and Service Management, vol. 9, no. 1, pp. 12-21, March 2012.</a:t>
            </a:r>
          </a:p>
          <a:p>
            <a:pPr>
              <a:buNone/>
            </a:pPr>
            <a:endParaRPr lang="en-US" sz="1800" dirty="0" smtClean="0">
              <a:latin typeface="Times New Roman" pitchFamily="18" charset="0"/>
              <a:cs typeface="Times New Roman" pitchFamily="18" charset="0"/>
            </a:endParaRPr>
          </a:p>
        </p:txBody>
      </p:sp>
      <p:sp>
        <p:nvSpPr>
          <p:cNvPr id="4" name="Rectangle 3"/>
          <p:cNvSpPr/>
          <p:nvPr/>
        </p:nvSpPr>
        <p:spPr>
          <a:xfrm>
            <a:off x="1371600" y="11430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143000" y="304800"/>
            <a:ext cx="7791450" cy="6400800"/>
          </a:xfrm>
        </p:spPr>
        <p:txBody>
          <a:bodyPr>
            <a:normAutofit lnSpcReduction="10000"/>
          </a:bodyPr>
          <a:lstStyle/>
          <a:p>
            <a:pPr algn="just">
              <a:lnSpc>
                <a:spcPct val="150000"/>
              </a:lnSpc>
              <a:buNone/>
            </a:pPr>
            <a:r>
              <a:rPr lang="en-US" sz="19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6] T. </a:t>
            </a:r>
            <a:r>
              <a:rPr lang="en-US" sz="1800" dirty="0" err="1" smtClean="0">
                <a:latin typeface="Times New Roman" pitchFamily="18" charset="0"/>
                <a:cs typeface="Times New Roman" pitchFamily="18" charset="0"/>
              </a:rPr>
              <a:t>Karagiannis</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Molle</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Faloutsos</a:t>
            </a:r>
            <a:r>
              <a:rPr lang="en-US" sz="1800" dirty="0" smtClean="0">
                <a:latin typeface="Times New Roman" pitchFamily="18" charset="0"/>
                <a:cs typeface="Times New Roman" pitchFamily="18" charset="0"/>
              </a:rPr>
              <a:t>, “Long-range dependence ten years of Internet traffic modeling,” IEEE Internet Computing, vol. 8, no. </a:t>
            </a:r>
            <a:r>
              <a:rPr lang="en-US" sz="1800" dirty="0" smtClean="0">
                <a:latin typeface="Times New Roman" pitchFamily="18" charset="0"/>
                <a:cs typeface="Times New Roman" pitchFamily="18" charset="0"/>
              </a:rPr>
              <a:t>5,pp</a:t>
            </a:r>
            <a:r>
              <a:rPr lang="en-US" sz="1800" dirty="0" smtClean="0">
                <a:latin typeface="Times New Roman" pitchFamily="18" charset="0"/>
                <a:cs typeface="Times New Roman" pitchFamily="18" charset="0"/>
              </a:rPr>
              <a:t>. 57-64, Sept.-Oct. 2004</a:t>
            </a:r>
          </a:p>
          <a:p>
            <a:pPr algn="just">
              <a:lnSpc>
                <a:spcPct val="150000"/>
              </a:lnSpc>
              <a:buNone/>
            </a:pPr>
            <a:r>
              <a:rPr lang="en-US" sz="1800" dirty="0" smtClean="0">
                <a:latin typeface="Times New Roman" pitchFamily="18" charset="0"/>
                <a:cs typeface="Times New Roman" pitchFamily="18" charset="0"/>
              </a:rPr>
              <a:t> </a:t>
            </a:r>
          </a:p>
          <a:p>
            <a:pPr algn="just">
              <a:lnSpc>
                <a:spcPct val="150000"/>
              </a:lnSpc>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7] V. </a:t>
            </a:r>
            <a:r>
              <a:rPr lang="en-US" sz="1800" dirty="0" err="1" smtClean="0">
                <a:latin typeface="Times New Roman" pitchFamily="18" charset="0"/>
                <a:cs typeface="Times New Roman" pitchFamily="18" charset="0"/>
              </a:rPr>
              <a:t>Paxson</a:t>
            </a:r>
            <a:r>
              <a:rPr lang="en-US" sz="1800" dirty="0" smtClean="0">
                <a:latin typeface="Times New Roman" pitchFamily="18" charset="0"/>
                <a:cs typeface="Times New Roman" pitchFamily="18" charset="0"/>
              </a:rPr>
              <a:t> and S. Floyd, “Wide area traffic: the failure of Poisson modeling,” IEEE/ACM Transactions on Networking, vol. 3, no. 3, pp. </a:t>
            </a:r>
            <a:r>
              <a:rPr lang="en-US" sz="1800" dirty="0" smtClean="0">
                <a:latin typeface="Times New Roman" pitchFamily="18" charset="0"/>
                <a:cs typeface="Times New Roman" pitchFamily="18" charset="0"/>
              </a:rPr>
              <a:t>226- 244</a:t>
            </a:r>
            <a:r>
              <a:rPr lang="en-US" sz="1800" dirty="0" smtClean="0">
                <a:latin typeface="Times New Roman" pitchFamily="18" charset="0"/>
                <a:cs typeface="Times New Roman" pitchFamily="18" charset="0"/>
              </a:rPr>
              <a:t>, June 1995.</a:t>
            </a:r>
          </a:p>
          <a:p>
            <a:pPr algn="just">
              <a:lnSpc>
                <a:spcPct val="150000"/>
              </a:lnSpc>
              <a:buNone/>
            </a:pPr>
            <a:r>
              <a:rPr lang="en-US" sz="1800" dirty="0" smtClean="0">
                <a:latin typeface="Times New Roman" pitchFamily="18" charset="0"/>
                <a:cs typeface="Times New Roman" pitchFamily="18" charset="0"/>
              </a:rPr>
              <a:t> </a:t>
            </a:r>
          </a:p>
          <a:p>
            <a:pPr algn="just">
              <a:lnSpc>
                <a:spcPct val="150000"/>
              </a:lnSpc>
              <a:buNone/>
            </a:pPr>
            <a:r>
              <a:rPr lang="en-US" sz="1800" dirty="0" smtClean="0">
                <a:latin typeface="Times New Roman" pitchFamily="18" charset="0"/>
                <a:cs typeface="Times New Roman" pitchFamily="18" charset="0"/>
              </a:rPr>
              <a:t>[8] M. E. </a:t>
            </a:r>
            <a:r>
              <a:rPr lang="en-US" sz="1800" dirty="0" err="1" smtClean="0">
                <a:latin typeface="Times New Roman" pitchFamily="18" charset="0"/>
                <a:cs typeface="Times New Roman" pitchFamily="18" charset="0"/>
              </a:rPr>
              <a:t>Crovella</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Bestavros</a:t>
            </a:r>
            <a:r>
              <a:rPr lang="en-US" sz="1800" dirty="0" smtClean="0">
                <a:latin typeface="Times New Roman" pitchFamily="18" charset="0"/>
                <a:cs typeface="Times New Roman" pitchFamily="18" charset="0"/>
              </a:rPr>
              <a:t>, “Self-similarity in World Wide </a:t>
            </a:r>
            <a:r>
              <a:rPr lang="en-US" sz="1800" dirty="0" smtClean="0">
                <a:latin typeface="Times New Roman" pitchFamily="18" charset="0"/>
                <a:cs typeface="Times New Roman" pitchFamily="18" charset="0"/>
              </a:rPr>
              <a:t>Web traffic</a:t>
            </a:r>
            <a:r>
              <a:rPr lang="en-US" sz="1800" dirty="0" smtClean="0">
                <a:latin typeface="Times New Roman" pitchFamily="18" charset="0"/>
                <a:cs typeface="Times New Roman" pitchFamily="18" charset="0"/>
              </a:rPr>
              <a:t>: evidence and possible causes,” IEEE/ACM Transactions on Networking, vol. 5, no. 6, pp. 835-846, Dec. 1997.</a:t>
            </a:r>
          </a:p>
          <a:p>
            <a:pPr algn="just">
              <a:lnSpc>
                <a:spcPct val="150000"/>
              </a:lnSpc>
              <a:buNone/>
            </a:pPr>
            <a:r>
              <a:rPr lang="en-US" sz="1800" dirty="0" smtClean="0">
                <a:latin typeface="Times New Roman" pitchFamily="18" charset="0"/>
                <a:cs typeface="Times New Roman" pitchFamily="18" charset="0"/>
              </a:rPr>
              <a:t> </a:t>
            </a:r>
          </a:p>
          <a:p>
            <a:pPr algn="just">
              <a:lnSpc>
                <a:spcPct val="150000"/>
              </a:lnSpc>
              <a:buNone/>
            </a:pPr>
            <a:r>
              <a:rPr lang="en-US" sz="1800" dirty="0" smtClean="0">
                <a:latin typeface="Times New Roman" pitchFamily="18" charset="0"/>
                <a:cs typeface="Times New Roman" pitchFamily="18" charset="0"/>
              </a:rPr>
              <a:t>[9] Y. Wu, G. Min, L. T. Yang, “Performance Analysis of </a:t>
            </a:r>
            <a:r>
              <a:rPr lang="en-US" sz="1800" dirty="0" smtClean="0">
                <a:latin typeface="Times New Roman" pitchFamily="18" charset="0"/>
                <a:cs typeface="Times New Roman" pitchFamily="18" charset="0"/>
              </a:rPr>
              <a:t>Hybrid Wireless Networks </a:t>
            </a:r>
            <a:r>
              <a:rPr lang="en-US" sz="1800" dirty="0" smtClean="0">
                <a:latin typeface="Times New Roman" pitchFamily="18" charset="0"/>
                <a:cs typeface="Times New Roman" pitchFamily="18" charset="0"/>
              </a:rPr>
              <a:t>Under </a:t>
            </a:r>
            <a:r>
              <a:rPr lang="en-US" sz="1800" dirty="0" err="1" smtClean="0">
                <a:latin typeface="Times New Roman" pitchFamily="18" charset="0"/>
                <a:cs typeface="Times New Roman" pitchFamily="18" charset="0"/>
              </a:rPr>
              <a:t>Bursty</a:t>
            </a:r>
            <a:r>
              <a:rPr lang="en-US" sz="1800" dirty="0" smtClean="0">
                <a:latin typeface="Times New Roman" pitchFamily="18" charset="0"/>
                <a:cs typeface="Times New Roman" pitchFamily="18" charset="0"/>
              </a:rPr>
              <a:t> and Correlated Traffic, ” IEEE Transactions </a:t>
            </a:r>
            <a:r>
              <a:rPr lang="en-US" sz="1800" dirty="0" smtClean="0">
                <a:latin typeface="Times New Roman" pitchFamily="18" charset="0"/>
                <a:cs typeface="Times New Roman" pitchFamily="18" charset="0"/>
              </a:rPr>
              <a:t>on Vehicular </a:t>
            </a:r>
            <a:r>
              <a:rPr lang="en-US" sz="1800" dirty="0" smtClean="0">
                <a:latin typeface="Times New Roman" pitchFamily="18" charset="0"/>
                <a:cs typeface="Times New Roman" pitchFamily="18" charset="0"/>
              </a:rPr>
              <a:t>Technology, vol. 62, no. 1, pp. 449-454, Jan. 2013.</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759</TotalTime>
  <Words>584</Words>
  <Application>Microsoft Office PowerPoint</Application>
  <PresentationFormat>On-screen Show (4:3)</PresentationFormat>
  <Paragraphs>101</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323</cp:revision>
  <dcterms:created xsi:type="dcterms:W3CDTF">2006-08-16T00:00:00Z</dcterms:created>
  <dcterms:modified xsi:type="dcterms:W3CDTF">2021-01-25T11:51:33Z</dcterms:modified>
</cp:coreProperties>
</file>