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0" r:id="rId2"/>
    <p:sldId id="257" r:id="rId3"/>
    <p:sldId id="286" r:id="rId4"/>
    <p:sldId id="260" r:id="rId5"/>
    <p:sldId id="298" r:id="rId6"/>
    <p:sldId id="314" r:id="rId7"/>
    <p:sldId id="318" r:id="rId8"/>
    <p:sldId id="315" r:id="rId9"/>
    <p:sldId id="316" r:id="rId10"/>
    <p:sldId id="313" r:id="rId11"/>
    <p:sldId id="317"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30-Mar-21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30-Mar-21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819400"/>
            <a:ext cx="7498080" cy="1828800"/>
          </a:xfrm>
        </p:spPr>
        <p:txBody>
          <a:bodyPr>
            <a:normAutofit fontScale="90000"/>
          </a:bodyPr>
          <a:lstStyle/>
          <a:p>
            <a:pPr algn="ctr"/>
            <a:r>
              <a:rPr lang="en-IN" b="1" dirty="0" smtClean="0">
                <a:latin typeface="Times New Roman" pitchFamily="18" charset="0"/>
                <a:cs typeface="Times New Roman" pitchFamily="18" charset="0"/>
              </a:rPr>
              <a:t>FABRICATION OF PNEUMATIC MULTI PURPOSE CUTTER</a:t>
            </a:r>
            <a:r>
              <a:rPr lang="en-US" dirty="0" smtClean="0"/>
              <a:t/>
            </a:r>
            <a:br>
              <a:rPr lang="en-US" dirty="0" smtClean="0"/>
            </a:br>
            <a:r>
              <a:rPr lang="en-US" b="1" dirty="0" smtClean="0"/>
              <a:t/>
            </a:r>
            <a:br>
              <a:rPr lang="en-US" b="1"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fontAlgn="base">
              <a:lnSpc>
                <a:spcPct val="150000"/>
              </a:lnSpc>
              <a:buNone/>
            </a:pPr>
            <a:r>
              <a:rPr lang="en-US" sz="2400" dirty="0" smtClean="0"/>
              <a:t>	</a:t>
            </a:r>
            <a:endParaRPr lang="en-US" sz="2400" dirty="0" smtClean="0">
              <a:latin typeface="Times New Roman" pitchFamily="18" charset="0"/>
              <a:cs typeface="Times New Roman" pitchFamily="18" charset="0"/>
            </a:endParaRPr>
          </a:p>
          <a:p>
            <a:pPr algn="just">
              <a:lnSpc>
                <a:spcPct val="150000"/>
              </a:lnSpc>
              <a:buFont typeface="Wingdings" pitchFamily="2" charset="2"/>
              <a:buChar char="Ø"/>
            </a:pPr>
            <a:r>
              <a:rPr lang="en-IN" sz="2000" dirty="0" smtClean="0">
                <a:latin typeface="Times New Roman" pitchFamily="18" charset="0"/>
                <a:cs typeface="Times New Roman" pitchFamily="18" charset="0"/>
              </a:rPr>
              <a:t>Multi tool turret head is used to make more operations like drilling, facing, turning; chamfering, grooving etc… are done sequentially. It has proved to be the most versatile method to machining works on the work piece.</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IN" sz="2000" dirty="0" smtClean="0">
                <a:latin typeface="Times New Roman" pitchFamily="18" charset="0"/>
                <a:cs typeface="Times New Roman" pitchFamily="18" charset="0"/>
              </a:rPr>
              <a:t>This machine includes a first functional portion known as the work holder which helps to hold the work piece. This system is provided with a set of heads in which machining tools are placed. This tools are arranged in sequential manner according to the operations need to be carried out on the work piece. </a:t>
            </a:r>
          </a:p>
          <a:p>
            <a:endParaRPr lang="en-IN" sz="2400" dirty="0" smtClean="0"/>
          </a:p>
          <a:p>
            <a:endParaRPr lang="en-IN" sz="2400" dirty="0" smtClean="0"/>
          </a:p>
          <a:p>
            <a:endParaRPr lang="en-IN" sz="2400" dirty="0" smtClean="0"/>
          </a:p>
          <a:p>
            <a:endParaRPr lang="en-IN" sz="2400" dirty="0" smtClean="0"/>
          </a:p>
          <a:p>
            <a:pPr algn="just" fontAlgn="base">
              <a:lnSpc>
                <a:spcPct val="150000"/>
              </a:lnSpc>
              <a:buNone/>
            </a:pPr>
            <a:endParaRPr lang="en-US" sz="2400" dirty="0" smtClean="0">
              <a:latin typeface="Times New Roman" pitchFamily="18" charset="0"/>
              <a:cs typeface="Times New Roman" pitchFamily="18" charset="0"/>
            </a:endParaRPr>
          </a:p>
          <a:p>
            <a:pPr algn="just" fontAlgn="base">
              <a:lnSpc>
                <a:spcPct val="150000"/>
              </a:lnSpc>
              <a:buNone/>
            </a:pPr>
            <a:r>
              <a:rPr lang="en-US" sz="2400" dirty="0" smtClean="0">
                <a:latin typeface="Times New Roman" pitchFamily="18" charset="0"/>
                <a:cs typeface="Times New Roman" pitchFamily="18" charset="0"/>
              </a:rPr>
              <a:t> </a:t>
            </a:r>
          </a:p>
          <a:p>
            <a:pPr fontAlgn="base">
              <a:buNone/>
            </a:pPr>
            <a:r>
              <a:rPr lang="en-US" sz="2400" b="1" i="1" dirty="0" smtClean="0"/>
              <a:t> </a:t>
            </a:r>
            <a:endParaRPr lang="en-US" sz="2400" dirty="0" smtClean="0"/>
          </a:p>
          <a:p>
            <a:pPr fontAlgn="base">
              <a:buNone/>
            </a:pPr>
            <a:r>
              <a:rPr lang="en-US" sz="2400" b="1" dirty="0" smtClean="0"/>
              <a:t> </a:t>
            </a:r>
            <a:endParaRPr lang="en-US" sz="2400" dirty="0" smtClean="0"/>
          </a:p>
          <a:p>
            <a:pPr fontAlgn="base">
              <a:buNone/>
            </a:pPr>
            <a:r>
              <a:rPr lang="en-US" sz="2400" b="1" dirty="0" smtClean="0"/>
              <a:t> </a:t>
            </a:r>
            <a:endParaRPr lang="en-US" sz="2400" dirty="0" smtClean="0"/>
          </a:p>
          <a:p>
            <a:endParaRPr lang="en-US" sz="2400" dirty="0" smtClean="0"/>
          </a:p>
          <a:p>
            <a:endParaRPr lang="en-US" sz="2400" dirty="0" smtClean="0"/>
          </a:p>
          <a:p>
            <a:endParaRPr lang="en-US" sz="2400" dirty="0" smtClean="0"/>
          </a:p>
          <a:p>
            <a:pPr>
              <a:buNone/>
            </a:pPr>
            <a:endParaRPr lang="en-US" sz="2400" dirty="0" smtClean="0"/>
          </a:p>
          <a:p>
            <a:pPr algn="just">
              <a:lnSpc>
                <a:spcPct val="120000"/>
              </a:lnSpc>
            </a:pPr>
            <a:endParaRPr lang="en-US" sz="22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a:bodyPr>
          <a:lstStyle/>
          <a:p>
            <a:pPr algn="just">
              <a:lnSpc>
                <a:spcPct val="150000"/>
              </a:lnSpc>
              <a:buNone/>
            </a:pPr>
            <a:r>
              <a:rPr lang="en-US" sz="2400" dirty="0" smtClean="0">
                <a:latin typeface="Times New Roman" pitchFamily="18" charset="0"/>
                <a:cs typeface="Times New Roman" pitchFamily="18" charset="0"/>
              </a:rPr>
              <a:t>	</a:t>
            </a:r>
            <a:endParaRPr lang="en-US" sz="2400" dirty="0"/>
          </a:p>
        </p:txBody>
      </p:sp>
      <p:sp>
        <p:nvSpPr>
          <p:cNvPr id="4" name="Rectangle 3"/>
          <p:cNvSpPr/>
          <p:nvPr/>
        </p:nvSpPr>
        <p:spPr>
          <a:xfrm>
            <a:off x="1371600" y="457200"/>
            <a:ext cx="7162800" cy="4662815"/>
          </a:xfrm>
          <a:prstGeom prst="rect">
            <a:avLst/>
          </a:prstGeom>
        </p:spPr>
        <p:txBody>
          <a:bodyPr wrap="square">
            <a:spAutoFit/>
          </a:bodyPr>
          <a:lstStyle/>
          <a:p>
            <a:pPr algn="just">
              <a:lnSpc>
                <a:spcPct val="150000"/>
              </a:lnSpc>
              <a:buFont typeface="Wingdings" pitchFamily="2" charset="2"/>
              <a:buChar char="Ø"/>
            </a:pPr>
            <a:r>
              <a:rPr lang="en-IN" dirty="0" smtClean="0">
                <a:latin typeface="Times New Roman" pitchFamily="18" charset="0"/>
                <a:cs typeface="Times New Roman" pitchFamily="18" charset="0"/>
              </a:rPr>
              <a:t>It includes a great number of pinions and gears meshing together in order to be able to index all such movable tools and so as to furnish them with the necessary mechanical torque whilst, for the rest, enabling their relative displacement, whether this be in translation or in rotation. It can be noted that the high number of tools in such first functional portion leads, in known lathes, to a very substantial space requirement and weight.</a:t>
            </a:r>
            <a:endParaRPr lang="en-US" dirty="0" smtClean="0">
              <a:latin typeface="Times New Roman" pitchFamily="18" charset="0"/>
              <a:cs typeface="Times New Roman" pitchFamily="18" charset="0"/>
            </a:endParaRPr>
          </a:p>
          <a:p>
            <a:pPr algn="just">
              <a:lnSpc>
                <a:spcPct val="150000"/>
              </a:lnSpc>
            </a:pPr>
            <a:endParaRPr lang="en-IN" dirty="0" smtClean="0">
              <a:latin typeface="Times New Roman" pitchFamily="18" charset="0"/>
              <a:cs typeface="Times New Roman" pitchFamily="18" charset="0"/>
            </a:endParaRPr>
          </a:p>
          <a:p>
            <a:pPr algn="just">
              <a:lnSpc>
                <a:spcPct val="150000"/>
              </a:lnSpc>
              <a:buFont typeface="Wingdings" pitchFamily="2" charset="2"/>
              <a:buChar char="Ø"/>
            </a:pPr>
            <a:r>
              <a:rPr lang="en-IN" dirty="0" smtClean="0">
                <a:latin typeface="Times New Roman" pitchFamily="18" charset="0"/>
                <a:cs typeface="Times New Roman" pitchFamily="18" charset="0"/>
              </a:rPr>
              <a:t>The cutting tools are generally moved about one direction called machining direction. This direction may be single axis sliding or rotational motion. The machining portion, in which are concentrated the tools and more generally the change the tool head in our job requirement.</a:t>
            </a:r>
            <a:endParaRPr lang="en-US"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itchFamily="18" charset="0"/>
                <a:cs typeface="Times New Roman" pitchFamily="18" charset="0"/>
              </a:rPr>
              <a:t>List Of Components</a:t>
            </a:r>
            <a:endParaRPr lang="en-US" dirty="0"/>
          </a:p>
        </p:txBody>
      </p:sp>
      <p:sp>
        <p:nvSpPr>
          <p:cNvPr id="3" name="Content Placeholder 2"/>
          <p:cNvSpPr>
            <a:spLocks noGrp="1"/>
          </p:cNvSpPr>
          <p:nvPr>
            <p:ph idx="1"/>
          </p:nvPr>
        </p:nvSpPr>
        <p:spPr>
          <a:xfrm>
            <a:off x="1435608" y="1219200"/>
            <a:ext cx="7498080" cy="5029200"/>
          </a:xfrm>
        </p:spPr>
        <p:txBody>
          <a:bodyPr>
            <a:normAutofit/>
          </a:bodyPr>
          <a:lstStyle/>
          <a:p>
            <a:pPr lvl="0">
              <a:lnSpc>
                <a:spcPct val="150000"/>
              </a:lnSpc>
              <a:buFont typeface="Wingdings" pitchFamily="2" charset="2"/>
              <a:buChar char="Ø"/>
            </a:pPr>
            <a:r>
              <a:rPr lang="en-IN" b="1" dirty="0" smtClean="0">
                <a:latin typeface="Times New Roman" pitchFamily="18" charset="0"/>
                <a:cs typeface="Times New Roman" pitchFamily="18" charset="0"/>
              </a:rPr>
              <a:t> Pneumatic System</a:t>
            </a:r>
            <a:endParaRPr lang="en-US" dirty="0" smtClean="0">
              <a:latin typeface="Times New Roman" pitchFamily="18" charset="0"/>
              <a:cs typeface="Times New Roman" pitchFamily="18" charset="0"/>
            </a:endParaRPr>
          </a:p>
          <a:p>
            <a:pPr lvl="0">
              <a:lnSpc>
                <a:spcPct val="150000"/>
              </a:lnSpc>
              <a:buFont typeface="Wingdings" pitchFamily="2" charset="2"/>
              <a:buChar char="Ø"/>
            </a:pPr>
            <a:r>
              <a:rPr lang="en-IN" b="1" dirty="0" smtClean="0">
                <a:latin typeface="Times New Roman" pitchFamily="18" charset="0"/>
                <a:cs typeface="Times New Roman" pitchFamily="18" charset="0"/>
              </a:rPr>
              <a:t> Spring</a:t>
            </a:r>
            <a:endParaRPr lang="en-US" dirty="0" smtClean="0">
              <a:latin typeface="Times New Roman" pitchFamily="18" charset="0"/>
              <a:cs typeface="Times New Roman" pitchFamily="18" charset="0"/>
            </a:endParaRPr>
          </a:p>
          <a:p>
            <a:pPr lvl="0">
              <a:lnSpc>
                <a:spcPct val="150000"/>
              </a:lnSpc>
              <a:buFont typeface="Wingdings" pitchFamily="2" charset="2"/>
              <a:buChar char="Ø"/>
            </a:pPr>
            <a:r>
              <a:rPr lang="en-IN" b="1" dirty="0" smtClean="0">
                <a:latin typeface="Times New Roman" pitchFamily="18" charset="0"/>
                <a:cs typeface="Times New Roman" pitchFamily="18" charset="0"/>
              </a:rPr>
              <a:t> Bearing</a:t>
            </a:r>
            <a:endParaRPr lang="en-US" dirty="0" smtClean="0">
              <a:latin typeface="Times New Roman" pitchFamily="18" charset="0"/>
              <a:cs typeface="Times New Roman" pitchFamily="18" charset="0"/>
            </a:endParaRPr>
          </a:p>
          <a:p>
            <a:pPr lvl="0">
              <a:lnSpc>
                <a:spcPct val="150000"/>
              </a:lnSpc>
              <a:buFont typeface="Wingdings" pitchFamily="2" charset="2"/>
              <a:buChar char="Ø"/>
            </a:pPr>
            <a:r>
              <a:rPr lang="en-IN" b="1" dirty="0" smtClean="0">
                <a:latin typeface="Times New Roman" pitchFamily="18" charset="0"/>
                <a:cs typeface="Times New Roman" pitchFamily="18" charset="0"/>
              </a:rPr>
              <a:t> Turbine</a:t>
            </a:r>
            <a:endParaRPr lang="en-US" dirty="0" smtClean="0">
              <a:latin typeface="Times New Roman" pitchFamily="18" charset="0"/>
              <a:cs typeface="Times New Roman" pitchFamily="18" charset="0"/>
            </a:endParaRPr>
          </a:p>
          <a:p>
            <a:pPr algn="just">
              <a:buNone/>
            </a:pPr>
            <a:endParaRPr lang="en-US"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05000" y="1143000"/>
            <a:ext cx="6248400" cy="5181600"/>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90600"/>
          </a:xfrm>
        </p:spPr>
        <p:txBody>
          <a:bodyPr>
            <a:normAutofit/>
          </a:bodyPr>
          <a:lstStyle/>
          <a:p>
            <a:r>
              <a:rPr lang="en-US" sz="4000" b="1" dirty="0" smtClean="0">
                <a:latin typeface="Times New Roman" pitchFamily="18" charset="0"/>
                <a:cs typeface="Times New Roman" pitchFamily="18" charset="0"/>
              </a:rPr>
              <a:t>WORKING PRINCIPLE</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914400"/>
            <a:ext cx="7714488" cy="5715000"/>
          </a:xfrm>
        </p:spPr>
        <p:txBody>
          <a:bodyPr>
            <a:normAutofit fontScale="70000" lnSpcReduction="20000"/>
          </a:bodyPr>
          <a:lstStyle/>
          <a:p>
            <a:pPr algn="just">
              <a:lnSpc>
                <a:spcPct val="170000"/>
              </a:lnSpc>
            </a:pPr>
            <a:r>
              <a:rPr lang="en-IN" sz="2600" dirty="0" smtClean="0">
                <a:latin typeface="Times New Roman" pitchFamily="18" charset="0"/>
                <a:cs typeface="Times New Roman" pitchFamily="18" charset="0"/>
              </a:rPr>
              <a:t>The pneumatic multi purpose device is an air operated device used for many small operations.  It is a portable one.  Compressed air is the source of energy for this device.  The compressed air is allowed through the nozzle in such a way to rotate to fan.  The rotation obtained is utilized for machining. </a:t>
            </a:r>
            <a:endParaRPr lang="en-US" sz="2600" dirty="0" smtClean="0">
              <a:latin typeface="Times New Roman" pitchFamily="18" charset="0"/>
              <a:cs typeface="Times New Roman" pitchFamily="18" charset="0"/>
            </a:endParaRPr>
          </a:p>
          <a:p>
            <a:pPr algn="just">
              <a:lnSpc>
                <a:spcPct val="170000"/>
              </a:lnSpc>
            </a:pPr>
            <a:r>
              <a:rPr lang="en-IN" sz="2600" dirty="0" smtClean="0">
                <a:latin typeface="Times New Roman" pitchFamily="18" charset="0"/>
                <a:cs typeface="Times New Roman" pitchFamily="18" charset="0"/>
              </a:rPr>
              <a:t> The nozzles are welded to the barrel at an angle to facilitate free rotation.  The fan can be rotated in either direction by operating the one way corks.  The rpm and torque of the shaft depends upon the pressure of the air admitted so by varying the pressure the rpm and torque can be varied. The parts are interred connected by thick tubes.  Clamps are used at the connecting parts to prevent leakage.  In threaded parts thread seals are used to prevent leakage.</a:t>
            </a:r>
            <a:endParaRPr lang="en-US" sz="2600" dirty="0" smtClean="0">
              <a:latin typeface="Times New Roman" pitchFamily="18" charset="0"/>
              <a:cs typeface="Times New Roman" pitchFamily="18" charset="0"/>
            </a:endParaRPr>
          </a:p>
          <a:p>
            <a:pPr>
              <a:buNone/>
            </a:pPr>
            <a:r>
              <a:rPr lang="en-IN" dirty="0" smtClean="0"/>
              <a:t> </a:t>
            </a:r>
            <a:endParaRPr lang="en-US" dirty="0" smtClean="0"/>
          </a:p>
          <a:p>
            <a:pPr>
              <a:buNone/>
            </a:pPr>
            <a:r>
              <a:rPr lang="en-IN" dirty="0" smtClean="0"/>
              <a:t>	</a:t>
            </a:r>
            <a:endParaRPr lang="en-US" dirty="0" smtClean="0"/>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943600"/>
          </a:xfrm>
        </p:spPr>
        <p:txBody>
          <a:bodyPr>
            <a:normAutofit/>
          </a:bodyPr>
          <a:lstStyle/>
          <a:p>
            <a:pPr algn="just">
              <a:lnSpc>
                <a:spcPct val="170000"/>
              </a:lnSpc>
            </a:pPr>
            <a:r>
              <a:rPr lang="en-IN" sz="2000" dirty="0" smtClean="0">
                <a:latin typeface="Times New Roman" pitchFamily="18" charset="0"/>
                <a:cs typeface="Times New Roman" pitchFamily="18" charset="0"/>
              </a:rPr>
              <a:t>Here the compressed air from the compressor firstly enters the control unit.  In the control unit the pressure of the air is controlled and sent to the barrel to rotate the fan in any one direction. The air from the compressor enters the gate valve.  The gate valve controls the pressure and volume of air.  Then the pressure is read by a pressure gauge.  Then the air is admitted to the barrel through any one of the two one way corks to rotate fan.  In the barrel, a shaft is placed and if carries the fan.  The shaft is supported in either and by bearings.  The bearings are placed in the couplings, which covers the ends of barrel.</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sz="4000" b="1" dirty="0" smtClean="0">
                <a:latin typeface="Times New Roman" pitchFamily="18" charset="0"/>
                <a:cs typeface="Times New Roman" pitchFamily="18" charset="0"/>
              </a:rPr>
              <a:t>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95400" y="990600"/>
            <a:ext cx="7638288" cy="5562600"/>
          </a:xfrm>
        </p:spPr>
        <p:txBody>
          <a:bodyPr>
            <a:normAutofit/>
          </a:bodyPr>
          <a:lstStyle/>
          <a:p>
            <a:pPr marL="342900" lvl="0" indent="-342900" algn="just">
              <a:lnSpc>
                <a:spcPct val="150000"/>
              </a:lnSpc>
              <a:spcAft>
                <a:spcPts val="0"/>
              </a:spcAft>
              <a:buFont typeface="Wingdings" pitchFamily="2" charset="2"/>
              <a:buChar char="Ø"/>
              <a:tabLst>
                <a:tab pos="1371600" algn="l"/>
              </a:tabLst>
            </a:pPr>
            <a:r>
              <a:rPr lang="en-IN" sz="2000" dirty="0" smtClean="0">
                <a:latin typeface="Times New Roman" pitchFamily="18" charset="0"/>
                <a:ea typeface="Calibri"/>
                <a:cs typeface="Times New Roman" pitchFamily="18" charset="0"/>
              </a:rPr>
              <a:t>Low cost, so it can be used in small scale industries.</a:t>
            </a:r>
            <a:endParaRPr lang="en-US" sz="2000" dirty="0" smtClean="0">
              <a:latin typeface="Times New Roman" pitchFamily="18" charset="0"/>
              <a:ea typeface="Calibri"/>
              <a:cs typeface="Times New Roman" pitchFamily="18" charset="0"/>
            </a:endParaRPr>
          </a:p>
          <a:p>
            <a:pPr marL="342900" lvl="0" indent="-342900" algn="just">
              <a:lnSpc>
                <a:spcPct val="150000"/>
              </a:lnSpc>
              <a:spcAft>
                <a:spcPts val="0"/>
              </a:spcAft>
              <a:buFont typeface="Wingdings" pitchFamily="2" charset="2"/>
              <a:buChar char="Ø"/>
              <a:tabLst>
                <a:tab pos="1371600" algn="l"/>
              </a:tabLst>
            </a:pPr>
            <a:r>
              <a:rPr lang="en-IN" sz="2000" dirty="0" smtClean="0">
                <a:latin typeface="Times New Roman" pitchFamily="18" charset="0"/>
                <a:ea typeface="Calibri"/>
                <a:cs typeface="Times New Roman" pitchFamily="18" charset="0"/>
              </a:rPr>
              <a:t>Higher rate and quicker operations</a:t>
            </a:r>
            <a:endParaRPr lang="en-US" sz="2000" dirty="0" smtClean="0">
              <a:latin typeface="Times New Roman" pitchFamily="18" charset="0"/>
              <a:ea typeface="Calibri"/>
              <a:cs typeface="Times New Roman" pitchFamily="18" charset="0"/>
            </a:endParaRPr>
          </a:p>
          <a:p>
            <a:pPr marL="342900" lvl="0" indent="-342900" algn="just">
              <a:lnSpc>
                <a:spcPct val="150000"/>
              </a:lnSpc>
              <a:spcAft>
                <a:spcPts val="0"/>
              </a:spcAft>
              <a:buFont typeface="Wingdings" pitchFamily="2" charset="2"/>
              <a:buChar char="Ø"/>
              <a:tabLst>
                <a:tab pos="1371600" algn="l"/>
              </a:tabLst>
            </a:pPr>
            <a:r>
              <a:rPr lang="en-IN" sz="2000" dirty="0" smtClean="0">
                <a:latin typeface="Times New Roman" pitchFamily="18" charset="0"/>
                <a:ea typeface="Calibri"/>
                <a:cs typeface="Times New Roman" pitchFamily="18" charset="0"/>
              </a:rPr>
              <a:t>A number of operations like (drilling), screw driving, reaming etc., can be done.</a:t>
            </a:r>
            <a:endParaRPr lang="en-US" sz="2000" dirty="0" smtClean="0">
              <a:latin typeface="Times New Roman" pitchFamily="18" charset="0"/>
              <a:ea typeface="Calibri"/>
              <a:cs typeface="Times New Roman" pitchFamily="18" charset="0"/>
            </a:endParaRPr>
          </a:p>
          <a:p>
            <a:pPr marL="342900" lvl="0" indent="-342900" algn="just">
              <a:lnSpc>
                <a:spcPct val="150000"/>
              </a:lnSpc>
              <a:spcAft>
                <a:spcPts val="0"/>
              </a:spcAft>
              <a:buFont typeface="Wingdings" pitchFamily="2" charset="2"/>
              <a:buChar char="Ø"/>
              <a:tabLst>
                <a:tab pos="1371600" algn="l"/>
              </a:tabLst>
            </a:pPr>
            <a:r>
              <a:rPr lang="en-IN" sz="2000" dirty="0" smtClean="0">
                <a:latin typeface="Times New Roman" pitchFamily="18" charset="0"/>
                <a:ea typeface="Calibri"/>
                <a:cs typeface="Times New Roman" pitchFamily="18" charset="0"/>
              </a:rPr>
              <a:t>The nuts and bolts can be tightened to a particular pressure by operating the gate valve placed in the control unit and the pressure gauge.</a:t>
            </a:r>
            <a:endParaRPr lang="en-US" sz="2000" dirty="0" smtClean="0">
              <a:latin typeface="Times New Roman" pitchFamily="18" charset="0"/>
              <a:ea typeface="Calibri"/>
              <a:cs typeface="Times New Roman" pitchFamily="18" charset="0"/>
            </a:endParaRPr>
          </a:p>
          <a:p>
            <a:pPr marL="342900" lvl="0" indent="-342900" algn="just">
              <a:lnSpc>
                <a:spcPct val="150000"/>
              </a:lnSpc>
              <a:spcAft>
                <a:spcPts val="0"/>
              </a:spcAft>
              <a:buFont typeface="Wingdings" pitchFamily="2" charset="2"/>
              <a:buChar char="Ø"/>
              <a:tabLst>
                <a:tab pos="1371600" algn="l"/>
              </a:tabLst>
            </a:pPr>
            <a:r>
              <a:rPr lang="en-IN" sz="2000" dirty="0" smtClean="0">
                <a:latin typeface="Times New Roman" pitchFamily="18" charset="0"/>
                <a:ea typeface="Calibri"/>
                <a:cs typeface="Times New Roman" pitchFamily="18" charset="0"/>
              </a:rPr>
              <a:t>Both loosening and tightening is possible.  Since there is air flow in both directions.</a:t>
            </a:r>
            <a:endParaRPr lang="en-US" sz="2000" dirty="0" smtClean="0">
              <a:latin typeface="Times New Roman" pitchFamily="18" charset="0"/>
              <a:ea typeface="Calibri"/>
              <a:cs typeface="Times New Roman" pitchFamily="18" charset="0"/>
            </a:endParaRP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838200"/>
          </a:xfrm>
        </p:spPr>
        <p:txBody>
          <a:bodyPr>
            <a:normAutofit/>
          </a:bodyPr>
          <a:lstStyle/>
          <a:p>
            <a:r>
              <a:rPr lang="en-US" sz="4000" b="1" dirty="0" smtClean="0">
                <a:latin typeface="Times New Roman" pitchFamily="18" charset="0"/>
                <a:cs typeface="Times New Roman" pitchFamily="18" charset="0"/>
              </a:rPr>
              <a:t>DISADVANTAGES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143000" y="914400"/>
            <a:ext cx="7790688" cy="5715000"/>
          </a:xfrm>
        </p:spPr>
        <p:txBody>
          <a:bodyPr/>
          <a:lstStyle/>
          <a:p>
            <a:pPr marL="342900" indent="-342900" algn="just">
              <a:lnSpc>
                <a:spcPct val="150000"/>
              </a:lnSpc>
              <a:buFont typeface="Wingdings" pitchFamily="2" charset="2"/>
              <a:buChar char="Ø"/>
              <a:tabLst>
                <a:tab pos="1143000" algn="l"/>
              </a:tabLst>
            </a:pPr>
            <a:r>
              <a:rPr lang="en-IN" sz="2000" dirty="0" smtClean="0">
                <a:latin typeface="Times New Roman" pitchFamily="18" charset="0"/>
                <a:ea typeface="Calibri"/>
                <a:cs typeface="Times New Roman" pitchFamily="18" charset="0"/>
              </a:rPr>
              <a:t>Initial cost is high</a:t>
            </a:r>
            <a:endParaRPr lang="en-US" sz="2000" dirty="0" smtClean="0">
              <a:latin typeface="Times New Roman" pitchFamily="18" charset="0"/>
              <a:ea typeface="Calibri"/>
              <a:cs typeface="Times New Roman" pitchFamily="18" charset="0"/>
            </a:endParaRPr>
          </a:p>
          <a:p>
            <a:pPr marL="342900" indent="-342900" algn="just">
              <a:lnSpc>
                <a:spcPct val="150000"/>
              </a:lnSpc>
              <a:buFont typeface="Wingdings" pitchFamily="2" charset="2"/>
              <a:buChar char="Ø"/>
              <a:tabLst>
                <a:tab pos="1143000" algn="l"/>
              </a:tabLst>
            </a:pPr>
            <a:r>
              <a:rPr lang="en-IN" sz="2000" dirty="0" smtClean="0">
                <a:latin typeface="Times New Roman" pitchFamily="18" charset="0"/>
                <a:ea typeface="Calibri"/>
                <a:cs typeface="Times New Roman" pitchFamily="18" charset="0"/>
              </a:rPr>
              <a:t>Spindle rotation is pneumatic power, so this machine having low torque </a:t>
            </a:r>
            <a:endParaRPr lang="en-US" sz="2000" dirty="0" smtClean="0">
              <a:latin typeface="Times New Roman" pitchFamily="18" charset="0"/>
              <a:ea typeface="Calibri"/>
              <a:cs typeface="Times New Roman" pitchFamily="18" charset="0"/>
            </a:endParaRPr>
          </a:p>
          <a:p>
            <a:pPr marL="342900" indent="-342900" algn="just">
              <a:lnSpc>
                <a:spcPct val="150000"/>
              </a:lnSpc>
              <a:buFont typeface="Wingdings" pitchFamily="2" charset="2"/>
              <a:buChar char="Ø"/>
              <a:tabLst>
                <a:tab pos="1143000" algn="l"/>
              </a:tabLst>
            </a:pPr>
            <a:r>
              <a:rPr lang="en-IN" sz="2000" dirty="0" smtClean="0">
                <a:latin typeface="Times New Roman" pitchFamily="18" charset="0"/>
                <a:ea typeface="Calibri"/>
                <a:cs typeface="Times New Roman" pitchFamily="18" charset="0"/>
              </a:rPr>
              <a:t>Need a separate compressor.</a:t>
            </a:r>
            <a:endParaRPr lang="en-US" sz="2000" dirty="0" smtClean="0">
              <a:latin typeface="Times New Roman" pitchFamily="18" charset="0"/>
              <a:ea typeface="Calibri"/>
              <a:cs typeface="Times New Roman" pitchFamily="18" charset="0"/>
            </a:endParaRP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Applications</a:t>
            </a:r>
            <a:endParaRPr lang="en-US" dirty="0"/>
          </a:p>
        </p:txBody>
      </p:sp>
      <p:sp>
        <p:nvSpPr>
          <p:cNvPr id="3" name="Content Placeholder 2"/>
          <p:cNvSpPr>
            <a:spLocks noGrp="1"/>
          </p:cNvSpPr>
          <p:nvPr>
            <p:ph idx="1"/>
          </p:nvPr>
        </p:nvSpPr>
        <p:spPr/>
        <p:txBody>
          <a:bodyPr>
            <a:normAutofit/>
          </a:bodyPr>
          <a:lstStyle/>
          <a:p>
            <a:pPr lvl="0" algn="just">
              <a:lnSpc>
                <a:spcPct val="150000"/>
              </a:lnSpc>
              <a:buFont typeface="Wingdings" pitchFamily="2" charset="2"/>
              <a:buChar char="v"/>
            </a:pPr>
            <a:r>
              <a:rPr lang="en-IN" sz="2000" dirty="0" smtClean="0">
                <a:latin typeface="Times New Roman" pitchFamily="18" charset="0"/>
                <a:cs typeface="Times New Roman" pitchFamily="18" charset="0"/>
              </a:rPr>
              <a:t>In automobile workshops.</a:t>
            </a:r>
            <a:endParaRPr lang="en-US" sz="2000" dirty="0" smtClean="0">
              <a:latin typeface="Times New Roman" pitchFamily="18" charset="0"/>
              <a:cs typeface="Times New Roman" pitchFamily="18" charset="0"/>
            </a:endParaRPr>
          </a:p>
          <a:p>
            <a:pPr lvl="0" algn="just">
              <a:lnSpc>
                <a:spcPct val="150000"/>
              </a:lnSpc>
              <a:buFont typeface="Wingdings" pitchFamily="2" charset="2"/>
              <a:buChar char="v"/>
            </a:pPr>
            <a:r>
              <a:rPr lang="en-IN" sz="2000" dirty="0" smtClean="0">
                <a:latin typeface="Times New Roman" pitchFamily="18" charset="0"/>
                <a:cs typeface="Times New Roman" pitchFamily="18" charset="0"/>
              </a:rPr>
              <a:t>In small scale industries.</a:t>
            </a:r>
            <a:endParaRPr lang="en-US" sz="2000" dirty="0" smtClean="0">
              <a:latin typeface="Times New Roman" pitchFamily="18" charset="0"/>
              <a:cs typeface="Times New Roman" pitchFamily="18" charset="0"/>
            </a:endParaRPr>
          </a:p>
          <a:p>
            <a:pPr lvl="0" algn="just">
              <a:lnSpc>
                <a:spcPct val="150000"/>
              </a:lnSpc>
              <a:buFont typeface="Wingdings" pitchFamily="2" charset="2"/>
              <a:buChar char="v"/>
            </a:pPr>
            <a:r>
              <a:rPr lang="en-IN" sz="2000" dirty="0" smtClean="0">
                <a:latin typeface="Times New Roman" pitchFamily="18" charset="0"/>
                <a:cs typeface="Times New Roman" pitchFamily="18" charset="0"/>
              </a:rPr>
              <a:t>In such places where frequent changes in operations are required .</a:t>
            </a:r>
            <a:endParaRPr lang="en-US" sz="2000" dirty="0" smtClean="0">
              <a:latin typeface="Times New Roman" pitchFamily="18" charset="0"/>
              <a:cs typeface="Times New Roman" pitchFamily="18" charset="0"/>
            </a:endParaRPr>
          </a:p>
          <a:p>
            <a:pPr lvl="0" algn="just">
              <a:lnSpc>
                <a:spcPct val="150000"/>
              </a:lnSpc>
              <a:buFont typeface="Wingdings" pitchFamily="2" charset="2"/>
              <a:buChar char="v"/>
            </a:pPr>
            <a:r>
              <a:rPr lang="en-IN" sz="2000" dirty="0" smtClean="0">
                <a:latin typeface="Times New Roman" pitchFamily="18" charset="0"/>
                <a:cs typeface="Times New Roman" pitchFamily="18" charset="0"/>
              </a:rPr>
              <a:t>In welding shops for grinding.</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v"/>
            </a:pPr>
            <a:r>
              <a:rPr lang="en-IN" sz="2000" dirty="0" smtClean="0">
                <a:latin typeface="Times New Roman" pitchFamily="18" charset="0"/>
                <a:cs typeface="Times New Roman" pitchFamily="18" charset="0"/>
              </a:rPr>
              <a:t>For performing operations in huge parts which can not be done in ordinary machines, since it is portable.</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sz="4000" dirty="0" smtClean="0">
                <a:latin typeface="Times New Roman" pitchFamily="18" charset="0"/>
                <a:cs typeface="Times New Roman" pitchFamily="18" charset="0"/>
              </a:rPr>
              <a:t>CONCLUSION</a:t>
            </a:r>
            <a:endParaRPr lang="en-US" sz="4000" dirty="0">
              <a:latin typeface="Times New Roman" pitchFamily="18" charset="0"/>
              <a:cs typeface="Times New Roman" pitchFamily="18" charset="0"/>
            </a:endParaRPr>
          </a:p>
        </p:txBody>
      </p:sp>
      <p:sp>
        <p:nvSpPr>
          <p:cNvPr id="3" name="Content Placeholder 2"/>
          <p:cNvSpPr>
            <a:spLocks noGrp="1"/>
          </p:cNvSpPr>
          <p:nvPr>
            <p:ph idx="1"/>
          </p:nvPr>
        </p:nvSpPr>
        <p:spPr>
          <a:xfrm>
            <a:off x="1219200" y="914400"/>
            <a:ext cx="7714488" cy="5638800"/>
          </a:xfrm>
        </p:spPr>
        <p:txBody>
          <a:bodyPr>
            <a:normAutofit/>
          </a:bodyPr>
          <a:lstStyle/>
          <a:p>
            <a:pPr algn="just">
              <a:lnSpc>
                <a:spcPct val="150000"/>
              </a:lnSpc>
              <a:buNone/>
            </a:pPr>
            <a:r>
              <a:rPr lang="en-IN" sz="2000" dirty="0" smtClean="0">
                <a:latin typeface="Times New Roman" pitchFamily="18" charset="0"/>
                <a:cs typeface="Times New Roman" pitchFamily="18" charset="0"/>
              </a:rPr>
              <a:t>	After completing this project on “PNEUMATIC MULTIPURPOSE CUTTER MACHINE “we are much happy and would like to thank our professors , guide and the lecture of the concerned department who have guide us. While making this project we have been able to learn lot and understand the various aspects of “PNEUMATIC MULTIPURPOSE CUTTER MACHINE” we can use our knowledge, which we get during our study.</a:t>
            </a:r>
            <a:endParaRPr lang="en-US" sz="2000" dirty="0" smtClean="0">
              <a:latin typeface="Times New Roman" pitchFamily="18" charset="0"/>
              <a:cs typeface="Times New Roman" pitchFamily="18" charset="0"/>
            </a:endParaRP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545</TotalTime>
  <Words>578</Words>
  <Application>Microsoft Office PowerPoint</Application>
  <PresentationFormat>On-screen Show (4:3)</PresentationFormat>
  <Paragraphs>51</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FABRICATION OF PNEUMATIC MULTI PURPOSE CUTTER  </vt:lpstr>
      <vt:lpstr> Abstract </vt:lpstr>
      <vt:lpstr>Slide 3</vt:lpstr>
      <vt:lpstr>List Of Components</vt:lpstr>
      <vt:lpstr>Block Diagram </vt:lpstr>
      <vt:lpstr>WORKING PRINCIPLE</vt:lpstr>
      <vt:lpstr>Slide 7</vt:lpstr>
      <vt:lpstr>ADVANTAGES</vt:lpstr>
      <vt:lpstr>DISADVANTAGES</vt:lpstr>
      <vt:lpstr>Applications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253</cp:revision>
  <dcterms:created xsi:type="dcterms:W3CDTF">2006-08-16T00:00:00Z</dcterms:created>
  <dcterms:modified xsi:type="dcterms:W3CDTF">2021-03-30T23:48:39Z</dcterms:modified>
</cp:coreProperties>
</file>