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10" r:id="rId2"/>
    <p:sldId id="257" r:id="rId3"/>
    <p:sldId id="286" r:id="rId4"/>
    <p:sldId id="260" r:id="rId5"/>
    <p:sldId id="298" r:id="rId6"/>
    <p:sldId id="312" r:id="rId7"/>
    <p:sldId id="313" r:id="rId8"/>
    <p:sldId id="315" r:id="rId9"/>
    <p:sldId id="307" r:id="rId10"/>
    <p:sldId id="314"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819400"/>
            <a:ext cx="7498080" cy="1828800"/>
          </a:xfrm>
        </p:spPr>
        <p:txBody>
          <a:bodyPr>
            <a:normAutofit fontScale="90000"/>
          </a:bodyPr>
          <a:lstStyle/>
          <a:p>
            <a:pPr algn="ctr"/>
            <a:r>
              <a:rPr lang="en-US" b="1" dirty="0" smtClean="0">
                <a:latin typeface="Times New Roman" pitchFamily="18" charset="0"/>
                <a:cs typeface="Times New Roman" pitchFamily="18" charset="0"/>
              </a:rPr>
              <a:t>AUTOMATIC DRILLING AND TAPPING MACHINE</a:t>
            </a:r>
            <a:r>
              <a:rPr lang="en-US" b="1" dirty="0" smtClean="0"/>
              <a:t/>
            </a:r>
            <a:br>
              <a:rPr lang="en-US" b="1" dirty="0" smtClean="0"/>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b="1" dirty="0" smtClean="0">
                <a:latin typeface="Times New Roman" pitchFamily="18" charset="0"/>
                <a:cs typeface="Times New Roman" pitchFamily="18" charset="0"/>
              </a:rPr>
              <a:t>Abstract</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14400"/>
            <a:ext cx="7498080" cy="5334000"/>
          </a:xfrm>
        </p:spPr>
        <p:txBody>
          <a:bodyPr>
            <a:noAutofit/>
          </a:bodyPr>
          <a:lstStyle/>
          <a:p>
            <a:pPr algn="just">
              <a:lnSpc>
                <a:spcPct val="150000"/>
              </a:lnSpc>
              <a:buFont typeface="Wingdings" pitchFamily="2" charset="2"/>
              <a:buChar char="Ø"/>
            </a:pPr>
            <a:r>
              <a:rPr lang="en-US"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	A device, usually motor-driven, fitted with an end cutting tool that is rotated with sufficient power either to create a hole or to enlarge an existing hole in a solid material and also known as driller. Tapping is the process of making thread inside the drilled hole. This operation requires less force to operate.</a:t>
            </a:r>
          </a:p>
          <a:p>
            <a:pPr algn="just">
              <a:lnSpc>
                <a:spcPct val="150000"/>
              </a:lnSpc>
              <a:buFont typeface="Wingdings" pitchFamily="2" charset="2"/>
              <a:buChar char="Ø"/>
            </a:pPr>
            <a:r>
              <a:rPr lang="en-US" sz="2000" dirty="0" smtClean="0">
                <a:latin typeface="Times New Roman" pitchFamily="18" charset="0"/>
                <a:cs typeface="Times New Roman" pitchFamily="18" charset="0"/>
              </a:rPr>
              <a:t>	 In this project the drilling machine uses pneumatic power in stead of motor power. The drilling operation is carried with the help of pneumatic cylinder which provide the up down motion to the drill tool.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nSpc>
                <a:spcPct val="120000"/>
              </a:lnSpc>
              <a:buNone/>
            </a:pPr>
            <a:r>
              <a:rPr lang="en-US" b="1" dirty="0" smtClean="0"/>
              <a:t> </a:t>
            </a:r>
            <a:endParaRPr lang="en-US" dirty="0"/>
          </a:p>
        </p:txBody>
      </p:sp>
      <p:sp>
        <p:nvSpPr>
          <p:cNvPr id="4" name="Rectangle 3"/>
          <p:cNvSpPr/>
          <p:nvPr/>
        </p:nvSpPr>
        <p:spPr>
          <a:xfrm>
            <a:off x="1295400" y="228600"/>
            <a:ext cx="7543800" cy="6093976"/>
          </a:xfrm>
          <a:prstGeom prst="rect">
            <a:avLst/>
          </a:prstGeom>
        </p:spPr>
        <p:txBody>
          <a:bodyPr wrap="square">
            <a:spAutoFit/>
          </a:bodyPr>
          <a:lstStyle/>
          <a:p>
            <a:pPr algn="just">
              <a:lnSpc>
                <a:spcPct val="150000"/>
              </a:lnSpc>
              <a:buFont typeface="Wingdings" pitchFamily="2" charset="2"/>
              <a:buChar char="Ø"/>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project is very useful in industrial companies in order to save the </a:t>
            </a:r>
            <a:r>
              <a:rPr lang="en-US" sz="2000" dirty="0" smtClean="0">
                <a:latin typeface="Times New Roman" pitchFamily="18" charset="0"/>
                <a:cs typeface="Times New Roman" pitchFamily="18" charset="0"/>
              </a:rPr>
              <a:t>time </a:t>
            </a:r>
            <a:r>
              <a:rPr lang="en-US" sz="2000" dirty="0" smtClean="0">
                <a:latin typeface="Times New Roman" pitchFamily="18" charset="0"/>
                <a:cs typeface="Times New Roman" pitchFamily="18" charset="0"/>
              </a:rPr>
              <a:t>and manpower. This type of drilling machine consumes less time for operation and also no man power is required. After completion of drilling operation, the tapping process is carried out with the help of pneumatic power. In this arrangement the tapping tool is inserted in the machine tool head in stead of drilling tool. So that making the thread on the plate becomes very simple by implementing the tapping operation in the drilling machine. </a:t>
            </a:r>
          </a:p>
          <a:p>
            <a:pPr algn="just">
              <a:lnSpc>
                <a:spcPct val="150000"/>
              </a:lnSpc>
              <a:buFont typeface="Wingdings" pitchFamily="2" charset="2"/>
              <a:buChar char="Ø"/>
            </a:pPr>
            <a:r>
              <a:rPr lang="en-US" sz="2000" dirty="0" smtClean="0">
                <a:latin typeface="Times New Roman" pitchFamily="18" charset="0"/>
                <a:cs typeface="Times New Roman" pitchFamily="18" charset="0"/>
              </a:rPr>
              <a:t>Time control unit is used to control the drilling operation time in the machine. This automatic is only applicable for continuous operation of drilling. Tapping operation requires less working force so that this force is provided by gearing arrangement. So this makes less revolution during the tapping operation.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latin typeface="Times New Roman" pitchFamily="18" charset="0"/>
                <a:cs typeface="Times New Roman" pitchFamily="18" charset="0"/>
              </a:rPr>
              <a:t>List Of Components</a:t>
            </a:r>
            <a:endParaRPr lang="en-US" sz="4000" dirty="0">
              <a:latin typeface="Times New Roman" pitchFamily="18" charset="0"/>
              <a:cs typeface="Times New Roman" pitchFamily="18" charset="0"/>
            </a:endParaRPr>
          </a:p>
        </p:txBody>
      </p:sp>
      <p:sp>
        <p:nvSpPr>
          <p:cNvPr id="3" name="Content Placeholder 2"/>
          <p:cNvSpPr>
            <a:spLocks noGrp="1"/>
          </p:cNvSpPr>
          <p:nvPr>
            <p:ph idx="1"/>
          </p:nvPr>
        </p:nvSpPr>
        <p:spPr>
          <a:xfrm>
            <a:off x="1219200" y="1371600"/>
            <a:ext cx="7498080" cy="4572000"/>
          </a:xfrm>
        </p:spPr>
        <p:txBody>
          <a:bodyPr>
            <a:normAutofit fontScale="25000" lnSpcReduction="20000"/>
          </a:bodyPr>
          <a:lstStyle/>
          <a:p>
            <a:pPr algn="just">
              <a:buFont typeface="Wingdings" pitchFamily="2" charset="2"/>
              <a:buChar char="Ø"/>
            </a:pPr>
            <a:endParaRPr lang="en-US" dirty="0" smtClean="0"/>
          </a:p>
          <a:p>
            <a:pPr>
              <a:lnSpc>
                <a:spcPct val="170000"/>
              </a:lnSpc>
            </a:pPr>
            <a:r>
              <a:rPr lang="en-US" sz="9600" dirty="0" smtClean="0">
                <a:latin typeface="Times New Roman" pitchFamily="18" charset="0"/>
                <a:cs typeface="Times New Roman" pitchFamily="18" charset="0"/>
              </a:rPr>
              <a:t>Pneumatic Cylinder</a:t>
            </a:r>
          </a:p>
          <a:p>
            <a:pPr>
              <a:lnSpc>
                <a:spcPct val="170000"/>
              </a:lnSpc>
            </a:pPr>
            <a:r>
              <a:rPr lang="en-US" sz="9600" dirty="0" smtClean="0">
                <a:latin typeface="Times New Roman" pitchFamily="18" charset="0"/>
                <a:cs typeface="Times New Roman" pitchFamily="18" charset="0"/>
              </a:rPr>
              <a:t>Pneumatic Barrel</a:t>
            </a:r>
          </a:p>
          <a:p>
            <a:pPr>
              <a:lnSpc>
                <a:spcPct val="170000"/>
              </a:lnSpc>
            </a:pPr>
            <a:r>
              <a:rPr lang="en-US" sz="9600" dirty="0" smtClean="0">
                <a:latin typeface="Times New Roman" pitchFamily="18" charset="0"/>
                <a:cs typeface="Times New Roman" pitchFamily="18" charset="0"/>
              </a:rPr>
              <a:t>Solenoid Valve</a:t>
            </a:r>
          </a:p>
          <a:p>
            <a:pPr>
              <a:lnSpc>
                <a:spcPct val="170000"/>
              </a:lnSpc>
            </a:pPr>
            <a:r>
              <a:rPr lang="en-US" sz="9600" dirty="0" smtClean="0">
                <a:latin typeface="Times New Roman" pitchFamily="18" charset="0"/>
                <a:cs typeface="Times New Roman" pitchFamily="18" charset="0"/>
              </a:rPr>
              <a:t>Flow Control Valve</a:t>
            </a:r>
          </a:p>
          <a:p>
            <a:pPr>
              <a:lnSpc>
                <a:spcPct val="170000"/>
              </a:lnSpc>
            </a:pPr>
            <a:r>
              <a:rPr lang="en-US" sz="9600" dirty="0" smtClean="0">
                <a:latin typeface="Times New Roman" pitchFamily="18" charset="0"/>
                <a:cs typeface="Times New Roman" pitchFamily="18" charset="0"/>
              </a:rPr>
              <a:t>Drilling Or Tapping Tool</a:t>
            </a:r>
          </a:p>
          <a:p>
            <a:pPr>
              <a:lnSpc>
                <a:spcPct val="170000"/>
              </a:lnSpc>
            </a:pPr>
            <a:r>
              <a:rPr lang="en-US" sz="9600" dirty="0" smtClean="0">
                <a:latin typeface="Times New Roman" pitchFamily="18" charset="0"/>
                <a:cs typeface="Times New Roman" pitchFamily="18" charset="0"/>
              </a:rPr>
              <a:t>Work Table</a:t>
            </a:r>
          </a:p>
          <a:p>
            <a:pPr>
              <a:lnSpc>
                <a:spcPct val="170000"/>
              </a:lnSpc>
            </a:pPr>
            <a:r>
              <a:rPr lang="en-US" sz="9600" dirty="0" smtClean="0">
                <a:latin typeface="Times New Roman" pitchFamily="18" charset="0"/>
                <a:cs typeface="Times New Roman" pitchFamily="18" charset="0"/>
              </a:rPr>
              <a:t>Supporting Frame</a:t>
            </a:r>
            <a:endParaRPr lang="en-US" sz="96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8193" name="Picture 1"/>
          <p:cNvPicPr>
            <a:picLocks noGrp="1" noChangeAspect="1" noChangeArrowheads="1"/>
          </p:cNvPicPr>
          <p:nvPr>
            <p:ph idx="1"/>
          </p:nvPr>
        </p:nvPicPr>
        <p:blipFill>
          <a:blip r:embed="rId2"/>
          <a:srcRect/>
          <a:stretch>
            <a:fillRect/>
          </a:stretch>
        </p:blipFill>
        <p:spPr bwMode="auto">
          <a:xfrm>
            <a:off x="2613025" y="1624012"/>
            <a:ext cx="5143500" cy="4448175"/>
          </a:xfrm>
          <a:prstGeom prst="rect">
            <a:avLst/>
          </a:prstGeom>
          <a:noFill/>
          <a:ln w="9525">
            <a:no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b="1" dirty="0" smtClean="0">
                <a:latin typeface="Gill Sans MT (ti)"/>
              </a:rPr>
              <a:t>Working principle</a:t>
            </a:r>
            <a:endParaRPr lang="en-US" b="1" dirty="0">
              <a:latin typeface="Gill Sans MT (ti)"/>
            </a:endParaRPr>
          </a:p>
        </p:txBody>
      </p:sp>
      <p:sp>
        <p:nvSpPr>
          <p:cNvPr id="3" name="Content Placeholder 2"/>
          <p:cNvSpPr>
            <a:spLocks noGrp="1"/>
          </p:cNvSpPr>
          <p:nvPr>
            <p:ph idx="1"/>
          </p:nvPr>
        </p:nvSpPr>
        <p:spPr>
          <a:xfrm>
            <a:off x="1435608" y="914400"/>
            <a:ext cx="7498080" cy="5334000"/>
          </a:xfrm>
        </p:spPr>
        <p:txBody>
          <a:bodyPr>
            <a:normAutofit fontScale="92500" lnSpcReduction="10000"/>
          </a:bodyPr>
          <a:lstStyle/>
          <a:p>
            <a:pPr algn="just">
              <a:lnSpc>
                <a:spcPct val="150000"/>
              </a:lnSpc>
            </a:pPr>
            <a:r>
              <a:rPr lang="en-US" sz="2000" dirty="0" smtClean="0">
                <a:latin typeface="Times New Roman" pitchFamily="18" charset="0"/>
                <a:cs typeface="Times New Roman" pitchFamily="18" charset="0"/>
              </a:rPr>
              <a:t>The compressed air from the compressor is used as the force medium for this operation. The pneumatic double acting cylinder used .The air from the compressor enters to the four way junction. From four way junctions one way of air enters to the barrel unit. In side the barrel having vane arrangement is welled. The other way of air enters to the solenoid valve. </a:t>
            </a:r>
          </a:p>
          <a:p>
            <a:pPr algn="just">
              <a:lnSpc>
                <a:spcPct val="150000"/>
              </a:lnSpc>
            </a:pPr>
            <a:r>
              <a:rPr lang="en-US" sz="2000" dirty="0" smtClean="0">
                <a:latin typeface="Times New Roman" pitchFamily="18" charset="0"/>
                <a:cs typeface="Times New Roman" pitchFamily="18" charset="0"/>
              </a:rPr>
              <a:t>The function of solenoid valves all of air correct time interval. From solenoid valve air enters to the pneumatic double acting cylinder through flow control valve.</a:t>
            </a:r>
          </a:p>
          <a:p>
            <a:pPr algn="just">
              <a:lnSpc>
                <a:spcPct val="150000"/>
              </a:lnSpc>
            </a:pPr>
            <a:r>
              <a:rPr lang="en-IN" sz="2000" dirty="0" smtClean="0">
                <a:latin typeface="Times New Roman" pitchFamily="18" charset="0"/>
                <a:cs typeface="Times New Roman" pitchFamily="18" charset="0"/>
              </a:rPr>
              <a:t> The solenoid valve ON condition, the grinding head is automatically downwards and grinding operation occurs. After some time, the solenoid valve is OFF; the grinding head is automatically released.</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868362"/>
          </a:xfrm>
        </p:spPr>
        <p:txBody>
          <a:bodyPr>
            <a:normAutofit/>
          </a:bodyPr>
          <a:lstStyle/>
          <a:p>
            <a:r>
              <a:rPr lang="en-US" sz="4000" dirty="0" smtClean="0">
                <a:latin typeface="Times New Roman" pitchFamily="18" charset="0"/>
                <a:cs typeface="Times New Roman" pitchFamily="18" charset="0"/>
              </a:rPr>
              <a:t>Advantages</a:t>
            </a:r>
            <a:endParaRPr lang="en-US" sz="4000"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lstStyle/>
          <a:p>
            <a:pPr lvl="0">
              <a:lnSpc>
                <a:spcPct val="150000"/>
              </a:lnSpc>
              <a:buFont typeface="Wingdings" pitchFamily="2" charset="2"/>
              <a:buChar char="Ø"/>
            </a:pPr>
            <a:r>
              <a:rPr lang="en-IN" sz="2000" dirty="0" smtClean="0">
                <a:latin typeface="Times New Roman" pitchFamily="18" charset="0"/>
                <a:cs typeface="Times New Roman" pitchFamily="18" charset="0"/>
              </a:rPr>
              <a:t>It reduces the manual work.</a:t>
            </a:r>
            <a:endParaRPr lang="en-US" sz="2000" dirty="0" smtClean="0">
              <a:latin typeface="Times New Roman" pitchFamily="18" charset="0"/>
              <a:cs typeface="Times New Roman" pitchFamily="18" charset="0"/>
            </a:endParaRPr>
          </a:p>
          <a:p>
            <a:pPr lvl="0">
              <a:lnSpc>
                <a:spcPct val="150000"/>
              </a:lnSpc>
              <a:buFont typeface="Wingdings" pitchFamily="2" charset="2"/>
              <a:buChar char="Ø"/>
            </a:pPr>
            <a:r>
              <a:rPr lang="en-IN" sz="2000" dirty="0" smtClean="0">
                <a:latin typeface="Times New Roman" pitchFamily="18" charset="0"/>
                <a:cs typeface="Times New Roman" pitchFamily="18" charset="0"/>
              </a:rPr>
              <a:t>Quick operation</a:t>
            </a:r>
            <a:endParaRPr lang="en-US" sz="2000" dirty="0" smtClean="0">
              <a:latin typeface="Times New Roman" pitchFamily="18" charset="0"/>
              <a:cs typeface="Times New Roman" pitchFamily="18" charset="0"/>
            </a:endParaRPr>
          </a:p>
          <a:p>
            <a:pPr lvl="0">
              <a:lnSpc>
                <a:spcPct val="150000"/>
              </a:lnSpc>
              <a:buFont typeface="Wingdings" pitchFamily="2" charset="2"/>
              <a:buChar char="Ø"/>
            </a:pPr>
            <a:r>
              <a:rPr lang="en-IN" sz="2000" dirty="0" smtClean="0">
                <a:latin typeface="Times New Roman" pitchFamily="18" charset="0"/>
                <a:cs typeface="Times New Roman" pitchFamily="18" charset="0"/>
              </a:rPr>
              <a:t>Accuracy is more</a:t>
            </a:r>
            <a:endParaRPr lang="en-US" sz="2000" dirty="0" smtClean="0">
              <a:latin typeface="Times New Roman" pitchFamily="18" charset="0"/>
              <a:cs typeface="Times New Roman" pitchFamily="18" charset="0"/>
            </a:endParaRPr>
          </a:p>
          <a:p>
            <a:pPr lvl="0">
              <a:lnSpc>
                <a:spcPct val="150000"/>
              </a:lnSpc>
              <a:buFont typeface="Wingdings" pitchFamily="2" charset="2"/>
              <a:buChar char="Ø"/>
            </a:pPr>
            <a:r>
              <a:rPr lang="en-IN" sz="2000" dirty="0" smtClean="0">
                <a:latin typeface="Times New Roman" pitchFamily="18" charset="0"/>
                <a:cs typeface="Times New Roman" pitchFamily="18" charset="0"/>
              </a:rPr>
              <a:t>Low cost machine</a:t>
            </a:r>
            <a:endParaRPr lang="en-US" sz="2000" dirty="0" smtClean="0">
              <a:latin typeface="Times New Roman" pitchFamily="18" charset="0"/>
              <a:cs typeface="Times New Roman" pitchFamily="18" charset="0"/>
            </a:endParaRPr>
          </a:p>
          <a:p>
            <a:pPr lvl="0">
              <a:lnSpc>
                <a:spcPct val="150000"/>
              </a:lnSpc>
              <a:buFont typeface="Wingdings" pitchFamily="2" charset="2"/>
              <a:buChar char="Ø"/>
            </a:pPr>
            <a:r>
              <a:rPr lang="en-IN" sz="2000" dirty="0" smtClean="0">
                <a:latin typeface="Times New Roman" pitchFamily="18" charset="0"/>
                <a:cs typeface="Times New Roman" pitchFamily="18" charset="0"/>
              </a:rPr>
              <a:t>Its used multipurpose device like Grinding, screw driving.</a:t>
            </a:r>
            <a:endParaRPr lang="en-US" sz="2000" dirty="0" smtClean="0">
              <a:latin typeface="Times New Roman" pitchFamily="18" charset="0"/>
              <a:cs typeface="Times New Roman" pitchFamily="18" charset="0"/>
            </a:endParaRP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868362"/>
          </a:xfrm>
        </p:spPr>
        <p:txBody>
          <a:bodyPr/>
          <a:lstStyle/>
          <a:p>
            <a:r>
              <a:rPr lang="en-US" dirty="0" smtClean="0">
                <a:latin typeface="Times New Roman" pitchFamily="18" charset="0"/>
                <a:cs typeface="Times New Roman" pitchFamily="18" charset="0"/>
              </a:rPr>
              <a:t>Disadvantages</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1435608" y="1066800"/>
            <a:ext cx="7498080" cy="5181600"/>
          </a:xfrm>
        </p:spPr>
        <p:txBody>
          <a:bodyPr/>
          <a:lstStyle/>
          <a:p>
            <a:pPr lvl="0">
              <a:lnSpc>
                <a:spcPct val="150000"/>
              </a:lnSpc>
            </a:pPr>
            <a:endParaRPr lang="en-IN" sz="2000" dirty="0" smtClean="0">
              <a:latin typeface="Times New Roman" pitchFamily="18" charset="0"/>
              <a:cs typeface="Times New Roman" pitchFamily="18" charset="0"/>
            </a:endParaRPr>
          </a:p>
          <a:p>
            <a:pPr lvl="0">
              <a:lnSpc>
                <a:spcPct val="150000"/>
              </a:lnSpc>
              <a:buFont typeface="Wingdings" pitchFamily="2" charset="2"/>
              <a:buChar char="Ø"/>
            </a:pPr>
            <a:r>
              <a:rPr lang="en-IN" sz="2000" dirty="0" smtClean="0">
                <a:latin typeface="Times New Roman" pitchFamily="18" charset="0"/>
                <a:cs typeface="Times New Roman" pitchFamily="18" charset="0"/>
              </a:rPr>
              <a:t>Noise produced</a:t>
            </a:r>
          </a:p>
          <a:p>
            <a:pPr lvl="0">
              <a:lnSpc>
                <a:spcPct val="150000"/>
              </a:lnSpc>
              <a:buFont typeface="Wingdings" pitchFamily="2" charset="2"/>
              <a:buChar char="Ø"/>
            </a:pPr>
            <a:r>
              <a:rPr lang="en-IN" sz="2000" dirty="0" smtClean="0">
                <a:latin typeface="Times New Roman" pitchFamily="18" charset="0"/>
                <a:cs typeface="Times New Roman" pitchFamily="18" charset="0"/>
              </a:rPr>
              <a:t>More cost.</a:t>
            </a:r>
            <a:endParaRPr lang="en-US" sz="2000" dirty="0" smtClean="0">
              <a:latin typeface="Times New Roman" pitchFamily="18" charset="0"/>
              <a:cs typeface="Times New Roman" pitchFamily="18" charset="0"/>
            </a:endParaRP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Applications</a:t>
            </a:r>
            <a:endParaRPr lang="en-US" dirty="0"/>
          </a:p>
        </p:txBody>
      </p:sp>
      <p:sp>
        <p:nvSpPr>
          <p:cNvPr id="3" name="Content Placeholder 2"/>
          <p:cNvSpPr>
            <a:spLocks noGrp="1"/>
          </p:cNvSpPr>
          <p:nvPr>
            <p:ph idx="1"/>
          </p:nvPr>
        </p:nvSpPr>
        <p:spPr>
          <a:xfrm>
            <a:off x="1435608" y="1219200"/>
            <a:ext cx="7498080" cy="4419600"/>
          </a:xfrm>
        </p:spPr>
        <p:txBody>
          <a:bodyPr>
            <a:normAutofit fontScale="55000" lnSpcReduction="20000"/>
          </a:bodyPr>
          <a:lstStyle/>
          <a:p>
            <a:pPr>
              <a:buNone/>
            </a:pPr>
            <a:r>
              <a:rPr lang="en-US" sz="1900" dirty="0" smtClean="0">
                <a:latin typeface="Times New Roman" pitchFamily="18" charset="0"/>
                <a:cs typeface="Times New Roman" pitchFamily="18" charset="0"/>
              </a:rPr>
              <a:t> </a:t>
            </a:r>
          </a:p>
          <a:p>
            <a:endParaRPr lang="en-US" dirty="0" smtClean="0"/>
          </a:p>
          <a:p>
            <a:pPr lvl="0">
              <a:lnSpc>
                <a:spcPct val="160000"/>
              </a:lnSpc>
              <a:buFont typeface="Wingdings" pitchFamily="2" charset="2"/>
              <a:buChar char="Ø"/>
            </a:pPr>
            <a:r>
              <a:rPr lang="en-IN" sz="4000" dirty="0" smtClean="0">
                <a:latin typeface="Times New Roman" pitchFamily="18" charset="0"/>
                <a:cs typeface="Times New Roman" pitchFamily="18" charset="0"/>
              </a:rPr>
              <a:t>Used automobile workshops like carburettor holes.</a:t>
            </a:r>
            <a:endParaRPr lang="en-US" sz="4000" dirty="0" smtClean="0">
              <a:latin typeface="Times New Roman" pitchFamily="18" charset="0"/>
              <a:cs typeface="Times New Roman" pitchFamily="18" charset="0"/>
            </a:endParaRPr>
          </a:p>
          <a:p>
            <a:pPr lvl="0">
              <a:lnSpc>
                <a:spcPct val="160000"/>
              </a:lnSpc>
              <a:buFont typeface="Wingdings" pitchFamily="2" charset="2"/>
              <a:buChar char="Ø"/>
            </a:pPr>
            <a:r>
              <a:rPr lang="en-IN" sz="4000" dirty="0" smtClean="0">
                <a:latin typeface="Times New Roman" pitchFamily="18" charset="0"/>
                <a:cs typeface="Times New Roman" pitchFamily="18" charset="0"/>
              </a:rPr>
              <a:t>Used small scale industries.</a:t>
            </a:r>
            <a:endParaRPr lang="en-US" sz="4000" dirty="0" smtClean="0">
              <a:latin typeface="Times New Roman" pitchFamily="18" charset="0"/>
              <a:cs typeface="Times New Roman" pitchFamily="18" charset="0"/>
            </a:endParaRPr>
          </a:p>
          <a:p>
            <a:pPr lvl="0">
              <a:lnSpc>
                <a:spcPct val="160000"/>
              </a:lnSpc>
              <a:buFont typeface="Wingdings" pitchFamily="2" charset="2"/>
              <a:buChar char="Ø"/>
            </a:pPr>
            <a:r>
              <a:rPr lang="en-IN" sz="4000" dirty="0" smtClean="0">
                <a:latin typeface="Times New Roman" pitchFamily="18" charset="0"/>
                <a:cs typeface="Times New Roman" pitchFamily="18" charset="0"/>
              </a:rPr>
              <a:t>In welding shop for grinding.</a:t>
            </a:r>
            <a:endParaRPr lang="en-US" sz="4000" dirty="0" smtClean="0">
              <a:latin typeface="Times New Roman" pitchFamily="18" charset="0"/>
              <a:cs typeface="Times New Roman" pitchFamily="18" charset="0"/>
            </a:endParaRPr>
          </a:p>
          <a:p>
            <a:pPr lvl="0">
              <a:lnSpc>
                <a:spcPct val="160000"/>
              </a:lnSpc>
              <a:buFont typeface="Wingdings" pitchFamily="2" charset="2"/>
              <a:buChar char="Ø"/>
            </a:pPr>
            <a:r>
              <a:rPr lang="en-IN" sz="4000" dirty="0" smtClean="0">
                <a:latin typeface="Times New Roman" pitchFamily="18" charset="0"/>
                <a:cs typeface="Times New Roman" pitchFamily="18" charset="0"/>
              </a:rPr>
              <a:t>For performing the operations in huge part which cannot be done in ordinary machines.  Since it’s portable.</a:t>
            </a:r>
            <a:endParaRPr lang="en-US" sz="4000" dirty="0" smtClean="0">
              <a:latin typeface="Times New Roman" pitchFamily="18" charset="0"/>
              <a:cs typeface="Times New Roman" pitchFamily="18" charset="0"/>
            </a:endParaRPr>
          </a:p>
          <a:p>
            <a:pPr lvl="0">
              <a:lnSpc>
                <a:spcPct val="160000"/>
              </a:lnSpc>
              <a:buFont typeface="Wingdings" pitchFamily="2" charset="2"/>
              <a:buChar char="Ø"/>
            </a:pPr>
            <a:r>
              <a:rPr lang="en-IN" sz="4000" dirty="0" smtClean="0">
                <a:latin typeface="Times New Roman" pitchFamily="18" charset="0"/>
                <a:cs typeface="Times New Roman" pitchFamily="18" charset="0"/>
              </a:rPr>
              <a:t>In such places where frequent change in operation are required.</a:t>
            </a:r>
            <a:endParaRPr lang="en-US" sz="4000" dirty="0" smtClean="0">
              <a:latin typeface="Times New Roman" pitchFamily="18" charset="0"/>
              <a:cs typeface="Times New Roman" pitchFamily="18" charset="0"/>
            </a:endParaRPr>
          </a:p>
          <a:p>
            <a:pPr>
              <a:lnSpc>
                <a:spcPct val="160000"/>
              </a:lnSpc>
            </a:pPr>
            <a:endParaRPr lang="en-US" dirty="0" smtClean="0">
              <a:latin typeface="Times New Roman" pitchFamily="18" charset="0"/>
              <a:cs typeface="Times New Roman" pitchFamily="18" charset="0"/>
            </a:endParaRPr>
          </a:p>
          <a:p>
            <a:pPr algn="just">
              <a:lnSpc>
                <a:spcPct val="120000"/>
              </a:lnSpc>
            </a:pPr>
            <a:endParaRPr lang="en-US" dirty="0" smtClean="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a:bodyPr>
          <a:lstStyle/>
          <a:p>
            <a:r>
              <a:rPr lang="en-US" sz="3600" b="1" dirty="0" smtClean="0">
                <a:latin typeface="Times New Roman" pitchFamily="18" charset="0"/>
                <a:cs typeface="Times New Roman" pitchFamily="18" charset="0"/>
              </a:rPr>
              <a:t>Conclusion</a:t>
            </a:r>
            <a:endParaRPr lang="en-US" sz="3600"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14400"/>
            <a:ext cx="7498080" cy="5334000"/>
          </a:xfrm>
        </p:spPr>
        <p:txBody>
          <a:bodyPr>
            <a:normAutofit/>
          </a:bodyPr>
          <a:lstStyle/>
          <a:p>
            <a:pPr algn="just">
              <a:lnSpc>
                <a:spcPct val="150000"/>
              </a:lnSpc>
              <a:buNone/>
            </a:pPr>
            <a:r>
              <a:rPr lang="en-IN" sz="2200" dirty="0" smtClean="0">
                <a:latin typeface="Times New Roman" pitchFamily="18" charset="0"/>
                <a:cs typeface="Times New Roman" pitchFamily="18" charset="0"/>
              </a:rPr>
              <a:t>	The concept of automated part transfer line fabricated as an experimental setup can be extended to an industrial application with further modification in the manufacturing and assembly process to achieve quality in the machine as per the test charts provided by leading machine tool manufacturer. On a whole, it is concluded that the automation is an inevitable process though the rate at which it should be introduced will have to be carefully planned in order to bring social justice and to accrue economic benefits.</a:t>
            </a:r>
            <a:endParaRPr lang="en-US" sz="2200" dirty="0" smtClean="0">
              <a:latin typeface="Times New Roman" pitchFamily="18" charset="0"/>
              <a:cs typeface="Times New Roman" pitchFamily="18" charset="0"/>
            </a:endParaRP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528</TotalTime>
  <Words>392</Words>
  <Application>Microsoft Office PowerPoint</Application>
  <PresentationFormat>On-screen Show (4:3)</PresentationFormat>
  <Paragraphs>41</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AUTOMATIC DRILLING AND TAPPING MACHINE </vt:lpstr>
      <vt:lpstr>Abstract</vt:lpstr>
      <vt:lpstr>Slide 3</vt:lpstr>
      <vt:lpstr>List Of Components</vt:lpstr>
      <vt:lpstr>Block Diagram </vt:lpstr>
      <vt:lpstr>Working principle</vt:lpstr>
      <vt:lpstr>Advantages</vt:lpstr>
      <vt:lpstr>Disadvantages</vt:lpstr>
      <vt:lpstr>Applications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225</cp:revision>
  <dcterms:created xsi:type="dcterms:W3CDTF">2006-08-16T00:00:00Z</dcterms:created>
  <dcterms:modified xsi:type="dcterms:W3CDTF">2021-08-20T07:32:14Z</dcterms:modified>
</cp:coreProperties>
</file>