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12" r:id="rId4"/>
    <p:sldId id="260" r:id="rId5"/>
    <p:sldId id="262" r:id="rId6"/>
    <p:sldId id="263" r:id="rId7"/>
    <p:sldId id="294" r:id="rId8"/>
    <p:sldId id="298" r:id="rId9"/>
    <p:sldId id="310" r:id="rId10"/>
    <p:sldId id="311" r:id="rId11"/>
    <p:sldId id="296" r:id="rId12"/>
    <p:sldId id="295" r:id="rId13"/>
    <p:sldId id="307" r:id="rId14"/>
    <p:sldId id="30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435608" y="274638"/>
            <a:ext cx="7498080" cy="3687762"/>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dirty="0" smtClean="0"/>
              <a:t/>
            </a:r>
            <a:br>
              <a:rPr lang="en-US" dirty="0" smtClean="0"/>
            </a:br>
            <a:r>
              <a:rPr lang="en-US" b="1" dirty="0" smtClean="0"/>
              <a:t> </a:t>
            </a:r>
            <a:r>
              <a:rPr lang="en-US" dirty="0" smtClean="0"/>
              <a:t/>
            </a:r>
            <a:br>
              <a:rPr lang="en-US" dirty="0" smtClean="0"/>
            </a:br>
            <a:endParaRPr lang="en-US" dirty="0"/>
          </a:p>
        </p:txBody>
      </p:sp>
      <p:sp>
        <p:nvSpPr>
          <p:cNvPr id="15361" name="Rectangle 1"/>
          <p:cNvSpPr>
            <a:spLocks noChangeArrowheads="1"/>
          </p:cNvSpPr>
          <p:nvPr/>
        </p:nvSpPr>
        <p:spPr bwMode="auto">
          <a:xfrm>
            <a:off x="1143000" y="0"/>
            <a:ext cx="8001000" cy="38779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5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Architectural Design of Cloud Applications</a:t>
            </a:r>
            <a:r>
              <a:rPr kumimoji="0" lang="en-US" sz="28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 Performance-aware Cost Minimization Approach</a:t>
            </a: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Cloud </a:t>
            </a:r>
            <a:r>
              <a:rPr lang="en-US" sz="2000" dirty="0" smtClean="0">
                <a:latin typeface="Times New Roman" pitchFamily="18" charset="0"/>
                <a:cs typeface="Times New Roman" pitchFamily="18" charset="0"/>
              </a:rPr>
              <a:t>Computing has assumed a relevant role in the ICT, profoundly influencing the life-cycle of modern applications in the manner they are designed, developed, deployed and operated.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tackle the problem of supporting the design-time analysis of Cloud applications to identify a cost-optimized strategy for allocating components onto Cloud Virtual Machine infrastructural services, taking performance requirements into account. </a:t>
            </a: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present an approach and a tool, SPACE4Cloud, that supports users in modeling the architecture of an application, in defining performance requirements as well as deployment constraints, and then in mapping each architecture component into a corresponding VM service, minimizing total costs.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457200"/>
            <a:ext cx="7943088" cy="5791200"/>
          </a:xfrm>
        </p:spPr>
        <p:txBody>
          <a:bodyPr>
            <a:noAutofit/>
          </a:bodyPr>
          <a:lstStyle/>
          <a:p>
            <a:pPr>
              <a:buNone/>
            </a:pPr>
            <a:endParaRPr lang="en-US" sz="2000" dirty="0" smtClean="0"/>
          </a:p>
          <a:p>
            <a:endParaRPr lang="en-US" sz="2000" dirty="0" smtClean="0"/>
          </a:p>
          <a:p>
            <a:pPr algn="just">
              <a:lnSpc>
                <a:spcPct val="150000"/>
              </a:lnSpc>
              <a:buNone/>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benefits of this approach are demonstrated in the context of an industrial case study. Furthermore, we show that SPACE4Cloud leads to a cost reduction up to 60%, when compared to a first-principle technique based on utilization thresholds, like the ones typically used in practice, and that our solution is able to solve large problem instances within a time frame compatible with a fast-paced design process (less than half an hour in the worst case). </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Finally</a:t>
            </a:r>
            <a:r>
              <a:rPr lang="en-US" sz="2000" dirty="0" smtClean="0">
                <a:latin typeface="Times New Roman" pitchFamily="18" charset="0"/>
                <a:cs typeface="Times New Roman" pitchFamily="18" charset="0"/>
              </a:rPr>
              <a:t>, we show that SPACE4Cloud is suitable to model even micro service-based applications and to compute the corresponding optimized deployment configuration which is compared with a state-of-the art meta-heuristic alternative method, achieving savings between 21% and 85%.</a:t>
            </a:r>
            <a:endParaRPr lang="en-US" sz="2000" dirty="0" smtClean="0">
              <a:latin typeface="Times New Roman" pitchFamily="18" charset="0"/>
              <a:cs typeface="Times New Roman" pitchFamily="18" charset="0"/>
            </a:endParaRPr>
          </a:p>
        </p:txBody>
      </p:sp>
      <p:sp>
        <p:nvSpPr>
          <p:cNvPr id="5" name="Rectangle 4"/>
          <p:cNvSpPr/>
          <p:nvPr/>
        </p:nvSpPr>
        <p:spPr>
          <a:xfrm>
            <a:off x="1066800" y="0"/>
            <a:ext cx="7848600" cy="1754326"/>
          </a:xfrm>
          <a:prstGeom prst="rect">
            <a:avLst/>
          </a:prstGeom>
        </p:spPr>
        <p:txBody>
          <a:bodyPr wrap="square">
            <a:spAutoFit/>
          </a:bodyPr>
          <a:lstStyle/>
          <a:p>
            <a:pPr algn="just">
              <a:lnSpc>
                <a:spcPct val="150000"/>
              </a:lnSpc>
              <a:buNone/>
            </a:pPr>
            <a:r>
              <a:rPr lang="en-US" dirty="0" smtClean="0">
                <a:latin typeface="Times New Roman" pitchFamily="18" charset="0"/>
                <a:cs typeface="Times New Roman" pitchFamily="18" charset="0"/>
              </a:rPr>
              <a:t>An optimization algorithm supports the mapping and determines the Cloud configuration that minimizes the execution costs of the application over a daily time horizon. </a:t>
            </a:r>
            <a:endParaRPr lang="en-US" dirty="0" smtClean="0">
              <a:latin typeface="Times New Roman" pitchFamily="18" charset="0"/>
              <a:cs typeface="Times New Roman" pitchFamily="18" charset="0"/>
            </a:endParaRPr>
          </a:p>
          <a:p>
            <a:pPr algn="just">
              <a:lnSpc>
                <a:spcPct val="150000"/>
              </a:lnSpc>
              <a:buNone/>
            </a:pPr>
            <a:endParaRPr lang="en-US"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Existing solutions do not fully address all of the pre-ceding challenges. For example, Ernest [37] trains a performance model for machine learning applications with a  small  number  of  samples  but  since  its  performance model is tightly bound to the particular structure of ma-chine learning jobs, it does not work well for applications such as SQL queries (poor adaptively).  Further, Ernest can only select VM sizes within a given instance family, and performance models  need  to  be  retrained  for  each instance family</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algn="just">
              <a:lnSpc>
                <a:spcPct val="150000"/>
              </a:lnSpc>
            </a:pPr>
            <a:r>
              <a:rPr lang="en-US" sz="2000" dirty="0" smtClean="0">
                <a:latin typeface="Times New Roman" pitchFamily="18" charset="0"/>
                <a:cs typeface="Times New Roman" pitchFamily="18" charset="0"/>
              </a:rPr>
              <a:t>In addition, trying each cloud configuration multiple times to get around the dynamics in the cloud (due to resource multiplexing and stragglers)would exacerbate the problem even further.</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While such data is available to data center operators, it is out of reach for normal users. Cherry Pick works with a restricted amount of data to get around this problem.</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this paper, we present Cherry Pick a system that unearths the optimal or near-optimal cloud configurations that minimize cloud usage cost, guarantee application performance and limit the search overhead for recurring big data analytic jobs. Each configuration is rep-resented as the number of VMs, CPU count, CPU speeder core, RAM per core, disk count, disk speed, and net-work capacity of the VM.</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A good cloud configuration can reduce the cost of analytic jobs by a large amount.</a:t>
            </a:r>
          </a:p>
          <a:p>
            <a:pPr lvl="0" algn="just">
              <a:lnSpc>
                <a:spcPct val="150000"/>
              </a:lnSpc>
            </a:pPr>
            <a:r>
              <a:rPr lang="en-US" sz="2000" dirty="0" smtClean="0">
                <a:latin typeface="Times New Roman" pitchFamily="18" charset="0"/>
                <a:cs typeface="Times New Roman" pitchFamily="18" charset="0"/>
              </a:rPr>
              <a:t>The arithmetic mean and maximum running cost of configurations com-pared to the configuration with minimum running cost for four applications across 66 candidate configurations.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022870" y="1871909"/>
            <a:ext cx="6323810" cy="3952381"/>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6083808"/>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Adaptively Unearthing the Best Cloud Configurations for Big Data Analytics.”</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err="1" smtClean="0">
                          <a:solidFill>
                            <a:schemeClr val="dk1"/>
                          </a:solidFill>
                          <a:latin typeface="Times New Roman" pitchFamily="18" charset="0"/>
                          <a:ea typeface="+mn-ea"/>
                          <a:cs typeface="Times New Roman" pitchFamily="18" charset="0"/>
                        </a:rPr>
                        <a:t>Alipourfard</a:t>
                      </a:r>
                      <a:r>
                        <a:rPr kumimoji="0" lang="en-US" sz="1800" kern="1200" dirty="0" smtClean="0">
                          <a:solidFill>
                            <a:schemeClr val="dk1"/>
                          </a:solidFill>
                          <a:latin typeface="Times New Roman" pitchFamily="18" charset="0"/>
                          <a:ea typeface="+mn-ea"/>
                          <a:cs typeface="Times New Roman" pitchFamily="18" charset="0"/>
                        </a:rPr>
                        <a:t>, H. H. Liu, J. Chen, S. </a:t>
                      </a:r>
                      <a:r>
                        <a:rPr kumimoji="0" lang="en-US" sz="1800" kern="1200" dirty="0" err="1" smtClean="0">
                          <a:solidFill>
                            <a:schemeClr val="dk1"/>
                          </a:solidFill>
                          <a:latin typeface="Times New Roman" pitchFamily="18" charset="0"/>
                          <a:ea typeface="+mn-ea"/>
                          <a:cs typeface="Times New Roman" pitchFamily="18" charset="0"/>
                        </a:rPr>
                        <a:t>Venkataraman</a:t>
                      </a:r>
                      <a:r>
                        <a:rPr kumimoji="0" lang="en-US" sz="1800" kern="1200" dirty="0" smtClean="0">
                          <a:solidFill>
                            <a:schemeClr val="dk1"/>
                          </a:solidFill>
                          <a:latin typeface="Times New Roman" pitchFamily="18" charset="0"/>
                          <a:ea typeface="+mn-ea"/>
                          <a:cs typeface="Times New Roman" pitchFamily="18" charset="0"/>
                        </a:rPr>
                        <a:t>, M. Yu, and</a:t>
                      </a:r>
                    </a:p>
                    <a:p>
                      <a:pPr>
                        <a:lnSpc>
                          <a:spcPct val="150000"/>
                        </a:lnSpc>
                      </a:pPr>
                      <a:r>
                        <a:rPr kumimoji="0" lang="en-US" sz="1800" kern="1200" dirty="0" smtClean="0">
                          <a:solidFill>
                            <a:schemeClr val="dk1"/>
                          </a:solidFill>
                          <a:latin typeface="Times New Roman" pitchFamily="18" charset="0"/>
                          <a:ea typeface="+mn-ea"/>
                          <a:cs typeface="Times New Roman" pitchFamily="18" charset="0"/>
                        </a:rPr>
                        <a:t>M. Zhang,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Picking the right cloud configuration for recurring big data analytics jobs running in clouds is hard, because there can be tens of possible VM instance types and even more cluster sizes to pick from. </a:t>
                      </a:r>
                      <a:endParaRPr lang="en-US" sz="1600" dirty="0" smtClean="0">
                        <a:latin typeface="Times New Roman" pitchFamily="18" charset="0"/>
                        <a:cs typeface="Times New Roman" pitchFamily="18" charset="0"/>
                      </a:endParaRPr>
                    </a:p>
                  </a:txBody>
                  <a:tcPr/>
                </a:tc>
              </a:tr>
              <a:tr h="370840">
                <a:tc>
                  <a:txBody>
                    <a:bodyPr/>
                    <a:lstStyle/>
                    <a:p>
                      <a:pPr>
                        <a:lnSpc>
                          <a:spcPct val="150000"/>
                        </a:lnSpc>
                      </a:pPr>
                      <a:r>
                        <a:rPr kumimoji="0" lang="en-US" sz="1800" kern="1200" dirty="0" smtClean="0">
                          <a:solidFill>
                            <a:schemeClr val="dk1"/>
                          </a:solidFill>
                          <a:latin typeface="Times New Roman" pitchFamily="18" charset="0"/>
                          <a:ea typeface="+mn-ea"/>
                          <a:cs typeface="Times New Roman" pitchFamily="18" charset="0"/>
                        </a:rPr>
                        <a:t>“Scalable differential analysis</a:t>
                      </a:r>
                    </a:p>
                    <a:p>
                      <a:pPr>
                        <a:lnSpc>
                          <a:spcPct val="150000"/>
                        </a:lnSpc>
                      </a:pPr>
                      <a:r>
                        <a:rPr kumimoji="0" lang="en-US" sz="1800" kern="1200" dirty="0" smtClean="0">
                          <a:solidFill>
                            <a:schemeClr val="dk1"/>
                          </a:solidFill>
                          <a:latin typeface="Times New Roman" pitchFamily="18" charset="0"/>
                          <a:ea typeface="+mn-ea"/>
                          <a:cs typeface="Times New Roman" pitchFamily="18" charset="0"/>
                        </a:rPr>
                        <a:t>of process algebra models,”</a:t>
                      </a:r>
                      <a:endParaRPr lang="en-US" sz="16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Times New Roman" pitchFamily="18" charset="0"/>
                          <a:ea typeface="+mn-ea"/>
                          <a:cs typeface="Times New Roman" pitchFamily="18" charset="0"/>
                        </a:rPr>
                        <a:t>M. </a:t>
                      </a:r>
                      <a:r>
                        <a:rPr kumimoji="0" lang="en-US" sz="1800" kern="1200" dirty="0" err="1" smtClean="0">
                          <a:solidFill>
                            <a:schemeClr val="dk1"/>
                          </a:solidFill>
                          <a:latin typeface="Times New Roman" pitchFamily="18" charset="0"/>
                          <a:ea typeface="+mn-ea"/>
                          <a:cs typeface="Times New Roman" pitchFamily="18" charset="0"/>
                        </a:rPr>
                        <a:t>Tribastone</a:t>
                      </a:r>
                      <a:r>
                        <a:rPr kumimoji="0" lang="en-US" sz="1800" kern="1200" dirty="0" smtClean="0">
                          <a:solidFill>
                            <a:schemeClr val="dk1"/>
                          </a:solidFill>
                          <a:latin typeface="Times New Roman" pitchFamily="18" charset="0"/>
                          <a:ea typeface="+mn-ea"/>
                          <a:cs typeface="Times New Roman" pitchFamily="18" charset="0"/>
                        </a:rPr>
                        <a:t>, S. Gilmore, and J. </a:t>
                      </a:r>
                      <a:r>
                        <a:rPr kumimoji="0" lang="en-US" sz="1800" kern="1200" dirty="0" err="1" smtClean="0">
                          <a:solidFill>
                            <a:schemeClr val="dk1"/>
                          </a:solidFill>
                          <a:latin typeface="Times New Roman" pitchFamily="18" charset="0"/>
                          <a:ea typeface="+mn-ea"/>
                          <a:cs typeface="Times New Roman" pitchFamily="18" charset="0"/>
                        </a:rPr>
                        <a:t>Hillston</a:t>
                      </a:r>
                      <a:r>
                        <a:rPr kumimoji="0" lang="en-US" sz="1800" kern="1200" dirty="0" smtClean="0">
                          <a:solidFill>
                            <a:schemeClr val="dk1"/>
                          </a:solidFill>
                          <a:latin typeface="Times New Roman" pitchFamily="18" charset="0"/>
                          <a:ea typeface="+mn-ea"/>
                          <a:cs typeface="Times New Roman" pitchFamily="18" charset="0"/>
                        </a:rPr>
                        <a:t>, </a:t>
                      </a:r>
                    </a:p>
                    <a:p>
                      <a:pPr algn="just">
                        <a:lnSpc>
                          <a:spcPct val="150000"/>
                        </a:lnSpc>
                      </a:pP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Times New Roman" pitchFamily="18" charset="0"/>
                          <a:ea typeface="+mn-ea"/>
                          <a:cs typeface="Times New Roman" pitchFamily="18" charset="0"/>
                        </a:rPr>
                        <a:t>The exact performance analysis of large-scale software systems with discrete-state approaches is difficult because of the</a:t>
                      </a:r>
                    </a:p>
                    <a:p>
                      <a:pPr>
                        <a:lnSpc>
                          <a:spcPct val="150000"/>
                        </a:lnSpc>
                      </a:pPr>
                      <a:r>
                        <a:rPr kumimoji="0" lang="en-US" sz="1800" kern="1200" dirty="0" smtClean="0">
                          <a:solidFill>
                            <a:schemeClr val="dk1"/>
                          </a:solidFill>
                          <a:latin typeface="Times New Roman" pitchFamily="18" charset="0"/>
                          <a:ea typeface="+mn-ea"/>
                          <a:cs typeface="Times New Roman" pitchFamily="18" charset="0"/>
                        </a:rPr>
                        <a:t>Well-known problem of state-space explosion. </a:t>
                      </a:r>
                      <a:endParaRPr lang="en-US" sz="1600" dirty="0">
                        <a:latin typeface="Times New Roman" pitchFamily="18" charset="0"/>
                        <a:ea typeface="Calibri"/>
                        <a:cs typeface="Times New Roman" pitchFamily="18" charset="0"/>
                      </a:endParaRPr>
                    </a:p>
                  </a:txBody>
                  <a:tcPr marL="68580" marR="68580" marT="0" marB="0"/>
                </a:tc>
              </a:tr>
              <a:tr h="370840">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5883029"/>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r>
                        <a:rPr kumimoji="0" lang="en-US" sz="1800" kern="1200" dirty="0" smtClean="0">
                          <a:solidFill>
                            <a:schemeClr val="dk1"/>
                          </a:solidFill>
                          <a:latin typeface="Times New Roman" pitchFamily="18" charset="0"/>
                          <a:ea typeface="+mn-ea"/>
                          <a:cs typeface="Times New Roman" pitchFamily="18" charset="0"/>
                        </a:rPr>
                        <a:t>“Search-based genetic optimization for deployment and reconfiguration of software in the cloud,”</a:t>
                      </a:r>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S. Frey, F. </a:t>
                      </a:r>
                      <a:r>
                        <a:rPr kumimoji="0" lang="en-US" sz="1800" kern="1200" dirty="0" err="1" smtClean="0">
                          <a:solidFill>
                            <a:schemeClr val="dk1"/>
                          </a:solidFill>
                          <a:latin typeface="Times New Roman" pitchFamily="18" charset="0"/>
                          <a:ea typeface="+mn-ea"/>
                          <a:cs typeface="Times New Roman" pitchFamily="18" charset="0"/>
                        </a:rPr>
                        <a:t>Fittkau</a:t>
                      </a:r>
                      <a:r>
                        <a:rPr kumimoji="0" lang="en-US" sz="1800" kern="1200" dirty="0" smtClean="0">
                          <a:solidFill>
                            <a:schemeClr val="dk1"/>
                          </a:solidFill>
                          <a:latin typeface="Times New Roman" pitchFamily="18" charset="0"/>
                          <a:ea typeface="+mn-ea"/>
                          <a:cs typeface="Times New Roman" pitchFamily="18" charset="0"/>
                        </a:rPr>
                        <a:t>, and W. </a:t>
                      </a:r>
                      <a:r>
                        <a:rPr kumimoji="0" lang="en-US" sz="1800" kern="1200" dirty="0" err="1" smtClean="0">
                          <a:solidFill>
                            <a:schemeClr val="dk1"/>
                          </a:solidFill>
                          <a:latin typeface="Times New Roman" pitchFamily="18" charset="0"/>
                          <a:ea typeface="+mn-ea"/>
                          <a:cs typeface="Times New Roman" pitchFamily="18" charset="0"/>
                        </a:rPr>
                        <a:t>Hasselbring</a:t>
                      </a:r>
                      <a:r>
                        <a:rPr kumimoji="0" lang="en-US" sz="1800" kern="1200" dirty="0" smtClean="0">
                          <a:solidFill>
                            <a:schemeClr val="dk1"/>
                          </a:solidFill>
                          <a:latin typeface="Times New Roman" pitchFamily="18" charset="0"/>
                          <a:ea typeface="+mn-ea"/>
                          <a:cs typeface="Times New Roman" pitchFamily="18" charset="0"/>
                        </a:rPr>
                        <a:t>, </a:t>
                      </a:r>
                      <a:endParaRPr lang="en-US" sz="1100" dirty="0">
                        <a:latin typeface="Times New Roman" pitchFamily="18" charset="0"/>
                        <a:ea typeface="Calibri"/>
                        <a:cs typeface="Times New Roman" pitchFamily="18" charset="0"/>
                      </a:endParaRPr>
                    </a:p>
                  </a:txBody>
                  <a:tcPr marL="68580" marR="68580" marT="0" marB="0"/>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Migrating existing enterprise software to cloud plat-forms involves the comparison of competing cloud deployment options (CDOs). </a:t>
                      </a:r>
                      <a:endParaRPr lang="en-US" dirty="0">
                        <a:latin typeface="Times New Roman" pitchFamily="18" charset="0"/>
                        <a:cs typeface="Times New Roman" pitchFamily="18" charset="0"/>
                      </a:endParaRPr>
                    </a:p>
                  </a:txBody>
                  <a:tcPr/>
                </a:tc>
              </a:tr>
              <a:tr h="636135">
                <a:tc>
                  <a:txBody>
                    <a:bodyPr/>
                    <a:lstStyle/>
                    <a:p>
                      <a:r>
                        <a:rPr kumimoji="0" lang="en-US" sz="1800" kern="1200" dirty="0" smtClean="0">
                          <a:solidFill>
                            <a:schemeClr val="dk1"/>
                          </a:solidFill>
                          <a:latin typeface="Times New Roman" pitchFamily="18" charset="0"/>
                          <a:ea typeface="+mn-ea"/>
                          <a:cs typeface="Times New Roman" pitchFamily="18" charset="0"/>
                        </a:rPr>
                        <a:t>“Hybrid multi-attribute </a:t>
                      </a:r>
                      <a:r>
                        <a:rPr kumimoji="0" lang="en-US" sz="1800" kern="1200" dirty="0" err="1" smtClean="0">
                          <a:solidFill>
                            <a:schemeClr val="dk1"/>
                          </a:solidFill>
                          <a:latin typeface="Times New Roman" pitchFamily="18" charset="0"/>
                          <a:ea typeface="+mn-ea"/>
                          <a:cs typeface="Times New Roman" pitchFamily="18" charset="0"/>
                        </a:rPr>
                        <a:t>qos</a:t>
                      </a:r>
                      <a:endParaRPr kumimoji="0" lang="en-US" sz="1800" kern="1200" dirty="0" smtClean="0">
                        <a:solidFill>
                          <a:schemeClr val="dk1"/>
                        </a:solidFill>
                        <a:latin typeface="Times New Roman" pitchFamily="18" charset="0"/>
                        <a:ea typeface="+mn-ea"/>
                        <a:cs typeface="Times New Roman" pitchFamily="18" charset="0"/>
                      </a:endParaRPr>
                    </a:p>
                    <a:p>
                      <a:r>
                        <a:rPr kumimoji="0" lang="en-US" sz="1800" kern="1200" dirty="0" smtClean="0">
                          <a:solidFill>
                            <a:schemeClr val="dk1"/>
                          </a:solidFill>
                          <a:latin typeface="Times New Roman" pitchFamily="18" charset="0"/>
                          <a:ea typeface="+mn-ea"/>
                          <a:cs typeface="Times New Roman" pitchFamily="18" charset="0"/>
                        </a:rPr>
                        <a:t>optimization in component based software systems,”</a:t>
                      </a:r>
                      <a:endParaRPr lang="en-US" sz="20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A. </a:t>
                      </a:r>
                      <a:r>
                        <a:rPr kumimoji="0" lang="en-US" sz="1800" kern="1200" dirty="0" err="1" smtClean="0">
                          <a:solidFill>
                            <a:schemeClr val="dk1"/>
                          </a:solidFill>
                          <a:latin typeface="Times New Roman" pitchFamily="18" charset="0"/>
                          <a:ea typeface="+mn-ea"/>
                          <a:cs typeface="Times New Roman" pitchFamily="18" charset="0"/>
                        </a:rPr>
                        <a:t>Koziolek</a:t>
                      </a:r>
                      <a:r>
                        <a:rPr kumimoji="0" lang="en-US" sz="1800" kern="1200" dirty="0" smtClean="0">
                          <a:solidFill>
                            <a:schemeClr val="dk1"/>
                          </a:solidFill>
                          <a:latin typeface="Times New Roman" pitchFamily="18" charset="0"/>
                          <a:ea typeface="+mn-ea"/>
                          <a:cs typeface="Times New Roman" pitchFamily="18" charset="0"/>
                        </a:rPr>
                        <a:t>, D. </a:t>
                      </a:r>
                      <a:r>
                        <a:rPr kumimoji="0" lang="en-US" sz="1800" kern="1200" dirty="0" err="1" smtClean="0">
                          <a:solidFill>
                            <a:schemeClr val="dk1"/>
                          </a:solidFill>
                          <a:latin typeface="Times New Roman" pitchFamily="18" charset="0"/>
                          <a:ea typeface="+mn-ea"/>
                          <a:cs typeface="Times New Roman" pitchFamily="18" charset="0"/>
                        </a:rPr>
                        <a:t>Ardagna</a:t>
                      </a:r>
                      <a:r>
                        <a:rPr kumimoji="0" lang="en-US" sz="1800" kern="1200" dirty="0" smtClean="0">
                          <a:solidFill>
                            <a:schemeClr val="dk1"/>
                          </a:solidFill>
                          <a:latin typeface="Times New Roman" pitchFamily="18" charset="0"/>
                          <a:ea typeface="+mn-ea"/>
                          <a:cs typeface="Times New Roman" pitchFamily="18" charset="0"/>
                        </a:rPr>
                        <a:t>, and R. </a:t>
                      </a:r>
                      <a:r>
                        <a:rPr kumimoji="0" lang="en-US" sz="1800" kern="1200" dirty="0" err="1" smtClean="0">
                          <a:solidFill>
                            <a:schemeClr val="dk1"/>
                          </a:solidFill>
                          <a:latin typeface="Times New Roman" pitchFamily="18" charset="0"/>
                          <a:ea typeface="+mn-ea"/>
                          <a:cs typeface="Times New Roman" pitchFamily="18" charset="0"/>
                        </a:rPr>
                        <a:t>Mirandola</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This paper extends this approach to more </a:t>
                      </a:r>
                      <a:r>
                        <a:rPr kumimoji="0" lang="en-US" sz="1800" kern="1200" dirty="0" err="1" smtClean="0">
                          <a:solidFill>
                            <a:schemeClr val="dk1"/>
                          </a:solidFill>
                          <a:latin typeface="Times New Roman" pitchFamily="18" charset="0"/>
                          <a:ea typeface="+mn-ea"/>
                          <a:cs typeface="Times New Roman" pitchFamily="18" charset="0"/>
                        </a:rPr>
                        <a:t>QoS</a:t>
                      </a:r>
                      <a:r>
                        <a:rPr kumimoji="0" lang="en-US" sz="1800" kern="1200" dirty="0" smtClean="0">
                          <a:solidFill>
                            <a:schemeClr val="dk1"/>
                          </a:solidFill>
                          <a:latin typeface="Times New Roman" pitchFamily="18" charset="0"/>
                          <a:ea typeface="+mn-ea"/>
                          <a:cs typeface="Times New Roman" pitchFamily="18" charset="0"/>
                        </a:rPr>
                        <a:t> properties by providing analytical algorithms for availability-cost optimization and three-dimensional availability-performance-cost optimization.</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562600"/>
          </a:xfrm>
        </p:spPr>
        <p:txBody>
          <a:bodyPr>
            <a:noAutofit/>
          </a:bodyPr>
          <a:lstStyle/>
          <a:p>
            <a:pPr>
              <a:buNone/>
            </a:pPr>
            <a:r>
              <a:rPr lang="en-US" sz="1800" dirty="0" smtClean="0">
                <a:latin typeface="Times New Roman" pitchFamily="18" charset="0"/>
                <a:cs typeface="Times New Roman" pitchFamily="18" charset="0"/>
              </a:rPr>
              <a:t>[1] O. </a:t>
            </a:r>
            <a:r>
              <a:rPr lang="en-US" sz="1800" dirty="0" err="1" smtClean="0">
                <a:latin typeface="Times New Roman" pitchFamily="18" charset="0"/>
                <a:cs typeface="Times New Roman" pitchFamily="18" charset="0"/>
              </a:rPr>
              <a:t>Alipourfard</a:t>
            </a:r>
            <a:r>
              <a:rPr lang="en-US" sz="1800" dirty="0" smtClean="0">
                <a:latin typeface="Times New Roman" pitchFamily="18" charset="0"/>
                <a:cs typeface="Times New Roman" pitchFamily="18" charset="0"/>
              </a:rPr>
              <a:t>, H. H. Liu, J. Chen, S. </a:t>
            </a:r>
            <a:r>
              <a:rPr lang="en-US" sz="1800" dirty="0" err="1" smtClean="0">
                <a:latin typeface="Times New Roman" pitchFamily="18" charset="0"/>
                <a:cs typeface="Times New Roman" pitchFamily="18" charset="0"/>
              </a:rPr>
              <a:t>Venkataraman</a:t>
            </a:r>
            <a:r>
              <a:rPr lang="en-US" sz="1800" dirty="0" smtClean="0">
                <a:latin typeface="Times New Roman" pitchFamily="18" charset="0"/>
                <a:cs typeface="Times New Roman" pitchFamily="18" charset="0"/>
              </a:rPr>
              <a:t>, M. Yu, </a:t>
            </a:r>
            <a:r>
              <a:rPr lang="en-US" sz="1800" dirty="0" smtClean="0">
                <a:latin typeface="Times New Roman" pitchFamily="18" charset="0"/>
                <a:cs typeface="Times New Roman" pitchFamily="18" charset="0"/>
              </a:rPr>
              <a:t>and M</a:t>
            </a:r>
            <a:r>
              <a:rPr lang="en-US" sz="1800" dirty="0" smtClean="0">
                <a:latin typeface="Times New Roman" pitchFamily="18" charset="0"/>
                <a:cs typeface="Times New Roman" pitchFamily="18" charset="0"/>
              </a:rPr>
              <a:t>. Zhang, “</a:t>
            </a:r>
            <a:r>
              <a:rPr lang="en-US" sz="1800" dirty="0" err="1" smtClean="0">
                <a:latin typeface="Times New Roman" pitchFamily="18" charset="0"/>
                <a:cs typeface="Times New Roman" pitchFamily="18" charset="0"/>
              </a:rPr>
              <a:t>CherryPick</a:t>
            </a:r>
            <a:r>
              <a:rPr lang="en-US" sz="1800" dirty="0" smtClean="0">
                <a:latin typeface="Times New Roman" pitchFamily="18" charset="0"/>
                <a:cs typeface="Times New Roman" pitchFamily="18" charset="0"/>
              </a:rPr>
              <a:t>: Adaptively Unearthing the Best Cloud Configurations for Big Data Analytics.” in NSDI, 2017</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G. </a:t>
            </a:r>
            <a:r>
              <a:rPr lang="en-US" sz="1800" dirty="0" err="1" smtClean="0">
                <a:latin typeface="Times New Roman" pitchFamily="18" charset="0"/>
                <a:cs typeface="Times New Roman" pitchFamily="18" charset="0"/>
              </a:rPr>
              <a:t>Casale</a:t>
            </a:r>
            <a:r>
              <a:rPr lang="en-US" sz="1800" dirty="0" smtClean="0">
                <a:latin typeface="Times New Roman" pitchFamily="18" charset="0"/>
                <a:cs typeface="Times New Roman" pitchFamily="18" charset="0"/>
              </a:rPr>
              <a:t> and M. </a:t>
            </a:r>
            <a:r>
              <a:rPr lang="en-US" sz="1800" dirty="0" err="1" smtClean="0">
                <a:latin typeface="Times New Roman" pitchFamily="18" charset="0"/>
                <a:cs typeface="Times New Roman" pitchFamily="18" charset="0"/>
              </a:rPr>
              <a:t>Tribastone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Modelling</a:t>
            </a:r>
            <a:r>
              <a:rPr lang="en-US" sz="1800" dirty="0" smtClean="0">
                <a:latin typeface="Times New Roman" pitchFamily="18" charset="0"/>
                <a:cs typeface="Times New Roman" pitchFamily="18" charset="0"/>
              </a:rPr>
              <a:t> exogenous variability in </a:t>
            </a:r>
            <a:r>
              <a:rPr lang="en-US" sz="1800" dirty="0" smtClean="0">
                <a:latin typeface="Times New Roman" pitchFamily="18" charset="0"/>
                <a:cs typeface="Times New Roman" pitchFamily="18" charset="0"/>
              </a:rPr>
              <a:t>cloud deployments</a:t>
            </a:r>
            <a:r>
              <a:rPr lang="en-US" sz="1800" dirty="0" smtClean="0">
                <a:latin typeface="Times New Roman" pitchFamily="18" charset="0"/>
                <a:cs typeface="Times New Roman" pitchFamily="18" charset="0"/>
              </a:rPr>
              <a:t>,” SIGMETRICS Performance. Evaluation Review, vol. 40,</a:t>
            </a:r>
          </a:p>
          <a:p>
            <a:pPr>
              <a:buNone/>
            </a:pPr>
            <a:r>
              <a:rPr lang="en-US" sz="1800" dirty="0" smtClean="0">
                <a:latin typeface="Times New Roman" pitchFamily="18" charset="0"/>
                <a:cs typeface="Times New Roman" pitchFamily="18" charset="0"/>
              </a:rPr>
              <a:t>no. 4, pp. 73–82, 2013.</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[3] S. Becker, H. </a:t>
            </a:r>
            <a:r>
              <a:rPr lang="en-US" sz="1800" dirty="0" err="1" smtClean="0">
                <a:latin typeface="Times New Roman" pitchFamily="18" charset="0"/>
                <a:cs typeface="Times New Roman" pitchFamily="18" charset="0"/>
              </a:rPr>
              <a:t>Koziolek</a:t>
            </a:r>
            <a:r>
              <a:rPr lang="en-US" sz="1800" dirty="0" smtClean="0">
                <a:latin typeface="Times New Roman" pitchFamily="18" charset="0"/>
                <a:cs typeface="Times New Roman" pitchFamily="18" charset="0"/>
              </a:rPr>
              <a:t>, and R. </a:t>
            </a:r>
            <a:r>
              <a:rPr lang="en-US" sz="1800" dirty="0" err="1" smtClean="0">
                <a:latin typeface="Times New Roman" pitchFamily="18" charset="0"/>
                <a:cs typeface="Times New Roman" pitchFamily="18" charset="0"/>
              </a:rPr>
              <a:t>Reussner</a:t>
            </a:r>
            <a:r>
              <a:rPr lang="en-US" sz="1800" dirty="0" smtClean="0">
                <a:latin typeface="Times New Roman" pitchFamily="18" charset="0"/>
                <a:cs typeface="Times New Roman" pitchFamily="18" charset="0"/>
              </a:rPr>
              <a:t>, “The Palladio </a:t>
            </a:r>
            <a:r>
              <a:rPr lang="en-US" sz="1800" dirty="0" smtClean="0">
                <a:latin typeface="Times New Roman" pitchFamily="18" charset="0"/>
                <a:cs typeface="Times New Roman" pitchFamily="18" charset="0"/>
              </a:rPr>
              <a:t>component model for model-driven </a:t>
            </a:r>
            <a:r>
              <a:rPr lang="en-US" sz="1800" dirty="0" smtClean="0">
                <a:latin typeface="Times New Roman" pitchFamily="18" charset="0"/>
                <a:cs typeface="Times New Roman" pitchFamily="18" charset="0"/>
              </a:rPr>
              <a:t>performance prediction,” Journal of Systems </a:t>
            </a:r>
            <a:r>
              <a:rPr lang="en-US" sz="1800" dirty="0" smtClean="0">
                <a:latin typeface="Times New Roman" pitchFamily="18" charset="0"/>
                <a:cs typeface="Times New Roman" pitchFamily="18" charset="0"/>
              </a:rPr>
              <a:t>and Software</a:t>
            </a:r>
            <a:r>
              <a:rPr lang="en-US" sz="1800" dirty="0" smtClean="0">
                <a:latin typeface="Times New Roman" pitchFamily="18" charset="0"/>
                <a:cs typeface="Times New Roman" pitchFamily="18" charset="0"/>
              </a:rPr>
              <a:t>, vol. 82, no. 1, pp. 3–22, 2009.</a:t>
            </a:r>
          </a:p>
          <a:p>
            <a:pPr>
              <a:buNone/>
            </a:pPr>
            <a:endParaRPr lang="en-US" sz="1800"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4] A. </a:t>
            </a:r>
            <a:r>
              <a:rPr lang="en-US" sz="1800" dirty="0" err="1" smtClean="0">
                <a:latin typeface="Times New Roman" pitchFamily="18" charset="0"/>
                <a:cs typeface="Times New Roman" pitchFamily="18" charset="0"/>
              </a:rPr>
              <a:t>Koziolek</a:t>
            </a:r>
            <a:r>
              <a:rPr lang="en-US" sz="1800" dirty="0" smtClean="0">
                <a:latin typeface="Times New Roman" pitchFamily="18" charset="0"/>
                <a:cs typeface="Times New Roman" pitchFamily="18" charset="0"/>
              </a:rPr>
              <a:t>, H. </a:t>
            </a:r>
            <a:r>
              <a:rPr lang="en-US" sz="1800" dirty="0" err="1" smtClean="0">
                <a:latin typeface="Times New Roman" pitchFamily="18" charset="0"/>
                <a:cs typeface="Times New Roman" pitchFamily="18" charset="0"/>
              </a:rPr>
              <a:t>Koziolek</a:t>
            </a:r>
            <a:r>
              <a:rPr lang="en-US" sz="1800" dirty="0" smtClean="0">
                <a:latin typeface="Times New Roman" pitchFamily="18" charset="0"/>
                <a:cs typeface="Times New Roman" pitchFamily="18" charset="0"/>
              </a:rPr>
              <a:t>, and R. </a:t>
            </a:r>
            <a:r>
              <a:rPr lang="en-US" sz="1800" dirty="0" err="1" smtClean="0">
                <a:latin typeface="Times New Roman" pitchFamily="18" charset="0"/>
                <a:cs typeface="Times New Roman" pitchFamily="18" charset="0"/>
              </a:rPr>
              <a:t>Reussner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PerOpteryx</a:t>
            </a:r>
            <a:r>
              <a:rPr lang="en-US" sz="1800" dirty="0" smtClean="0">
                <a:latin typeface="Times New Roman" pitchFamily="18" charset="0"/>
                <a:cs typeface="Times New Roman" pitchFamily="18" charset="0"/>
              </a:rPr>
              <a:t>: Automated</a:t>
            </a:r>
          </a:p>
          <a:p>
            <a:pPr>
              <a:buNone/>
            </a:pPr>
            <a:r>
              <a:rPr lang="en-US" sz="1800" dirty="0" smtClean="0">
                <a:latin typeface="Times New Roman" pitchFamily="18" charset="0"/>
                <a:cs typeface="Times New Roman" pitchFamily="18" charset="0"/>
              </a:rPr>
              <a:t>Application of Tactics in Multi-objective Software Architecture Optimization,” in Proc. of </a:t>
            </a:r>
            <a:r>
              <a:rPr lang="en-US" sz="1800" dirty="0" err="1" smtClean="0">
                <a:latin typeface="Times New Roman" pitchFamily="18" charset="0"/>
                <a:cs typeface="Times New Roman" pitchFamily="18" charset="0"/>
              </a:rPr>
              <a:t>QoSA</a:t>
            </a:r>
            <a:r>
              <a:rPr lang="en-US" sz="1800" dirty="0" smtClean="0">
                <a:latin typeface="Times New Roman" pitchFamily="18" charset="0"/>
                <a:cs typeface="Times New Roman" pitchFamily="18" charset="0"/>
              </a:rPr>
              <a:t> 2011, 2011, pp. 33–42.</a:t>
            </a:r>
          </a:p>
          <a:p>
            <a:pPr>
              <a:buNone/>
            </a:pPr>
            <a:endParaRPr lang="en-US" sz="1800"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M. </a:t>
            </a:r>
            <a:r>
              <a:rPr lang="en-US" sz="1800" dirty="0" err="1" smtClean="0">
                <a:latin typeface="Times New Roman" pitchFamily="18" charset="0"/>
                <a:cs typeface="Times New Roman" pitchFamily="18" charset="0"/>
              </a:rPr>
              <a:t>Tribastone</a:t>
            </a:r>
            <a:r>
              <a:rPr lang="en-US" sz="1800" dirty="0" smtClean="0">
                <a:latin typeface="Times New Roman" pitchFamily="18" charset="0"/>
                <a:cs typeface="Times New Roman" pitchFamily="18" charset="0"/>
              </a:rPr>
              <a:t>, S. Gilmore, and J. </a:t>
            </a:r>
            <a:r>
              <a:rPr lang="en-US" sz="1800" dirty="0" err="1" smtClean="0">
                <a:latin typeface="Times New Roman" pitchFamily="18" charset="0"/>
                <a:cs typeface="Times New Roman" pitchFamily="18" charset="0"/>
              </a:rPr>
              <a:t>Hillston</a:t>
            </a:r>
            <a:r>
              <a:rPr lang="en-US" sz="1800" dirty="0" smtClean="0">
                <a:latin typeface="Times New Roman" pitchFamily="18" charset="0"/>
                <a:cs typeface="Times New Roman" pitchFamily="18" charset="0"/>
              </a:rPr>
              <a:t>, “Scalable differential analysis</a:t>
            </a:r>
          </a:p>
          <a:p>
            <a:pPr>
              <a:buNone/>
            </a:pPr>
            <a:r>
              <a:rPr lang="en-US" sz="1800" dirty="0" smtClean="0">
                <a:latin typeface="Times New Roman" pitchFamily="18" charset="0"/>
                <a:cs typeface="Times New Roman" pitchFamily="18" charset="0"/>
              </a:rPr>
              <a:t>of process algebra models,” IEEE Trans. on Software Engineering,</a:t>
            </a:r>
          </a:p>
          <a:p>
            <a:pPr>
              <a:buNone/>
            </a:pPr>
            <a:r>
              <a:rPr lang="en-US" sz="1800" dirty="0" smtClean="0">
                <a:latin typeface="Times New Roman" pitchFamily="18" charset="0"/>
                <a:cs typeface="Times New Roman" pitchFamily="18" charset="0"/>
              </a:rPr>
              <a:t>vol. 38, no. 1, pp. 205–219, 2012.</a:t>
            </a:r>
          </a:p>
          <a:p>
            <a:pPr>
              <a:buNone/>
            </a:pPr>
            <a:endParaRPr lang="en-US" sz="1800" dirty="0" smtClean="0">
              <a:latin typeface="Times New Roman" pitchFamily="18" charset="0"/>
              <a:cs typeface="Times New Roman" pitchFamily="18" charset="0"/>
            </a:endParaRPr>
          </a:p>
        </p:txBody>
      </p:sp>
      <p:sp>
        <p:nvSpPr>
          <p:cNvPr id="4" name="Rectangle 3"/>
          <p:cNvSpPr/>
          <p:nvPr/>
        </p:nvSpPr>
        <p:spPr>
          <a:xfrm>
            <a:off x="1371600" y="11430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6172200"/>
          </a:xfrm>
        </p:spPr>
        <p:txBody>
          <a:bodyPr>
            <a:normAutofit fontScale="47500" lnSpcReduction="20000"/>
          </a:bodyPr>
          <a:lstStyle/>
          <a:p>
            <a:pPr algn="just">
              <a:lnSpc>
                <a:spcPct val="120000"/>
              </a:lnSpc>
              <a:buNone/>
            </a:pPr>
            <a:r>
              <a:rPr lang="en-US" sz="2300" dirty="0" smtClean="0">
                <a:latin typeface="Times New Roman" pitchFamily="18" charset="0"/>
                <a:cs typeface="Times New Roman" pitchFamily="18" charset="0"/>
              </a:rPr>
              <a:t>[</a:t>
            </a:r>
            <a:r>
              <a:rPr lang="en-US" sz="3300" dirty="0" smtClean="0">
                <a:latin typeface="Times New Roman" pitchFamily="18" charset="0"/>
                <a:cs typeface="Times New Roman" pitchFamily="18" charset="0"/>
              </a:rPr>
              <a:t>6] S. Gilmore and J. </a:t>
            </a:r>
            <a:r>
              <a:rPr lang="en-US" sz="3300" dirty="0" err="1" smtClean="0">
                <a:latin typeface="Times New Roman" pitchFamily="18" charset="0"/>
                <a:cs typeface="Times New Roman" pitchFamily="18" charset="0"/>
              </a:rPr>
              <a:t>Hillston</a:t>
            </a:r>
            <a:r>
              <a:rPr lang="en-US" sz="3300" dirty="0" smtClean="0">
                <a:latin typeface="Times New Roman" pitchFamily="18" charset="0"/>
                <a:cs typeface="Times New Roman" pitchFamily="18" charset="0"/>
              </a:rPr>
              <a:t>, “The </a:t>
            </a:r>
            <a:r>
              <a:rPr lang="en-US" sz="3300" dirty="0" err="1" smtClean="0">
                <a:latin typeface="Times New Roman" pitchFamily="18" charset="0"/>
                <a:cs typeface="Times New Roman" pitchFamily="18" charset="0"/>
              </a:rPr>
              <a:t>pepa</a:t>
            </a:r>
            <a:r>
              <a:rPr lang="en-US" sz="3300" dirty="0" smtClean="0">
                <a:latin typeface="Times New Roman" pitchFamily="18" charset="0"/>
                <a:cs typeface="Times New Roman" pitchFamily="18" charset="0"/>
              </a:rPr>
              <a:t> workbench: A tool to support </a:t>
            </a:r>
          </a:p>
          <a:p>
            <a:pPr algn="just">
              <a:lnSpc>
                <a:spcPct val="120000"/>
              </a:lnSpc>
              <a:buNone/>
            </a:pPr>
            <a:r>
              <a:rPr lang="en-US" sz="3300" dirty="0" smtClean="0">
                <a:latin typeface="Times New Roman" pitchFamily="18" charset="0"/>
                <a:cs typeface="Times New Roman" pitchFamily="18" charset="0"/>
              </a:rPr>
              <a:t>process algebra-based approach to performance </a:t>
            </a:r>
            <a:r>
              <a:rPr lang="en-US" sz="3300" dirty="0" err="1" smtClean="0">
                <a:latin typeface="Times New Roman" pitchFamily="18" charset="0"/>
                <a:cs typeface="Times New Roman" pitchFamily="18" charset="0"/>
              </a:rPr>
              <a:t>modelling</a:t>
            </a:r>
            <a:r>
              <a:rPr lang="en-US" sz="3300" dirty="0" smtClean="0">
                <a:latin typeface="Times New Roman" pitchFamily="18" charset="0"/>
                <a:cs typeface="Times New Roman" pitchFamily="18" charset="0"/>
              </a:rPr>
              <a:t>,” in Computer</a:t>
            </a:r>
          </a:p>
          <a:p>
            <a:pPr algn="just">
              <a:lnSpc>
                <a:spcPct val="120000"/>
              </a:lnSpc>
              <a:buNone/>
            </a:pPr>
            <a:r>
              <a:rPr lang="en-US" sz="3300" dirty="0" smtClean="0">
                <a:latin typeface="Times New Roman" pitchFamily="18" charset="0"/>
                <a:cs typeface="Times New Roman" pitchFamily="18" charset="0"/>
              </a:rPr>
              <a:t>performance evaluation </a:t>
            </a:r>
            <a:r>
              <a:rPr lang="en-US" sz="3300" dirty="0" err="1" smtClean="0">
                <a:latin typeface="Times New Roman" pitchFamily="18" charset="0"/>
                <a:cs typeface="Times New Roman" pitchFamily="18" charset="0"/>
              </a:rPr>
              <a:t>modelling</a:t>
            </a:r>
            <a:r>
              <a:rPr lang="en-US" sz="3300" dirty="0" smtClean="0">
                <a:latin typeface="Times New Roman" pitchFamily="18" charset="0"/>
                <a:cs typeface="Times New Roman" pitchFamily="18" charset="0"/>
              </a:rPr>
              <a:t> techniques and tools. Springer, 1994,</a:t>
            </a:r>
          </a:p>
          <a:p>
            <a:pPr algn="just">
              <a:lnSpc>
                <a:spcPct val="120000"/>
              </a:lnSpc>
              <a:buNone/>
            </a:pPr>
            <a:r>
              <a:rPr lang="en-US" sz="3300" dirty="0" smtClean="0">
                <a:latin typeface="Times New Roman" pitchFamily="18" charset="0"/>
                <a:cs typeface="Times New Roman" pitchFamily="18" charset="0"/>
              </a:rPr>
              <a:t>pp. 353–368.</a:t>
            </a:r>
          </a:p>
          <a:p>
            <a:pPr algn="just">
              <a:lnSpc>
                <a:spcPct val="120000"/>
              </a:lnSpc>
              <a:buNone/>
            </a:pPr>
            <a:r>
              <a:rPr lang="en-US" sz="3300" dirty="0" smtClean="0">
                <a:latin typeface="Times New Roman" pitchFamily="18" charset="0"/>
                <a:cs typeface="Times New Roman" pitchFamily="18" charset="0"/>
              </a:rPr>
              <a:t> </a:t>
            </a:r>
          </a:p>
          <a:p>
            <a:pPr algn="just">
              <a:lnSpc>
                <a:spcPct val="120000"/>
              </a:lnSpc>
              <a:buNone/>
            </a:pPr>
            <a:r>
              <a:rPr lang="en-US" sz="3300" dirty="0" smtClean="0">
                <a:latin typeface="Times New Roman" pitchFamily="18" charset="0"/>
                <a:cs typeface="Times New Roman" pitchFamily="18" charset="0"/>
              </a:rPr>
              <a:t> </a:t>
            </a:r>
          </a:p>
          <a:p>
            <a:pPr algn="just">
              <a:lnSpc>
                <a:spcPct val="120000"/>
              </a:lnSpc>
              <a:buNone/>
            </a:pPr>
            <a:r>
              <a:rPr lang="en-US" sz="3300" dirty="0" smtClean="0">
                <a:latin typeface="Times New Roman" pitchFamily="18" charset="0"/>
                <a:cs typeface="Times New Roman" pitchFamily="18" charset="0"/>
              </a:rPr>
              <a:t>[7] A. </a:t>
            </a:r>
            <a:r>
              <a:rPr lang="en-US" sz="3300" dirty="0" err="1" smtClean="0">
                <a:latin typeface="Times New Roman" pitchFamily="18" charset="0"/>
                <a:cs typeface="Times New Roman" pitchFamily="18" charset="0"/>
              </a:rPr>
              <a:t>Aleti</a:t>
            </a:r>
            <a:r>
              <a:rPr lang="en-US" sz="3300" dirty="0" smtClean="0">
                <a:latin typeface="Times New Roman" pitchFamily="18" charset="0"/>
                <a:cs typeface="Times New Roman" pitchFamily="18" charset="0"/>
              </a:rPr>
              <a:t>, S. </a:t>
            </a:r>
            <a:r>
              <a:rPr lang="en-US" sz="3300" dirty="0" err="1" smtClean="0">
                <a:latin typeface="Times New Roman" pitchFamily="18" charset="0"/>
                <a:cs typeface="Times New Roman" pitchFamily="18" charset="0"/>
              </a:rPr>
              <a:t>Bj¨ornander</a:t>
            </a:r>
            <a:r>
              <a:rPr lang="en-US" sz="3300" dirty="0" smtClean="0">
                <a:latin typeface="Times New Roman" pitchFamily="18" charset="0"/>
                <a:cs typeface="Times New Roman" pitchFamily="18" charset="0"/>
              </a:rPr>
              <a:t>, L. </a:t>
            </a:r>
            <a:r>
              <a:rPr lang="en-US" sz="3300" dirty="0" err="1" smtClean="0">
                <a:latin typeface="Times New Roman" pitchFamily="18" charset="0"/>
                <a:cs typeface="Times New Roman" pitchFamily="18" charset="0"/>
              </a:rPr>
              <a:t>Grunske</a:t>
            </a:r>
            <a:r>
              <a:rPr lang="en-US" sz="3300" dirty="0" smtClean="0">
                <a:latin typeface="Times New Roman" pitchFamily="18" charset="0"/>
                <a:cs typeface="Times New Roman" pitchFamily="18" charset="0"/>
              </a:rPr>
              <a:t>, and I. </a:t>
            </a:r>
            <a:r>
              <a:rPr lang="en-US" sz="3300" dirty="0" err="1" smtClean="0">
                <a:latin typeface="Times New Roman" pitchFamily="18" charset="0"/>
                <a:cs typeface="Times New Roman" pitchFamily="18" charset="0"/>
              </a:rPr>
              <a:t>Meedeniya</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Archeopterix</a:t>
            </a:r>
            <a:r>
              <a:rPr lang="en-US" sz="3300" dirty="0" smtClean="0">
                <a:latin typeface="Times New Roman" pitchFamily="18" charset="0"/>
                <a:cs typeface="Times New Roman" pitchFamily="18" charset="0"/>
              </a:rPr>
              <a:t>:</a:t>
            </a:r>
          </a:p>
          <a:p>
            <a:pPr algn="just">
              <a:lnSpc>
                <a:spcPct val="120000"/>
              </a:lnSpc>
              <a:buNone/>
            </a:pPr>
            <a:r>
              <a:rPr lang="en-US" sz="3300" dirty="0" smtClean="0">
                <a:latin typeface="Times New Roman" pitchFamily="18" charset="0"/>
                <a:cs typeface="Times New Roman" pitchFamily="18" charset="0"/>
              </a:rPr>
              <a:t>An extendable tool for architecture optimization of </a:t>
            </a:r>
            <a:r>
              <a:rPr lang="en-US" sz="3300" dirty="0" err="1" smtClean="0">
                <a:latin typeface="Times New Roman" pitchFamily="18" charset="0"/>
                <a:cs typeface="Times New Roman" pitchFamily="18" charset="0"/>
              </a:rPr>
              <a:t>aadl</a:t>
            </a:r>
            <a:r>
              <a:rPr lang="en-US" sz="3300" dirty="0" smtClean="0">
                <a:latin typeface="Times New Roman" pitchFamily="18" charset="0"/>
                <a:cs typeface="Times New Roman" pitchFamily="18" charset="0"/>
              </a:rPr>
              <a:t> models,” in Proc.</a:t>
            </a:r>
          </a:p>
          <a:p>
            <a:pPr algn="just">
              <a:lnSpc>
                <a:spcPct val="120000"/>
              </a:lnSpc>
              <a:buNone/>
            </a:pPr>
            <a:r>
              <a:rPr lang="en-US" sz="3300" dirty="0" smtClean="0">
                <a:latin typeface="Times New Roman" pitchFamily="18" charset="0"/>
                <a:cs typeface="Times New Roman" pitchFamily="18" charset="0"/>
              </a:rPr>
              <a:t>of MOMPES’09, 2009, pp. 61–71.</a:t>
            </a:r>
          </a:p>
          <a:p>
            <a:pPr algn="just">
              <a:lnSpc>
                <a:spcPct val="120000"/>
              </a:lnSpc>
              <a:buNone/>
            </a:pPr>
            <a:r>
              <a:rPr lang="en-US" sz="3300" dirty="0" smtClean="0">
                <a:latin typeface="Times New Roman" pitchFamily="18" charset="0"/>
                <a:cs typeface="Times New Roman" pitchFamily="18" charset="0"/>
              </a:rPr>
              <a:t> </a:t>
            </a:r>
          </a:p>
          <a:p>
            <a:pPr algn="just">
              <a:lnSpc>
                <a:spcPct val="120000"/>
              </a:lnSpc>
              <a:buNone/>
            </a:pPr>
            <a:r>
              <a:rPr lang="en-US" sz="3300" dirty="0" smtClean="0">
                <a:latin typeface="Times New Roman" pitchFamily="18" charset="0"/>
                <a:cs typeface="Times New Roman" pitchFamily="18" charset="0"/>
              </a:rPr>
              <a:t>[8] A. </a:t>
            </a:r>
            <a:r>
              <a:rPr lang="en-US" sz="3300" dirty="0" err="1" smtClean="0">
                <a:latin typeface="Times New Roman" pitchFamily="18" charset="0"/>
                <a:cs typeface="Times New Roman" pitchFamily="18" charset="0"/>
              </a:rPr>
              <a:t>Koziolek</a:t>
            </a:r>
            <a:r>
              <a:rPr lang="en-US" sz="3300" dirty="0" smtClean="0">
                <a:latin typeface="Times New Roman" pitchFamily="18" charset="0"/>
                <a:cs typeface="Times New Roman" pitchFamily="18" charset="0"/>
              </a:rPr>
              <a:t>, D. </a:t>
            </a:r>
            <a:r>
              <a:rPr lang="en-US" sz="3300" dirty="0" err="1" smtClean="0">
                <a:latin typeface="Times New Roman" pitchFamily="18" charset="0"/>
                <a:cs typeface="Times New Roman" pitchFamily="18" charset="0"/>
              </a:rPr>
              <a:t>Ardagna</a:t>
            </a:r>
            <a:r>
              <a:rPr lang="en-US" sz="3300" dirty="0" smtClean="0">
                <a:latin typeface="Times New Roman" pitchFamily="18" charset="0"/>
                <a:cs typeface="Times New Roman" pitchFamily="18" charset="0"/>
              </a:rPr>
              <a:t>, and R. </a:t>
            </a:r>
            <a:r>
              <a:rPr lang="en-US" sz="3300" dirty="0" err="1" smtClean="0">
                <a:latin typeface="Times New Roman" pitchFamily="18" charset="0"/>
                <a:cs typeface="Times New Roman" pitchFamily="18" charset="0"/>
              </a:rPr>
              <a:t>Mirandola</a:t>
            </a:r>
            <a:r>
              <a:rPr lang="en-US" sz="3300" dirty="0" smtClean="0">
                <a:latin typeface="Times New Roman" pitchFamily="18" charset="0"/>
                <a:cs typeface="Times New Roman" pitchFamily="18" charset="0"/>
              </a:rPr>
              <a:t>, “Hybrid multi-attribute </a:t>
            </a:r>
            <a:r>
              <a:rPr lang="en-US" sz="3300" dirty="0" err="1" smtClean="0">
                <a:latin typeface="Times New Roman" pitchFamily="18" charset="0"/>
                <a:cs typeface="Times New Roman" pitchFamily="18" charset="0"/>
              </a:rPr>
              <a:t>qos</a:t>
            </a:r>
            <a:endParaRPr lang="en-US" sz="3300" dirty="0" smtClean="0">
              <a:latin typeface="Times New Roman" pitchFamily="18" charset="0"/>
              <a:cs typeface="Times New Roman" pitchFamily="18" charset="0"/>
            </a:endParaRPr>
          </a:p>
          <a:p>
            <a:pPr algn="just">
              <a:lnSpc>
                <a:spcPct val="120000"/>
              </a:lnSpc>
              <a:buNone/>
            </a:pPr>
            <a:r>
              <a:rPr lang="en-US" sz="3300" dirty="0" smtClean="0">
                <a:latin typeface="Times New Roman" pitchFamily="18" charset="0"/>
                <a:cs typeface="Times New Roman" pitchFamily="18" charset="0"/>
              </a:rPr>
              <a:t>optimization in component based software systems,” Journal of Systems</a:t>
            </a:r>
          </a:p>
          <a:p>
            <a:pPr algn="just">
              <a:lnSpc>
                <a:spcPct val="120000"/>
              </a:lnSpc>
              <a:buNone/>
            </a:pPr>
            <a:r>
              <a:rPr lang="en-US" sz="3300" dirty="0" smtClean="0">
                <a:latin typeface="Times New Roman" pitchFamily="18" charset="0"/>
                <a:cs typeface="Times New Roman" pitchFamily="18" charset="0"/>
              </a:rPr>
              <a:t>and Software, vol. 86, no. 10, pp. 2542 – 2558, 2013.</a:t>
            </a:r>
          </a:p>
          <a:p>
            <a:pPr algn="just">
              <a:lnSpc>
                <a:spcPct val="120000"/>
              </a:lnSpc>
              <a:buNone/>
            </a:pPr>
            <a:r>
              <a:rPr lang="en-US" sz="3300" dirty="0" smtClean="0">
                <a:latin typeface="Times New Roman" pitchFamily="18" charset="0"/>
                <a:cs typeface="Times New Roman" pitchFamily="18" charset="0"/>
              </a:rPr>
              <a:t> </a:t>
            </a:r>
          </a:p>
          <a:p>
            <a:pPr algn="just">
              <a:lnSpc>
                <a:spcPct val="120000"/>
              </a:lnSpc>
              <a:buNone/>
            </a:pPr>
            <a:r>
              <a:rPr lang="en-US" sz="3300" dirty="0" smtClean="0">
                <a:latin typeface="Times New Roman" pitchFamily="18" charset="0"/>
                <a:cs typeface="Times New Roman" pitchFamily="18" charset="0"/>
              </a:rPr>
              <a:t> </a:t>
            </a:r>
          </a:p>
          <a:p>
            <a:pPr algn="just">
              <a:lnSpc>
                <a:spcPct val="120000"/>
              </a:lnSpc>
              <a:buNone/>
            </a:pPr>
            <a:r>
              <a:rPr lang="en-US" sz="3300" dirty="0" smtClean="0">
                <a:latin typeface="Times New Roman" pitchFamily="18" charset="0"/>
                <a:cs typeface="Times New Roman" pitchFamily="18" charset="0"/>
              </a:rPr>
              <a:t>[</a:t>
            </a:r>
            <a:r>
              <a:rPr lang="en-US" sz="3300" dirty="0" smtClean="0">
                <a:latin typeface="Times New Roman" pitchFamily="18" charset="0"/>
                <a:cs typeface="Times New Roman" pitchFamily="18" charset="0"/>
              </a:rPr>
              <a:t>9</a:t>
            </a:r>
            <a:r>
              <a:rPr lang="en-US" sz="3300" dirty="0" smtClean="0">
                <a:latin typeface="Times New Roman" pitchFamily="18" charset="0"/>
                <a:cs typeface="Times New Roman" pitchFamily="18" charset="0"/>
              </a:rPr>
              <a:t>] </a:t>
            </a:r>
            <a:r>
              <a:rPr lang="en-US" sz="3300" dirty="0" smtClean="0">
                <a:latin typeface="Times New Roman" pitchFamily="18" charset="0"/>
                <a:cs typeface="Times New Roman" pitchFamily="18" charset="0"/>
              </a:rPr>
              <a:t>M. </a:t>
            </a:r>
            <a:r>
              <a:rPr lang="en-US" sz="3300" dirty="0" err="1" smtClean="0">
                <a:latin typeface="Times New Roman" pitchFamily="18" charset="0"/>
                <a:cs typeface="Times New Roman" pitchFamily="18" charset="0"/>
              </a:rPr>
              <a:t>Ciavotta</a:t>
            </a:r>
            <a:r>
              <a:rPr lang="en-US" sz="3300" dirty="0" smtClean="0">
                <a:latin typeface="Times New Roman" pitchFamily="18" charset="0"/>
                <a:cs typeface="Times New Roman" pitchFamily="18" charset="0"/>
              </a:rPr>
              <a:t>, D. </a:t>
            </a:r>
            <a:r>
              <a:rPr lang="en-US" sz="3300" dirty="0" err="1" smtClean="0">
                <a:latin typeface="Times New Roman" pitchFamily="18" charset="0"/>
                <a:cs typeface="Times New Roman" pitchFamily="18" charset="0"/>
              </a:rPr>
              <a:t>Ardagna</a:t>
            </a:r>
            <a:r>
              <a:rPr lang="en-US" sz="3300" dirty="0" smtClean="0">
                <a:latin typeface="Times New Roman" pitchFamily="18" charset="0"/>
                <a:cs typeface="Times New Roman" pitchFamily="18" charset="0"/>
              </a:rPr>
              <a:t>, and A. </a:t>
            </a:r>
            <a:r>
              <a:rPr lang="en-US" sz="3300" dirty="0" err="1" smtClean="0">
                <a:latin typeface="Times New Roman" pitchFamily="18" charset="0"/>
                <a:cs typeface="Times New Roman" pitchFamily="18" charset="0"/>
              </a:rPr>
              <a:t>Koziolek</a:t>
            </a:r>
            <a:r>
              <a:rPr lang="en-US" sz="3300" dirty="0" smtClean="0">
                <a:latin typeface="Times New Roman" pitchFamily="18" charset="0"/>
                <a:cs typeface="Times New Roman" pitchFamily="18" charset="0"/>
              </a:rPr>
              <a:t>, “Palladio optimization</a:t>
            </a:r>
          </a:p>
          <a:p>
            <a:pPr algn="just">
              <a:lnSpc>
                <a:spcPct val="120000"/>
              </a:lnSpc>
              <a:buNone/>
            </a:pPr>
            <a:r>
              <a:rPr lang="en-US" sz="3300" dirty="0" smtClean="0">
                <a:latin typeface="Times New Roman" pitchFamily="18" charset="0"/>
                <a:cs typeface="Times New Roman" pitchFamily="18" charset="0"/>
              </a:rPr>
              <a:t>suite: </a:t>
            </a:r>
            <a:r>
              <a:rPr lang="en-US" sz="3300" dirty="0" err="1" smtClean="0">
                <a:latin typeface="Times New Roman" pitchFamily="18" charset="0"/>
                <a:cs typeface="Times New Roman" pitchFamily="18" charset="0"/>
              </a:rPr>
              <a:t>Qos</a:t>
            </a:r>
            <a:r>
              <a:rPr lang="en-US" sz="3300" dirty="0" smtClean="0">
                <a:latin typeface="Times New Roman" pitchFamily="18" charset="0"/>
                <a:cs typeface="Times New Roman" pitchFamily="18" charset="0"/>
              </a:rPr>
              <a:t> optimization for component-based cloud applications,” EAI</a:t>
            </a:r>
          </a:p>
          <a:p>
            <a:pPr algn="just">
              <a:lnSpc>
                <a:spcPct val="120000"/>
              </a:lnSpc>
              <a:buNone/>
            </a:pPr>
            <a:r>
              <a:rPr lang="en-US" sz="3300" dirty="0" smtClean="0">
                <a:latin typeface="Times New Roman" pitchFamily="18" charset="0"/>
                <a:cs typeface="Times New Roman" pitchFamily="18" charset="0"/>
              </a:rPr>
              <a:t>Endorsed Trans. Cloud Systems, vol. 2, no. 6, 2016.</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742</TotalTime>
  <Words>805</Words>
  <Application>Microsoft Office PowerPoint</Application>
  <PresentationFormat>On-screen Show (4:3)</PresentationFormat>
  <Paragraphs>117</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315</cp:revision>
  <dcterms:created xsi:type="dcterms:W3CDTF">2006-08-16T00:00:00Z</dcterms:created>
  <dcterms:modified xsi:type="dcterms:W3CDTF">2021-01-25T11:32:50Z</dcterms:modified>
</cp:coreProperties>
</file>