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15" r:id="rId2"/>
    <p:sldId id="257" r:id="rId3"/>
    <p:sldId id="312" r:id="rId4"/>
    <p:sldId id="260" r:id="rId5"/>
    <p:sldId id="262" r:id="rId6"/>
    <p:sldId id="263" r:id="rId7"/>
    <p:sldId id="294" r:id="rId8"/>
    <p:sldId id="298" r:id="rId9"/>
    <p:sldId id="310" r:id="rId10"/>
    <p:sldId id="311" r:id="rId11"/>
    <p:sldId id="296" r:id="rId12"/>
    <p:sldId id="295" r:id="rId13"/>
    <p:sldId id="307" r:id="rId14"/>
    <p:sldId id="308"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25-Jan-21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25-Jan-21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statista.com/statistics/"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1435608" y="274638"/>
            <a:ext cx="7498080" cy="3687762"/>
          </a:xfrm>
        </p:spPr>
        <p:txBody>
          <a:bodyPr>
            <a:normAutofit fontScale="90000"/>
          </a:bodyPr>
          <a:lstStyle/>
          <a:p>
            <a:pPr algn="ct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An </a:t>
            </a:r>
            <a:r>
              <a:rPr lang="en-US" b="1" dirty="0" smtClean="0"/>
              <a:t>Edge Computing Matching Framework with Guaranteed Quality of Service</a:t>
            </a:r>
            <a:r>
              <a:rPr lang="en-US" dirty="0" smtClean="0"/>
              <a:t/>
            </a:r>
            <a:br>
              <a:rPr lang="en-US" dirty="0" smtClean="0"/>
            </a:br>
            <a:r>
              <a:rPr lang="en-US" b="1" dirty="0" smtClean="0"/>
              <a:t> </a:t>
            </a:r>
            <a:r>
              <a:rPr lang="en-US" dirty="0" smtClean="0"/>
              <a:t/>
            </a:r>
            <a:br>
              <a:rPr lang="en-US" dirty="0" smtClean="0"/>
            </a:b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435608" y="914400"/>
            <a:ext cx="7498080" cy="5334000"/>
          </a:xfrm>
        </p:spPr>
        <p:txBody>
          <a:bodyPr>
            <a:noAutofit/>
          </a:bodyPr>
          <a:lstStyle/>
          <a:p>
            <a:pPr algn="just">
              <a:lnSpc>
                <a:spcPct val="150000"/>
              </a:lnSpc>
              <a:buFont typeface="Arial" pitchFamily="34" charset="0"/>
              <a:buChar char="•"/>
            </a:pPr>
            <a:r>
              <a:rPr lang="en-US" sz="2000" dirty="0" smtClean="0">
                <a:latin typeface="Times New Roman" pitchFamily="18" charset="0"/>
                <a:cs typeface="Times New Roman" pitchFamily="18" charset="0"/>
              </a:rPr>
              <a:t>	Edge </a:t>
            </a:r>
            <a:r>
              <a:rPr lang="en-US" sz="2000" dirty="0" smtClean="0">
                <a:latin typeface="Times New Roman" pitchFamily="18" charset="0"/>
                <a:cs typeface="Times New Roman" pitchFamily="18" charset="0"/>
              </a:rPr>
              <a:t>computing is a new computing paradigm, which aims at enhancing user experience by bringing computing resources closer to where data is produced by Internet of Things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Edge services are provided by small data centers located at the edge of the network, called cloudlets. However,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users often face strict Quality of Service (</a:t>
            </a:r>
            <a:r>
              <a:rPr lang="en-US" sz="2000" dirty="0" err="1" smtClean="0">
                <a:latin typeface="Times New Roman" pitchFamily="18" charset="0"/>
                <a:cs typeface="Times New Roman" pitchFamily="18" charset="0"/>
              </a:rPr>
              <a:t>QoS</a:t>
            </a:r>
            <a:r>
              <a:rPr lang="en-US" sz="2000" dirty="0" smtClean="0">
                <a:latin typeface="Times New Roman" pitchFamily="18" charset="0"/>
                <a:cs typeface="Times New Roman" pitchFamily="18" charset="0"/>
              </a:rPr>
              <a:t>) constraints for a proper remote execution of their applications on edge. </a:t>
            </a: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Each </a:t>
            </a:r>
            <a:r>
              <a:rPr lang="en-US" sz="2000" dirty="0" smtClean="0">
                <a:latin typeface="Times New Roman" pitchFamily="18" charset="0"/>
                <a:cs typeface="Times New Roman" pitchFamily="18" charset="0"/>
              </a:rPr>
              <a:t>user has specific resource requirements and budget limitations for her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application, while each cloudlet offers a limited number and types of resources, each with a specific cost. </a:t>
            </a:r>
            <a:endParaRPr lang="en-US" sz="2000" dirty="0" smtClean="0">
              <a:latin typeface="Times New Roman" pitchFamily="18" charset="0"/>
              <a:cs typeface="Times New Roman" pitchFamily="18" charset="0"/>
            </a:endParaRPr>
          </a:p>
          <a:p>
            <a:endParaRPr lang="en-US" sz="2400" dirty="0" smtClean="0"/>
          </a:p>
          <a:p>
            <a:endParaRPr lang="en-US" sz="2400" dirty="0" smtClean="0"/>
          </a:p>
          <a:p>
            <a:endParaRPr lang="en-US" sz="2400" dirty="0" smtClean="0"/>
          </a:p>
          <a:p>
            <a:endParaRPr lang="en-US" sz="2400" dirty="0" smtClean="0"/>
          </a:p>
          <a:p>
            <a:endParaRPr lang="en-US" sz="2400" dirty="0" smtClean="0"/>
          </a:p>
          <a:p>
            <a:endParaRPr lang="en-US" sz="2400" dirty="0" smtClean="0"/>
          </a:p>
          <a:p>
            <a:endParaRPr lang="en-US" sz="2400" dirty="0" smtClean="0"/>
          </a:p>
          <a:p>
            <a:pPr>
              <a:buNone/>
            </a:pPr>
            <a:r>
              <a:rPr lang="en-US" sz="2400" b="1" dirty="0" smtClean="0"/>
              <a:t> </a:t>
            </a:r>
            <a:endParaRPr lang="en-US" sz="2400" dirty="0" smtClean="0"/>
          </a:p>
          <a:p>
            <a:pPr>
              <a:buNone/>
            </a:pPr>
            <a:endParaRPr lang="en-US" sz="2400" dirty="0" smtClean="0"/>
          </a:p>
          <a:p>
            <a:pPr algn="just"/>
            <a:endParaRPr lang="en-US" sz="2400" b="1" dirty="0" smtClean="0"/>
          </a:p>
          <a:p>
            <a:endParaRPr lang="en-US" sz="2400" b="1" dirty="0" smtClean="0"/>
          </a:p>
          <a:p>
            <a:endParaRPr lang="en-US" sz="2400" b="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Autofit/>
          </a:bodyPr>
          <a:lstStyle/>
          <a:p>
            <a:pPr>
              <a:buNone/>
            </a:pPr>
            <a:endParaRPr lang="en-US" sz="2000" dirty="0" smtClean="0"/>
          </a:p>
          <a:p>
            <a:pPr algn="just"/>
            <a:r>
              <a:rPr lang="en-US" sz="2000" dirty="0" smtClean="0">
                <a:latin typeface="Times New Roman" pitchFamily="18" charset="0"/>
                <a:cs typeface="Times New Roman" pitchFamily="18" charset="0"/>
              </a:rPr>
              <a:t>Therefore, a key challenge is how to efficiently match cloudlets to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applications and enable a convenient any-time access to edge computing services considering preferences and incentives of users and cloudlets. In this paper, we address this problem by proposing a novel two-sided matching solution for edge services considering </a:t>
            </a:r>
            <a:r>
              <a:rPr lang="en-US" sz="2000" dirty="0" err="1" smtClean="0">
                <a:latin typeface="Times New Roman" pitchFamily="18" charset="0"/>
                <a:cs typeface="Times New Roman" pitchFamily="18" charset="0"/>
              </a:rPr>
              <a:t>QoS</a:t>
            </a:r>
            <a:r>
              <a:rPr lang="en-US" sz="2000" dirty="0" smtClean="0">
                <a:latin typeface="Times New Roman" pitchFamily="18" charset="0"/>
                <a:cs typeface="Times New Roman" pitchFamily="18" charset="0"/>
              </a:rPr>
              <a:t> requirements in terms of service response time.</a:t>
            </a:r>
          </a:p>
          <a:p>
            <a:pPr algn="just">
              <a:buNone/>
            </a:pPr>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In addition, we determine dynamic pricing of edge services based on the preferences and incentives of cloudlets,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users, and the system. The proposed matching is incentive compatible, individually rational, weakly budget balanced, asymptotically locative efficient, and computationally efficient. We perform a comprehensive assessment through extensive performance analysis experiments to evaluate our proposed matching and pricing solutions.</a:t>
            </a:r>
          </a:p>
          <a:p>
            <a:endParaRPr lang="en-US" sz="2000" dirty="0" smtClean="0"/>
          </a:p>
          <a:p>
            <a:endParaRPr lang="en-US" sz="2000" dirty="0" smtClean="0"/>
          </a:p>
          <a:p>
            <a:endParaRPr lang="en-US" sz="2000" dirty="0" smtClean="0"/>
          </a:p>
          <a:p>
            <a:pPr>
              <a:buNone/>
            </a:pPr>
            <a:r>
              <a:rPr lang="en-US" sz="2000" dirty="0" smtClean="0"/>
              <a:t> </a:t>
            </a:r>
          </a:p>
          <a:p>
            <a:pPr algn="just"/>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buNone/>
            </a:pPr>
            <a:r>
              <a:rPr lang="en-US" sz="2000" dirty="0" smtClean="0">
                <a:latin typeface="Times New Roman" pitchFamily="18" charset="0"/>
                <a:cs typeface="Times New Roman" pitchFamily="18" charset="0"/>
              </a:rPr>
              <a:t>Cloud computing has significantly enhanced the growth of the Internet of Things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by ensuring and supporting the Quality of Service (</a:t>
            </a:r>
            <a:r>
              <a:rPr lang="en-US" sz="2000" dirty="0" err="1" smtClean="0">
                <a:latin typeface="Times New Roman" pitchFamily="18" charset="0"/>
                <a:cs typeface="Times New Roman" pitchFamily="18" charset="0"/>
              </a:rPr>
              <a:t>QoS</a:t>
            </a:r>
            <a:r>
              <a:rPr lang="en-US" sz="2000" dirty="0" smtClean="0">
                <a:latin typeface="Times New Roman" pitchFamily="18" charset="0"/>
                <a:cs typeface="Times New Roman" pitchFamily="18" charset="0"/>
              </a:rPr>
              <a:t>) of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applications. However, cloud services are still far from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devices. Notably, the transmission of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data experiences network issues, such as high latency. </a:t>
            </a:r>
            <a:endParaRPr lang="en-US" sz="2000" dirty="0" smtClean="0">
              <a:latin typeface="Times New Roman" pitchFamily="18" charset="0"/>
              <a:cs typeface="Times New Roman" pitchFamily="18" charset="0"/>
            </a:endParaRPr>
          </a:p>
          <a:p>
            <a:pPr algn="just">
              <a:lnSpc>
                <a:spcPct val="150000"/>
              </a:lnSpc>
              <a:buNone/>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this case, the cloud platforms cannot satisfy the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applications that require real-time response. Yet, the location of cloud services is one of the challenges encountered in the evolution of the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paradigm. Recently, edge cloud computing has been proposed to bring cloud services closer to the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end-users, becoming a promising paradigm whose pitfalls and challenges are not yet well understood.</a:t>
            </a: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4419600"/>
          </a:xfrm>
        </p:spPr>
        <p:txBody>
          <a:bodyPr>
            <a:normAutofit/>
          </a:bodyPr>
          <a:lstStyle/>
          <a:p>
            <a:pPr algn="just">
              <a:lnSpc>
                <a:spcPct val="150000"/>
              </a:lnSpc>
            </a:pPr>
            <a:r>
              <a:rPr lang="en-US" sz="2000" dirty="0" smtClean="0">
                <a:latin typeface="Times New Roman" pitchFamily="18" charset="0"/>
                <a:cs typeface="Times New Roman" pitchFamily="18" charset="0"/>
              </a:rPr>
              <a:t>When the cloud resources are closer to the users, the users experience fewer network issues. Moreover, the location of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devices creates some problems for cloud providers.</a:t>
            </a:r>
          </a:p>
          <a:p>
            <a:pPr lvl="0"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35608" y="838200"/>
            <a:ext cx="7498080" cy="5867400"/>
          </a:xfrm>
        </p:spPr>
        <p:txBody>
          <a:bodyPr>
            <a:noAutofit/>
          </a:bodyPr>
          <a:lstStyle/>
          <a:p>
            <a:pPr algn="just">
              <a:lnSpc>
                <a:spcPct val="150000"/>
              </a:lnSpc>
              <a:buNone/>
            </a:pPr>
            <a:r>
              <a:rPr lang="en-US" sz="2000" dirty="0" smtClean="0">
                <a:latin typeface="Times New Roman" pitchFamily="18" charset="0"/>
                <a:cs typeface="Times New Roman" pitchFamily="18" charset="0"/>
              </a:rPr>
              <a:t>This paper aims at presenting the leading-edge computing concerning the movement of services from centralized cloud platforms to decentralized platforms, and examines the issues and challenges introduced by these highly distributed environments, to support engineers and researchers who might benefit from this transition.</a:t>
            </a: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ADVANTAGE</a:t>
            </a:r>
            <a:endParaRPr lang="en-US" dirty="0"/>
          </a:p>
        </p:txBody>
      </p:sp>
      <p:sp>
        <p:nvSpPr>
          <p:cNvPr id="3" name="Content Placeholder 2"/>
          <p:cNvSpPr>
            <a:spLocks noGrp="1"/>
          </p:cNvSpPr>
          <p:nvPr>
            <p:ph idx="1"/>
          </p:nvPr>
        </p:nvSpPr>
        <p:spPr>
          <a:xfrm>
            <a:off x="1066800" y="1219200"/>
            <a:ext cx="7866888" cy="5029200"/>
          </a:xfrm>
        </p:spPr>
        <p:txBody>
          <a:bodyPr>
            <a:normAutofit/>
          </a:bodyPr>
          <a:lstStyle/>
          <a:p>
            <a:pPr>
              <a:buNone/>
            </a:pPr>
            <a:r>
              <a:rPr lang="en-US" sz="2000" b="1" dirty="0" smtClean="0"/>
              <a:t> </a:t>
            </a:r>
            <a:endParaRPr lang="en-US" sz="2000" dirty="0" smtClean="0"/>
          </a:p>
          <a:p>
            <a:pPr lvl="0" algn="just">
              <a:lnSpc>
                <a:spcPct val="150000"/>
              </a:lnSpc>
            </a:pPr>
            <a:r>
              <a:rPr lang="en-US" sz="2000" dirty="0" smtClean="0">
                <a:latin typeface="Times New Roman" pitchFamily="18" charset="0"/>
                <a:cs typeface="Times New Roman" pitchFamily="18" charset="0"/>
              </a:rPr>
              <a:t>The proposed solution aims to develop decentralized smart objects within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and take the benefits of cloud computing by managing data processing and storage needs with lower costs.</a:t>
            </a:r>
          </a:p>
          <a:p>
            <a:pPr lvl="0" algn="just">
              <a:lnSpc>
                <a:spcPct val="150000"/>
              </a:lnSpc>
            </a:pPr>
            <a:r>
              <a:rPr lang="en-US" sz="2000" dirty="0" smtClean="0">
                <a:latin typeface="Times New Roman" pitchFamily="18" charset="0"/>
                <a:cs typeface="Times New Roman" pitchFamily="18" charset="0"/>
              </a:rPr>
              <a:t>There are three selection service options offered to the end-users.</a:t>
            </a:r>
          </a:p>
          <a:p>
            <a:pPr lvl="0" algn="just">
              <a:lnSpc>
                <a:spcPct val="150000"/>
              </a:lnSpc>
            </a:pPr>
            <a:r>
              <a:rPr lang="en-US" sz="2000" dirty="0" smtClean="0">
                <a:latin typeface="Times New Roman" pitchFamily="18" charset="0"/>
                <a:cs typeface="Times New Roman" pitchFamily="18" charset="0"/>
              </a:rPr>
              <a:t>pure cloud services (the edge service is a middle layer between the cloud and the end user); edge services (extenders of classical cloud services); and, coordinated fog-to-cloud services (a collaborative model to facilitate matching between cloud and fog services).</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6" name="Content Placeholder 5" descr="PDF) Edge Computing Framework for Cooperative Video Processing in  Multimedia IoT Systems"/>
          <p:cNvPicPr>
            <a:picLocks noGrp="1"/>
          </p:cNvPicPr>
          <p:nvPr>
            <p:ph idx="1"/>
          </p:nvPr>
        </p:nvPicPr>
        <p:blipFill>
          <a:blip r:embed="rId2"/>
          <a:srcRect/>
          <a:stretch>
            <a:fillRect/>
          </a:stretch>
        </p:blipFill>
        <p:spPr bwMode="auto">
          <a:xfrm>
            <a:off x="1905000" y="1981200"/>
            <a:ext cx="5791200" cy="4343400"/>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lstStyle/>
          <a:p>
            <a:pPr algn="ctr"/>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219200" y="1219200"/>
          <a:ext cx="7497762" cy="5269865"/>
        </p:xfrm>
        <a:graphic>
          <a:graphicData uri="http://schemas.openxmlformats.org/drawingml/2006/table">
            <a:tbl>
              <a:tblPr firstRow="1" bandRow="1">
                <a:tableStyleId>{5C22544A-7EE6-4342-B048-85BDC9FD1C3A}</a:tableStyleId>
              </a:tblPr>
              <a:tblGrid>
                <a:gridCol w="2133600"/>
                <a:gridCol w="2057400"/>
                <a:gridCol w="3306762"/>
              </a:tblGrid>
              <a:tr h="370840">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370840">
                <a:tc>
                  <a:txBody>
                    <a:bodyPr/>
                    <a:lstStyle/>
                    <a:p>
                      <a:pPr algn="just"/>
                      <a:r>
                        <a:rPr kumimoji="0" lang="en-US" sz="1800" kern="1200" dirty="0" smtClean="0">
                          <a:solidFill>
                            <a:schemeClr val="dk1"/>
                          </a:solidFill>
                          <a:latin typeface="Times New Roman" pitchFamily="18" charset="0"/>
                          <a:ea typeface="+mn-ea"/>
                          <a:cs typeface="Times New Roman" pitchFamily="18" charset="0"/>
                        </a:rPr>
                        <a:t>Unsupervised machine learning in 5g networks for low latency communications,”</a:t>
                      </a:r>
                      <a:endParaRPr lang="en-US" sz="1600" dirty="0">
                        <a:latin typeface="Times New Roman" pitchFamily="18" charset="0"/>
                        <a:cs typeface="Times New Roman" pitchFamily="18" charset="0"/>
                      </a:endParaRPr>
                    </a:p>
                  </a:txBody>
                  <a:tcPr/>
                </a:tc>
                <a:tc>
                  <a:txBody>
                    <a:bodyPr/>
                    <a:lstStyle/>
                    <a:p>
                      <a:pPr algn="just"/>
                      <a:r>
                        <a:rPr kumimoji="0" lang="en-US" sz="1800" kern="1200" dirty="0" smtClean="0">
                          <a:solidFill>
                            <a:schemeClr val="dk1"/>
                          </a:solidFill>
                          <a:latin typeface="Times New Roman" pitchFamily="18" charset="0"/>
                          <a:ea typeface="+mn-ea"/>
                          <a:cs typeface="Times New Roman" pitchFamily="18" charset="0"/>
                        </a:rPr>
                        <a:t>E. </a:t>
                      </a:r>
                      <a:r>
                        <a:rPr kumimoji="0" lang="en-US" sz="1800" kern="1200" dirty="0" err="1" smtClean="0">
                          <a:solidFill>
                            <a:schemeClr val="dk1"/>
                          </a:solidFill>
                          <a:latin typeface="Times New Roman" pitchFamily="18" charset="0"/>
                          <a:ea typeface="+mn-ea"/>
                          <a:cs typeface="Times New Roman" pitchFamily="18" charset="0"/>
                        </a:rPr>
                        <a:t>Balevi</a:t>
                      </a:r>
                      <a:r>
                        <a:rPr kumimoji="0" lang="en-US" sz="1800" kern="1200" dirty="0" smtClean="0">
                          <a:solidFill>
                            <a:schemeClr val="dk1"/>
                          </a:solidFill>
                          <a:latin typeface="Times New Roman" pitchFamily="18" charset="0"/>
                          <a:ea typeface="+mn-ea"/>
                          <a:cs typeface="Times New Roman" pitchFamily="18" charset="0"/>
                        </a:rPr>
                        <a:t> and R. D. </a:t>
                      </a:r>
                      <a:r>
                        <a:rPr kumimoji="0" lang="en-US" sz="1800" kern="1200" dirty="0" err="1" smtClean="0">
                          <a:solidFill>
                            <a:schemeClr val="dk1"/>
                          </a:solidFill>
                          <a:latin typeface="Times New Roman" pitchFamily="18" charset="0"/>
                          <a:ea typeface="+mn-ea"/>
                          <a:cs typeface="Times New Roman" pitchFamily="18" charset="0"/>
                        </a:rPr>
                        <a:t>Gitlin</a:t>
                      </a:r>
                      <a:r>
                        <a:rPr kumimoji="0" lang="en-US" sz="1800" kern="1200" dirty="0" smtClean="0">
                          <a:solidFill>
                            <a:schemeClr val="dk1"/>
                          </a:solidFill>
                          <a:latin typeface="Times New Roman" pitchFamily="18" charset="0"/>
                          <a:ea typeface="+mn-ea"/>
                          <a:cs typeface="Times New Roman" pitchFamily="18" charset="0"/>
                        </a:rPr>
                        <a:t>, “</a:t>
                      </a:r>
                      <a:endParaRPr lang="en-US" sz="1600" dirty="0">
                        <a:latin typeface="Times New Roman" pitchFamily="18" charset="0"/>
                        <a:cs typeface="Times New Roman" pitchFamily="18" charset="0"/>
                      </a:endParaRPr>
                    </a:p>
                  </a:txBody>
                  <a:tcPr/>
                </a:tc>
                <a:tc>
                  <a:txBody>
                    <a:bodyPr/>
                    <a:lstStyle/>
                    <a:p>
                      <a:pPr algn="just"/>
                      <a:r>
                        <a:rPr kumimoji="0" lang="en-US" sz="1800" kern="1200" dirty="0" smtClean="0">
                          <a:solidFill>
                            <a:schemeClr val="dk1"/>
                          </a:solidFill>
                          <a:latin typeface="Times New Roman" pitchFamily="18" charset="0"/>
                          <a:ea typeface="+mn-ea"/>
                          <a:cs typeface="Times New Roman" pitchFamily="18" charset="0"/>
                        </a:rPr>
                        <a:t>This paper incorporates fog networking into heterogeneous cellular networks that are composed of a high power node (HPN) and many low power nodes (LPNs).</a:t>
                      </a:r>
                      <a:endParaRPr lang="en-US" sz="1600" dirty="0" smtClean="0">
                        <a:latin typeface="Times New Roman" pitchFamily="18" charset="0"/>
                        <a:cs typeface="Times New Roman" pitchFamily="18" charset="0"/>
                      </a:endParaRPr>
                    </a:p>
                  </a:txBody>
                  <a:tcPr/>
                </a:tc>
              </a:tr>
              <a:tr h="370840">
                <a:tc>
                  <a:txBody>
                    <a:bodyPr/>
                    <a:lstStyle/>
                    <a:p>
                      <a:pPr algn="just"/>
                      <a:r>
                        <a:rPr kumimoji="0" lang="en-US" sz="1800" kern="1200" dirty="0" smtClean="0">
                          <a:solidFill>
                            <a:schemeClr val="dk1"/>
                          </a:solidFill>
                          <a:latin typeface="Times New Roman" pitchFamily="18" charset="0"/>
                          <a:ea typeface="+mn-ea"/>
                          <a:cs typeface="Times New Roman" pitchFamily="18" charset="0"/>
                        </a:rPr>
                        <a:t>M. </a:t>
                      </a:r>
                      <a:r>
                        <a:rPr kumimoji="0" lang="en-US" sz="1800" kern="1200" dirty="0" err="1" smtClean="0">
                          <a:solidFill>
                            <a:schemeClr val="dk1"/>
                          </a:solidFill>
                          <a:latin typeface="Times New Roman" pitchFamily="18" charset="0"/>
                          <a:ea typeface="+mn-ea"/>
                          <a:cs typeface="Times New Roman" pitchFamily="18" charset="0"/>
                        </a:rPr>
                        <a:t>Satyanarayanan</a:t>
                      </a:r>
                      <a:r>
                        <a:rPr kumimoji="0" lang="en-US" sz="1800" kern="1200" dirty="0" smtClean="0">
                          <a:solidFill>
                            <a:schemeClr val="dk1"/>
                          </a:solidFill>
                          <a:latin typeface="Times New Roman" pitchFamily="18" charset="0"/>
                          <a:ea typeface="+mn-ea"/>
                          <a:cs typeface="Times New Roman" pitchFamily="18" charset="0"/>
                        </a:rPr>
                        <a:t>, ,</a:t>
                      </a:r>
                      <a:endParaRPr lang="en-US" sz="1600" dirty="0">
                        <a:latin typeface="Times New Roman" pitchFamily="18" charset="0"/>
                        <a:cs typeface="Times New Roman" pitchFamily="18" charset="0"/>
                      </a:endParaRPr>
                    </a:p>
                  </a:txBody>
                  <a:tcPr/>
                </a:tc>
                <a:tc>
                  <a:txBody>
                    <a:bodyPr/>
                    <a:lstStyle/>
                    <a:p>
                      <a:pPr algn="just"/>
                      <a:r>
                        <a:rPr kumimoji="0" lang="en-US" sz="1800" kern="1200" dirty="0" smtClean="0">
                          <a:solidFill>
                            <a:schemeClr val="dk1"/>
                          </a:solidFill>
                          <a:latin typeface="Times New Roman" pitchFamily="18" charset="0"/>
                          <a:ea typeface="+mn-ea"/>
                          <a:cs typeface="Times New Roman" pitchFamily="18" charset="0"/>
                        </a:rPr>
                        <a:t>“The emergence of edge computing,” </a:t>
                      </a:r>
                      <a:endParaRPr lang="en-US" sz="1600" dirty="0">
                        <a:latin typeface="Times New Roman" pitchFamily="18" charset="0"/>
                        <a:cs typeface="Times New Roman" pitchFamily="18" charset="0"/>
                      </a:endParaRPr>
                    </a:p>
                  </a:txBody>
                  <a:tcPr/>
                </a:tc>
                <a:tc>
                  <a:txBody>
                    <a:bodyPr/>
                    <a:lstStyle/>
                    <a:p>
                      <a:pPr algn="just"/>
                      <a:r>
                        <a:rPr kumimoji="0" lang="en-US" sz="1800" kern="1200" dirty="0" smtClean="0">
                          <a:solidFill>
                            <a:schemeClr val="dk1"/>
                          </a:solidFill>
                          <a:latin typeface="Times New Roman" pitchFamily="18" charset="0"/>
                          <a:ea typeface="+mn-ea"/>
                          <a:cs typeface="Times New Roman" pitchFamily="18" charset="0"/>
                        </a:rPr>
                        <a:t>We live in an increasingly connected world and the use of technologies such as the Internet of Things and artificial intelligence will drive companies to produce massive amounts of data and to find more agile ways of  collecting and analyzing that data.</a:t>
                      </a:r>
                    </a:p>
                    <a:p>
                      <a:pPr marL="0" marR="0" algn="just">
                        <a:lnSpc>
                          <a:spcPct val="150000"/>
                        </a:lnSpc>
                        <a:spcBef>
                          <a:spcPts val="0"/>
                        </a:spcBef>
                        <a:spcAft>
                          <a:spcPts val="0"/>
                        </a:spcAft>
                      </a:pPr>
                      <a:endParaRPr lang="en-US" sz="1600" dirty="0">
                        <a:latin typeface="Times New Roman" pitchFamily="18" charset="0"/>
                        <a:ea typeface="Calibri"/>
                        <a:cs typeface="Times New Roman" pitchFamily="18" charset="0"/>
                      </a:endParaRPr>
                    </a:p>
                  </a:txBody>
                  <a:tcPr marL="68580" marR="68580" marT="0" marB="0"/>
                </a:tc>
              </a:tr>
              <a:tr h="370840">
                <a:tc>
                  <a:txBody>
                    <a:bodyPr/>
                    <a:lstStyle/>
                    <a:p>
                      <a:pPr algn="just"/>
                      <a:endParaRPr lang="en-US" dirty="0">
                        <a:latin typeface="Times New Roman" pitchFamily="18" charset="0"/>
                        <a:cs typeface="Times New Roman" pitchFamily="18" charset="0"/>
                      </a:endParaRPr>
                    </a:p>
                  </a:txBody>
                  <a:tcPr/>
                </a:tc>
                <a:tc>
                  <a:txBody>
                    <a:bodyPr/>
                    <a:lstStyle/>
                    <a:p>
                      <a:pPr algn="just"/>
                      <a:endParaRPr lang="en-US"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endParaRPr lang="en-US" sz="1100" dirty="0">
                        <a:latin typeface="Calibri"/>
                        <a:ea typeface="Calibri"/>
                        <a:cs typeface="Times New Roman"/>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381000"/>
            <a:ext cx="7638288" cy="5867400"/>
          </a:xfrm>
        </p:spPr>
        <p:txBody>
          <a:bodyPr/>
          <a:lstStyle/>
          <a:p>
            <a:endParaRPr lang="en-US" dirty="0" smtClean="0"/>
          </a:p>
          <a:p>
            <a:pPr marL="0" lvl="0" indent="0" algn="ctr">
              <a:spcBef>
                <a:spcPts val="0"/>
              </a:spcBef>
              <a:buClrTx/>
              <a:buSzTx/>
              <a:buNone/>
            </a:pPr>
            <a:endParaRPr lang="en-US" sz="1800" b="1" dirty="0" smtClean="0">
              <a:solidFill>
                <a:prstClr val="white"/>
              </a:solidFill>
            </a:endParaRPr>
          </a:p>
          <a:p>
            <a:pPr>
              <a:buNone/>
            </a:pPr>
            <a:endParaRPr lang="en-US" dirty="0"/>
          </a:p>
        </p:txBody>
      </p:sp>
      <p:graphicFrame>
        <p:nvGraphicFramePr>
          <p:cNvPr id="6" name="Table 5"/>
          <p:cNvGraphicFramePr>
            <a:graphicFrameLocks noGrp="1"/>
          </p:cNvGraphicFramePr>
          <p:nvPr/>
        </p:nvGraphicFramePr>
        <p:xfrm>
          <a:off x="1524000" y="533400"/>
          <a:ext cx="7239000" cy="5511745"/>
        </p:xfrm>
        <a:graphic>
          <a:graphicData uri="http://schemas.openxmlformats.org/drawingml/2006/table">
            <a:tbl>
              <a:tblPr firstRow="1" bandRow="1">
                <a:tableStyleId>{5C22544A-7EE6-4342-B048-85BDC9FD1C3A}</a:tableStyleId>
              </a:tblPr>
              <a:tblGrid>
                <a:gridCol w="2133600"/>
                <a:gridCol w="1981200"/>
                <a:gridCol w="3124200"/>
              </a:tblGrid>
              <a:tr h="368554">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71911">
                <a:tc>
                  <a:txBody>
                    <a:bodyPr/>
                    <a:lstStyle/>
                    <a:p>
                      <a:r>
                        <a:rPr kumimoji="0" lang="en-US" sz="1800" kern="1200" dirty="0" err="1" smtClean="0">
                          <a:solidFill>
                            <a:schemeClr val="dk1"/>
                          </a:solidFill>
                          <a:latin typeface="Times New Roman" pitchFamily="18" charset="0"/>
                          <a:ea typeface="+mn-ea"/>
                          <a:cs typeface="Times New Roman" pitchFamily="18" charset="0"/>
                        </a:rPr>
                        <a:t>QoS</a:t>
                      </a:r>
                      <a:r>
                        <a:rPr kumimoji="0" lang="en-US" sz="1800" kern="1200" dirty="0" smtClean="0">
                          <a:solidFill>
                            <a:schemeClr val="dk1"/>
                          </a:solidFill>
                          <a:latin typeface="Times New Roman" pitchFamily="18" charset="0"/>
                          <a:ea typeface="+mn-ea"/>
                          <a:cs typeface="Times New Roman" pitchFamily="18" charset="0"/>
                        </a:rPr>
                        <a:t>-aware autonomic resource management in cloud computing: a systematic review</a:t>
                      </a:r>
                      <a:endParaRPr lang="en-US"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r>
                        <a:rPr kumimoji="0" lang="en-US" sz="1800" kern="1200" dirty="0" smtClean="0">
                          <a:solidFill>
                            <a:schemeClr val="dk1"/>
                          </a:solidFill>
                          <a:latin typeface="Times New Roman" pitchFamily="18" charset="0"/>
                          <a:ea typeface="+mn-ea"/>
                          <a:cs typeface="Times New Roman" pitchFamily="18" charset="0"/>
                        </a:rPr>
                        <a:t>S. Singh and I. </a:t>
                      </a:r>
                      <a:r>
                        <a:rPr kumimoji="0" lang="en-US" sz="1800" kern="1200" dirty="0" err="1" smtClean="0">
                          <a:solidFill>
                            <a:schemeClr val="dk1"/>
                          </a:solidFill>
                          <a:latin typeface="Times New Roman" pitchFamily="18" charset="0"/>
                          <a:ea typeface="+mn-ea"/>
                          <a:cs typeface="Times New Roman" pitchFamily="18" charset="0"/>
                        </a:rPr>
                        <a:t>Chana</a:t>
                      </a:r>
                      <a:endParaRPr lang="en-US" sz="1100" dirty="0">
                        <a:latin typeface="Times New Roman" pitchFamily="18" charset="0"/>
                        <a:ea typeface="Calibri"/>
                        <a:cs typeface="Times New Roman" pitchFamily="18" charset="0"/>
                      </a:endParaRPr>
                    </a:p>
                  </a:txBody>
                  <a:tcPr marL="68580" marR="68580" marT="0" marB="0"/>
                </a:tc>
                <a:tc>
                  <a:txBody>
                    <a:bodyPr/>
                    <a:lstStyle/>
                    <a:p>
                      <a:pPr algn="just"/>
                      <a:r>
                        <a:rPr kumimoji="0" lang="en-US" sz="1800" kern="1200" dirty="0" smtClean="0">
                          <a:solidFill>
                            <a:schemeClr val="dk1"/>
                          </a:solidFill>
                          <a:latin typeface="Times New Roman" pitchFamily="18" charset="0"/>
                          <a:ea typeface="+mn-ea"/>
                          <a:cs typeface="Times New Roman" pitchFamily="18" charset="0"/>
                        </a:rPr>
                        <a:t>As computing infrastructure expands, resource management in a large, heterogeneous, and distributed environment becomes a challenging task.</a:t>
                      </a:r>
                      <a:endParaRPr lang="en-US" dirty="0">
                        <a:latin typeface="Times New Roman" pitchFamily="18" charset="0"/>
                        <a:cs typeface="Times New Roman" pitchFamily="18" charset="0"/>
                      </a:endParaRPr>
                    </a:p>
                  </a:txBody>
                  <a:tcPr/>
                </a:tc>
              </a:tr>
              <a:tr h="636135">
                <a:tc>
                  <a:txBody>
                    <a:bodyPr/>
                    <a:lstStyle/>
                    <a:p>
                      <a:r>
                        <a:rPr kumimoji="0" lang="en-US" sz="1800" kern="1200" dirty="0" smtClean="0">
                          <a:solidFill>
                            <a:schemeClr val="dk1"/>
                          </a:solidFill>
                          <a:latin typeface="Times New Roman" pitchFamily="18" charset="0"/>
                          <a:ea typeface="+mn-ea"/>
                          <a:cs typeface="Times New Roman" pitchFamily="18" charset="0"/>
                        </a:rPr>
                        <a:t>An online auction framework for dynamic resource provisioning in cloud computing,”</a:t>
                      </a:r>
                      <a:endParaRPr lang="en-US" sz="2000" dirty="0">
                        <a:latin typeface="Times New Roman" pitchFamily="18" charset="0"/>
                        <a:cs typeface="Times New Roman" pitchFamily="18" charset="0"/>
                      </a:endParaRPr>
                    </a:p>
                  </a:txBody>
                  <a:tcPr/>
                </a:tc>
                <a:tc>
                  <a:txBody>
                    <a:bodyPr/>
                    <a:lstStyle/>
                    <a:p>
                      <a:pPr algn="just"/>
                      <a:r>
                        <a:rPr kumimoji="0" lang="en-US" sz="1800" kern="1200" dirty="0" smtClean="0">
                          <a:solidFill>
                            <a:schemeClr val="dk1"/>
                          </a:solidFill>
                          <a:latin typeface="Times New Roman" pitchFamily="18" charset="0"/>
                          <a:ea typeface="+mn-ea"/>
                          <a:cs typeface="Times New Roman" pitchFamily="18" charset="0"/>
                        </a:rPr>
                        <a:t>W. Shi, L. Zhang, C. Wu, Z. Li, F. Lau, W. Shi, L. Zhang, C. Wu, Z. Li, and F. Lau</a:t>
                      </a:r>
                      <a:endParaRPr lang="en-US" sz="2000" dirty="0">
                        <a:latin typeface="Times New Roman" pitchFamily="18" charset="0"/>
                        <a:cs typeface="Times New Roman" pitchFamily="18" charset="0"/>
                      </a:endParaRPr>
                    </a:p>
                  </a:txBody>
                  <a:tcPr/>
                </a:tc>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kumimoji="0" lang="en-US" sz="1800" kern="1200" dirty="0" smtClean="0">
                          <a:solidFill>
                            <a:schemeClr val="dk1"/>
                          </a:solidFill>
                          <a:latin typeface="Times New Roman" pitchFamily="18" charset="0"/>
                          <a:ea typeface="+mn-ea"/>
                          <a:cs typeface="Times New Roman" pitchFamily="18" charset="0"/>
                        </a:rPr>
                        <a:t>Auction mechanisms have recently attracted substantial attention as an efficient approach to pricing and resource al-location in cloud computing.</a:t>
                      </a:r>
                    </a:p>
                    <a:p>
                      <a:pPr marL="0" marR="0" algn="just">
                        <a:lnSpc>
                          <a:spcPct val="150000"/>
                        </a:lnSpc>
                        <a:spcBef>
                          <a:spcPts val="0"/>
                        </a:spcBef>
                        <a:spcAft>
                          <a:spcPts val="0"/>
                        </a:spcAft>
                      </a:pPr>
                      <a:endParaRPr lang="en-US"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 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944562"/>
          </a:xfrm>
        </p:spPr>
        <p:txBody>
          <a:bodyPr/>
          <a:lstStyle/>
          <a:p>
            <a:r>
              <a:rPr lang="en-US" dirty="0" smtClean="0"/>
              <a:t>REFERENCES</a:t>
            </a:r>
            <a:endParaRPr lang="en-US" dirty="0"/>
          </a:p>
        </p:txBody>
      </p:sp>
      <p:sp>
        <p:nvSpPr>
          <p:cNvPr id="3" name="Content Placeholder 2"/>
          <p:cNvSpPr>
            <a:spLocks noGrp="1"/>
          </p:cNvSpPr>
          <p:nvPr>
            <p:ph idx="1"/>
          </p:nvPr>
        </p:nvSpPr>
        <p:spPr>
          <a:xfrm>
            <a:off x="1435608" y="1066800"/>
            <a:ext cx="7498080" cy="5181600"/>
          </a:xfrm>
        </p:spPr>
        <p:txBody>
          <a:bodyPr>
            <a:noAutofit/>
          </a:bodyPr>
          <a:lstStyle/>
          <a:p>
            <a:pPr algn="just">
              <a:buNone/>
            </a:pP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1] </a:t>
            </a:r>
            <a:r>
              <a:rPr lang="en-US" sz="1800" dirty="0" err="1" smtClean="0">
                <a:latin typeface="Times New Roman" pitchFamily="18" charset="0"/>
                <a:cs typeface="Times New Roman" pitchFamily="18" charset="0"/>
              </a:rPr>
              <a:t>Statista</a:t>
            </a:r>
            <a:r>
              <a:rPr lang="en-US" sz="1800" dirty="0" smtClean="0">
                <a:latin typeface="Times New Roman" pitchFamily="18" charset="0"/>
                <a:cs typeface="Times New Roman" pitchFamily="18" charset="0"/>
              </a:rPr>
              <a:t>. [Online]. Available: </a:t>
            </a:r>
            <a:r>
              <a:rPr lang="en-US" sz="1800" u="sng" dirty="0" smtClean="0">
                <a:latin typeface="Times New Roman" pitchFamily="18" charset="0"/>
                <a:cs typeface="Times New Roman" pitchFamily="18" charset="0"/>
                <a:hlinkClick r:id="rId3"/>
              </a:rPr>
              <a:t>https://www.statista.com/statistics/</a:t>
            </a:r>
            <a:r>
              <a:rPr lang="en-US" sz="1800" dirty="0" smtClean="0">
                <a:latin typeface="Times New Roman" pitchFamily="18" charset="0"/>
                <a:cs typeface="Times New Roman" pitchFamily="18" charset="0"/>
              </a:rPr>
              <a:t> 471264/</a:t>
            </a:r>
            <a:r>
              <a:rPr lang="en-US" sz="1800" dirty="0" err="1" smtClean="0">
                <a:latin typeface="Times New Roman" pitchFamily="18" charset="0"/>
                <a:cs typeface="Times New Roman" pitchFamily="18" charset="0"/>
              </a:rPr>
              <a:t>iot</a:t>
            </a:r>
            <a:r>
              <a:rPr lang="en-US" sz="1800" dirty="0" smtClean="0">
                <a:latin typeface="Times New Roman" pitchFamily="18" charset="0"/>
                <a:cs typeface="Times New Roman" pitchFamily="18" charset="0"/>
              </a:rPr>
              <a:t>-number-of-connected-devices-worldwide/</a:t>
            </a:r>
          </a:p>
          <a:p>
            <a:pPr algn="just">
              <a:buNone/>
            </a:pPr>
            <a:endParaRPr lang="en-US" sz="1800" dirty="0" smtClean="0">
              <a:latin typeface="Times New Roman" pitchFamily="18" charset="0"/>
              <a:cs typeface="Times New Roman" pitchFamily="18" charset="0"/>
            </a:endParaRPr>
          </a:p>
          <a:p>
            <a:pPr algn="just">
              <a:buNone/>
            </a:pP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2] E. </a:t>
            </a:r>
            <a:r>
              <a:rPr lang="en-US" sz="1800" dirty="0" err="1" smtClean="0">
                <a:latin typeface="Times New Roman" pitchFamily="18" charset="0"/>
                <a:cs typeface="Times New Roman" pitchFamily="18" charset="0"/>
              </a:rPr>
              <a:t>Balevi</a:t>
            </a:r>
            <a:r>
              <a:rPr lang="en-US" sz="1800" dirty="0" smtClean="0">
                <a:latin typeface="Times New Roman" pitchFamily="18" charset="0"/>
                <a:cs typeface="Times New Roman" pitchFamily="18" charset="0"/>
              </a:rPr>
              <a:t> and R. D. </a:t>
            </a:r>
            <a:r>
              <a:rPr lang="en-US" sz="1800" dirty="0" err="1" smtClean="0">
                <a:latin typeface="Times New Roman" pitchFamily="18" charset="0"/>
                <a:cs typeface="Times New Roman" pitchFamily="18" charset="0"/>
              </a:rPr>
              <a:t>Gitlin</a:t>
            </a:r>
            <a:r>
              <a:rPr lang="en-US" sz="1800" dirty="0" smtClean="0">
                <a:latin typeface="Times New Roman" pitchFamily="18" charset="0"/>
                <a:cs typeface="Times New Roman" pitchFamily="18" charset="0"/>
              </a:rPr>
              <a:t>, “Unsupervised machine learning in 5g networks for low latency communications,” in Proc. of the 36th IEEE International Performance Computing and Communications Conference (IPCCC), 2017, pp. 1–2.</a:t>
            </a:r>
          </a:p>
          <a:p>
            <a:pPr algn="just"/>
            <a:endParaRPr lang="en-US" sz="1800" dirty="0" smtClean="0">
              <a:latin typeface="Times New Roman" pitchFamily="18" charset="0"/>
              <a:cs typeface="Times New Roman" pitchFamily="18" charset="0"/>
            </a:endParaRPr>
          </a:p>
          <a:p>
            <a:pPr algn="just">
              <a:buNone/>
            </a:pP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3] M. </a:t>
            </a:r>
            <a:r>
              <a:rPr lang="en-US" sz="1800" dirty="0" err="1" smtClean="0">
                <a:latin typeface="Times New Roman" pitchFamily="18" charset="0"/>
                <a:cs typeface="Times New Roman" pitchFamily="18" charset="0"/>
              </a:rPr>
              <a:t>Satyanarayanan</a:t>
            </a:r>
            <a:r>
              <a:rPr lang="en-US" sz="1800" dirty="0" smtClean="0">
                <a:latin typeface="Times New Roman" pitchFamily="18" charset="0"/>
                <a:cs typeface="Times New Roman" pitchFamily="18" charset="0"/>
              </a:rPr>
              <a:t>, “The emergence of edge computing,” Computer,</a:t>
            </a:r>
          </a:p>
          <a:p>
            <a:pPr algn="just">
              <a:buNone/>
            </a:pPr>
            <a:r>
              <a:rPr lang="en-US" sz="1800" dirty="0" smtClean="0">
                <a:latin typeface="Times New Roman" pitchFamily="18" charset="0"/>
                <a:cs typeface="Times New Roman" pitchFamily="18" charset="0"/>
              </a:rPr>
              <a:t>vol</a:t>
            </a:r>
            <a:r>
              <a:rPr lang="en-US" sz="1800" dirty="0" smtClean="0">
                <a:latin typeface="Times New Roman" pitchFamily="18" charset="0"/>
                <a:cs typeface="Times New Roman" pitchFamily="18" charset="0"/>
              </a:rPr>
              <a:t>. 50, no. 1, pp. 30–39, 2017.</a:t>
            </a:r>
          </a:p>
          <a:p>
            <a:pPr algn="just">
              <a:buNone/>
            </a:pPr>
            <a:r>
              <a:rPr lang="en-US" sz="1800" dirty="0" smtClean="0">
                <a:latin typeface="Times New Roman" pitchFamily="18" charset="0"/>
                <a:cs typeface="Times New Roman" pitchFamily="18" charset="0"/>
              </a:rPr>
              <a:t> </a:t>
            </a:r>
          </a:p>
          <a:p>
            <a:pPr algn="just">
              <a:buNone/>
            </a:pPr>
            <a:r>
              <a:rPr lang="en-US" sz="1800" dirty="0" smtClean="0">
                <a:latin typeface="Times New Roman" pitchFamily="18" charset="0"/>
                <a:cs typeface="Times New Roman" pitchFamily="18" charset="0"/>
              </a:rPr>
              <a:t>[4] W. Shi and S. </a:t>
            </a:r>
            <a:r>
              <a:rPr lang="en-US" sz="1800" dirty="0" err="1" smtClean="0">
                <a:latin typeface="Times New Roman" pitchFamily="18" charset="0"/>
                <a:cs typeface="Times New Roman" pitchFamily="18" charset="0"/>
              </a:rPr>
              <a:t>Dustdar</a:t>
            </a:r>
            <a:r>
              <a:rPr lang="en-US" sz="1800" dirty="0" smtClean="0">
                <a:latin typeface="Times New Roman" pitchFamily="18" charset="0"/>
                <a:cs typeface="Times New Roman" pitchFamily="18" charset="0"/>
              </a:rPr>
              <a:t>, “The promise of edge computing,” Computer,</a:t>
            </a:r>
          </a:p>
          <a:p>
            <a:pPr algn="just">
              <a:buNone/>
            </a:pPr>
            <a:r>
              <a:rPr lang="en-US" sz="1800" dirty="0" smtClean="0">
                <a:latin typeface="Times New Roman" pitchFamily="18" charset="0"/>
                <a:cs typeface="Times New Roman" pitchFamily="18" charset="0"/>
              </a:rPr>
              <a:t>vol. 49, no. 5, pp. 78–81, 2016.</a:t>
            </a:r>
          </a:p>
          <a:p>
            <a:pPr algn="just">
              <a:buNone/>
            </a:pPr>
            <a:r>
              <a:rPr lang="en-US" sz="1800" dirty="0" smtClean="0">
                <a:latin typeface="Times New Roman" pitchFamily="18" charset="0"/>
                <a:cs typeface="Times New Roman" pitchFamily="18" charset="0"/>
              </a:rPr>
              <a:t> </a:t>
            </a:r>
          </a:p>
          <a:p>
            <a:pPr algn="just">
              <a:buNone/>
            </a:pPr>
            <a:r>
              <a:rPr lang="en-US" sz="1800" dirty="0" smtClean="0">
                <a:latin typeface="Times New Roman" pitchFamily="18" charset="0"/>
                <a:cs typeface="Times New Roman" pitchFamily="18" charset="0"/>
              </a:rPr>
              <a:t>[5] S. Singh and I. </a:t>
            </a:r>
            <a:r>
              <a:rPr lang="en-US" sz="1800" dirty="0" err="1" smtClean="0">
                <a:latin typeface="Times New Roman" pitchFamily="18" charset="0"/>
                <a:cs typeface="Times New Roman" pitchFamily="18" charset="0"/>
              </a:rPr>
              <a:t>Chana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QoS</a:t>
            </a:r>
            <a:r>
              <a:rPr lang="en-US" sz="1800" dirty="0" smtClean="0">
                <a:latin typeface="Times New Roman" pitchFamily="18" charset="0"/>
                <a:cs typeface="Times New Roman" pitchFamily="18" charset="0"/>
              </a:rPr>
              <a:t>-aware autonomic resource management in cloud computing: a systematic review,” ACM Computing Surveys, vol. 48, no. 3, p. 42, 2016.</a:t>
            </a:r>
          </a:p>
          <a:p>
            <a:pPr>
              <a:buNone/>
            </a:pPr>
            <a:endParaRPr lang="en-US" sz="1800" dirty="0" smtClean="0">
              <a:latin typeface="Times New Roman" pitchFamily="18" charset="0"/>
              <a:cs typeface="Times New Roman" pitchFamily="18" charset="0"/>
            </a:endParaRPr>
          </a:p>
        </p:txBody>
      </p:sp>
      <p:sp>
        <p:nvSpPr>
          <p:cNvPr id="4" name="Rectangle 3"/>
          <p:cNvSpPr/>
          <p:nvPr/>
        </p:nvSpPr>
        <p:spPr>
          <a:xfrm>
            <a:off x="1524000" y="1219200"/>
            <a:ext cx="7391400" cy="3416320"/>
          </a:xfrm>
          <a:prstGeom prst="rect">
            <a:avLst/>
          </a:prstGeom>
        </p:spPr>
        <p:txBody>
          <a:bodyPr wrap="square">
            <a:spAutoFit/>
          </a:bodyPr>
          <a:lstStyle/>
          <a:p>
            <a:endParaRPr lang="en-US" dirty="0" smtClean="0"/>
          </a:p>
          <a:p>
            <a:endParaRPr lang="en-US" i="1"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rmAutofit fontScale="85000" lnSpcReduction="20000"/>
          </a:bodyPr>
          <a:lstStyle/>
          <a:p>
            <a:pPr algn="just">
              <a:buNone/>
            </a:pP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6</a:t>
            </a:r>
            <a:r>
              <a:rPr lang="en-US" sz="2000" dirty="0" smtClean="0">
                <a:latin typeface="Times New Roman" pitchFamily="18" charset="0"/>
                <a:cs typeface="Times New Roman" pitchFamily="18" charset="0"/>
              </a:rPr>
              <a:t>] G. </a:t>
            </a:r>
            <a:r>
              <a:rPr lang="en-US" sz="2000" dirty="0" err="1" smtClean="0">
                <a:latin typeface="Times New Roman" pitchFamily="18" charset="0"/>
                <a:cs typeface="Times New Roman" pitchFamily="18" charset="0"/>
              </a:rPr>
              <a:t>Portaluri</a:t>
            </a:r>
            <a:r>
              <a:rPr lang="en-US" sz="2000" dirty="0" smtClean="0">
                <a:latin typeface="Times New Roman" pitchFamily="18" charset="0"/>
                <a:cs typeface="Times New Roman" pitchFamily="18" charset="0"/>
              </a:rPr>
              <a:t>, D. </a:t>
            </a:r>
            <a:r>
              <a:rPr lang="en-US" sz="2000" dirty="0" err="1" smtClean="0">
                <a:latin typeface="Times New Roman" pitchFamily="18" charset="0"/>
                <a:cs typeface="Times New Roman" pitchFamily="18" charset="0"/>
              </a:rPr>
              <a:t>Adami</a:t>
            </a:r>
            <a:r>
              <a:rPr lang="en-US" sz="2000" dirty="0" smtClean="0">
                <a:latin typeface="Times New Roman" pitchFamily="18" charset="0"/>
                <a:cs typeface="Times New Roman" pitchFamily="18" charset="0"/>
              </a:rPr>
              <a:t>, A. </a:t>
            </a:r>
            <a:r>
              <a:rPr lang="en-US" sz="2000" dirty="0" err="1" smtClean="0">
                <a:latin typeface="Times New Roman" pitchFamily="18" charset="0"/>
                <a:cs typeface="Times New Roman" pitchFamily="18" charset="0"/>
              </a:rPr>
              <a:t>Gabbrielli</a:t>
            </a:r>
            <a:r>
              <a:rPr lang="en-US" sz="2000" dirty="0" smtClean="0">
                <a:latin typeface="Times New Roman" pitchFamily="18" charset="0"/>
                <a:cs typeface="Times New Roman" pitchFamily="18" charset="0"/>
              </a:rPr>
              <a:t>, S. Giordano, and M. </a:t>
            </a:r>
            <a:r>
              <a:rPr lang="en-US" sz="2000" dirty="0" err="1" smtClean="0">
                <a:latin typeface="Times New Roman" pitchFamily="18" charset="0"/>
                <a:cs typeface="Times New Roman" pitchFamily="18" charset="0"/>
              </a:rPr>
              <a:t>Pagano</a:t>
            </a:r>
            <a:r>
              <a:rPr lang="en-US" sz="2000" dirty="0" smtClean="0">
                <a:latin typeface="Times New Roman" pitchFamily="18" charset="0"/>
                <a:cs typeface="Times New Roman" pitchFamily="18" charset="0"/>
              </a:rPr>
              <a:t>, “Power consumption-aware virtual machine placement in cloud data center,” IEEE Transactions on Green Communications and Networking, vol. 1, no. 4, pp. 541–550, 2017.</a:t>
            </a:r>
          </a:p>
          <a:p>
            <a:pPr algn="just">
              <a:buNone/>
            </a:pPr>
            <a:r>
              <a:rPr lang="en-US" sz="2000" dirty="0" smtClean="0">
                <a:latin typeface="Times New Roman" pitchFamily="18" charset="0"/>
                <a:cs typeface="Times New Roman" pitchFamily="18" charset="0"/>
              </a:rPr>
              <a:t> </a:t>
            </a:r>
          </a:p>
          <a:p>
            <a:pPr algn="just">
              <a:buNone/>
            </a:pPr>
            <a:r>
              <a:rPr lang="en-US" sz="2000" dirty="0" smtClean="0">
                <a:latin typeface="Times New Roman" pitchFamily="18" charset="0"/>
                <a:cs typeface="Times New Roman" pitchFamily="18" charset="0"/>
              </a:rPr>
              <a:t>[7] H. Zhang, H. Jiang, B. Li, F. Liu, A. V. </a:t>
            </a:r>
            <a:r>
              <a:rPr lang="en-US" sz="2000" dirty="0" err="1" smtClean="0">
                <a:latin typeface="Times New Roman" pitchFamily="18" charset="0"/>
                <a:cs typeface="Times New Roman" pitchFamily="18" charset="0"/>
              </a:rPr>
              <a:t>Vasilakos</a:t>
            </a:r>
            <a:r>
              <a:rPr lang="en-US" sz="2000" dirty="0" smtClean="0">
                <a:latin typeface="Times New Roman" pitchFamily="18" charset="0"/>
                <a:cs typeface="Times New Roman" pitchFamily="18" charset="0"/>
              </a:rPr>
              <a:t>, and J. Liu, “A framework for truthful online auctions in cloud computing with heterogeneous user demands,” IEEE Transactions on Computers, vol. 65, no. 3, pp. 805–818, 2016.</a:t>
            </a:r>
          </a:p>
          <a:p>
            <a:pPr algn="just">
              <a:buNone/>
            </a:pPr>
            <a:r>
              <a:rPr lang="en-US" sz="2000" dirty="0" smtClean="0">
                <a:latin typeface="Times New Roman" pitchFamily="18" charset="0"/>
                <a:cs typeface="Times New Roman" pitchFamily="18" charset="0"/>
              </a:rPr>
              <a:t> </a:t>
            </a:r>
          </a:p>
          <a:p>
            <a:pPr algn="just">
              <a:buNone/>
            </a:pPr>
            <a:r>
              <a:rPr lang="en-US" sz="2000" dirty="0" smtClean="0">
                <a:latin typeface="Times New Roman" pitchFamily="18" charset="0"/>
                <a:cs typeface="Times New Roman" pitchFamily="18" charset="0"/>
              </a:rPr>
              <a:t> </a:t>
            </a:r>
          </a:p>
          <a:p>
            <a:pPr algn="just">
              <a:buNone/>
            </a:pPr>
            <a:r>
              <a:rPr lang="en-US" sz="2000" dirty="0" smtClean="0">
                <a:latin typeface="Times New Roman" pitchFamily="18" charset="0"/>
                <a:cs typeface="Times New Roman" pitchFamily="18" charset="0"/>
              </a:rPr>
              <a:t>[8] W. Shi, L. Zhang, C. Wu, Z. Li, F. Lau, W. Shi, L. Zhang, C. Wu, Z. Li, and F. Lau</a:t>
            </a: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An online auction framework for dynamic resource provisioning in cloud computing,” IEEE/ACM Transactions on Networking, vol. 24, no. 4, pp. 2060–2073, 2016.</a:t>
            </a:r>
          </a:p>
          <a:p>
            <a:pPr algn="just">
              <a:buNone/>
            </a:pPr>
            <a:r>
              <a:rPr lang="en-US" sz="2000" dirty="0" smtClean="0">
                <a:latin typeface="Times New Roman" pitchFamily="18" charset="0"/>
                <a:cs typeface="Times New Roman" pitchFamily="18" charset="0"/>
              </a:rPr>
              <a:t> </a:t>
            </a:r>
          </a:p>
          <a:p>
            <a:pPr algn="just">
              <a:buNone/>
            </a:pPr>
            <a:r>
              <a:rPr lang="en-US" sz="2000" dirty="0" smtClean="0">
                <a:latin typeface="Times New Roman" pitchFamily="18" charset="0"/>
                <a:cs typeface="Times New Roman" pitchFamily="18" charset="0"/>
              </a:rPr>
              <a:t>[9] Amazon, “Amazon ec2 spot instances,” [Online] Available: https: //aws.amazon.com/ec2/spot/pricing/, 2019, accessed: 2019-06-24.</a:t>
            </a:r>
          </a:p>
          <a:p>
            <a:pPr algn="just">
              <a:buNone/>
            </a:pPr>
            <a:r>
              <a:rPr lang="en-US" sz="2000" dirty="0" smtClean="0">
                <a:latin typeface="Times New Roman" pitchFamily="18" charset="0"/>
                <a:cs typeface="Times New Roman" pitchFamily="18" charset="0"/>
              </a:rPr>
              <a:t> </a:t>
            </a:r>
          </a:p>
          <a:p>
            <a:pPr algn="just">
              <a:buNone/>
            </a:pPr>
            <a:r>
              <a:rPr lang="en-US" sz="2000" dirty="0" smtClean="0">
                <a:latin typeface="Times New Roman" pitchFamily="18" charset="0"/>
                <a:cs typeface="Times New Roman" pitchFamily="18" charset="0"/>
              </a:rPr>
              <a:t>[10] L. </a:t>
            </a:r>
            <a:r>
              <a:rPr lang="en-US" sz="2000" dirty="0" err="1" smtClean="0">
                <a:latin typeface="Times New Roman" pitchFamily="18" charset="0"/>
                <a:cs typeface="Times New Roman" pitchFamily="18" charset="0"/>
              </a:rPr>
              <a:t>Mashayekhy</a:t>
            </a:r>
            <a:r>
              <a:rPr lang="en-US" sz="2000" dirty="0" smtClean="0">
                <a:latin typeface="Times New Roman" pitchFamily="18" charset="0"/>
                <a:cs typeface="Times New Roman" pitchFamily="18" charset="0"/>
              </a:rPr>
              <a:t>, M. </a:t>
            </a:r>
            <a:r>
              <a:rPr lang="en-US" sz="2000" dirty="0" err="1" smtClean="0">
                <a:latin typeface="Times New Roman" pitchFamily="18" charset="0"/>
                <a:cs typeface="Times New Roman" pitchFamily="18" charset="0"/>
              </a:rPr>
              <a:t>Nejad</a:t>
            </a:r>
            <a:r>
              <a:rPr lang="en-US" sz="2000" dirty="0" smtClean="0">
                <a:latin typeface="Times New Roman" pitchFamily="18" charset="0"/>
                <a:cs typeface="Times New Roman" pitchFamily="18" charset="0"/>
              </a:rPr>
              <a:t>, and D. </a:t>
            </a:r>
            <a:r>
              <a:rPr lang="en-US" sz="2000" dirty="0" err="1" smtClean="0">
                <a:latin typeface="Times New Roman" pitchFamily="18" charset="0"/>
                <a:cs typeface="Times New Roman" pitchFamily="18" charset="0"/>
              </a:rPr>
              <a:t>Grosu</a:t>
            </a:r>
            <a:r>
              <a:rPr lang="en-US" sz="2000" dirty="0" smtClean="0">
                <a:latin typeface="Times New Roman" pitchFamily="18" charset="0"/>
                <a:cs typeface="Times New Roman" pitchFamily="18" charset="0"/>
              </a:rPr>
              <a:t>, “A PTAS mechanism for provisioning and allocation of heterogeneous cloud resources,” IEEE Transactions on Parallel and Distributed Systems, vol. 26, no. 9, pp. 2386–2399, 2015.</a:t>
            </a:r>
          </a:p>
          <a:p>
            <a:pPr algn="just">
              <a:buNone/>
            </a:pP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716</TotalTime>
  <Words>670</Words>
  <Application>Microsoft Office PowerPoint</Application>
  <PresentationFormat>On-screen Show (4:3)</PresentationFormat>
  <Paragraphs>100</Paragraphs>
  <Slides>14</Slides>
  <Notes>1</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   An Edge Computing Matching Framework with Guaranteed Quality of Service   </vt:lpstr>
      <vt:lpstr>Abstract</vt:lpstr>
      <vt:lpstr>Slide 3</vt:lpstr>
      <vt:lpstr>Existing System</vt:lpstr>
      <vt:lpstr>Disadvantage of Existing System</vt:lpstr>
      <vt:lpstr>PROPOSED SYSTEM :</vt:lpstr>
      <vt:lpstr>ADVANTAGE</vt:lpstr>
      <vt:lpstr>Architecture Diagram </vt:lpstr>
      <vt:lpstr>Literature Survey</vt:lpstr>
      <vt:lpstr>Slide 10</vt:lpstr>
      <vt:lpstr>SOFTWARE REQUIREMENTS:</vt:lpstr>
      <vt:lpstr>HARDWARE REQUIREMENTS:</vt:lpstr>
      <vt:lpstr>REFERENCES</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303</cp:revision>
  <dcterms:created xsi:type="dcterms:W3CDTF">2006-08-16T00:00:00Z</dcterms:created>
  <dcterms:modified xsi:type="dcterms:W3CDTF">2021-01-25T11:00:54Z</dcterms:modified>
</cp:coreProperties>
</file>