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Reliable Data Transmission Model for Mobile </a:t>
            </a:r>
            <a:r>
              <a:rPr lang="en-US" dirty="0" smtClean="0"/>
              <a:t>Ad Hoc </a:t>
            </a:r>
            <a:r>
              <a:rPr lang="en-US" dirty="0" smtClean="0"/>
              <a:t>Network Using </a:t>
            </a:r>
            <a:r>
              <a:rPr lang="en-US" dirty="0" smtClean="0"/>
              <a:t>Sign cryption </a:t>
            </a:r>
            <a:r>
              <a:rPr lang="en-US" dirty="0" smtClean="0"/>
              <a:t>Technique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1066800"/>
            <a:ext cx="7498080" cy="5410200"/>
          </a:xfrm>
        </p:spPr>
        <p:txBody>
          <a:bodyPr>
            <a:noAutofit/>
          </a:bodyPr>
          <a:lstStyle/>
          <a:p>
            <a:pPr algn="just">
              <a:lnSpc>
                <a:spcPct val="170000"/>
              </a:lnSpc>
            </a:pPr>
            <a:r>
              <a:rPr lang="en-US" sz="1900" dirty="0" smtClean="0">
                <a:latin typeface="Times New Roman" pitchFamily="18" charset="0"/>
                <a:cs typeface="Times New Roman" pitchFamily="18" charset="0"/>
              </a:rPr>
              <a:t>T</a:t>
            </a:r>
            <a:r>
              <a:rPr lang="en-US" sz="1900" dirty="0" smtClean="0">
                <a:latin typeface="Times New Roman" pitchFamily="18" charset="0"/>
                <a:cs typeface="Times New Roman" pitchFamily="18" charset="0"/>
              </a:rPr>
              <a:t>he </a:t>
            </a:r>
            <a:r>
              <a:rPr lang="en-US" sz="1900" dirty="0" smtClean="0">
                <a:latin typeface="Times New Roman" pitchFamily="18" charset="0"/>
                <a:cs typeface="Times New Roman" pitchFamily="18" charset="0"/>
              </a:rPr>
              <a:t>need for high security with </a:t>
            </a:r>
            <a:r>
              <a:rPr lang="en-US" sz="1900" dirty="0" smtClean="0">
                <a:latin typeface="Times New Roman" pitchFamily="18" charset="0"/>
                <a:cs typeface="Times New Roman" pitchFamily="18" charset="0"/>
              </a:rPr>
              <a:t>reliability </a:t>
            </a:r>
            <a:r>
              <a:rPr lang="en-US" sz="1900" dirty="0" smtClean="0">
                <a:latin typeface="Times New Roman" pitchFamily="18" charset="0"/>
                <a:cs typeface="Times New Roman" pitchFamily="18" charset="0"/>
              </a:rPr>
              <a:t>in the wireless network has tremendously been </a:t>
            </a:r>
            <a:r>
              <a:rPr lang="en-US" sz="1900" dirty="0" smtClean="0">
                <a:latin typeface="Times New Roman" pitchFamily="18" charset="0"/>
                <a:cs typeface="Times New Roman" pitchFamily="18" charset="0"/>
              </a:rPr>
              <a:t>increased .</a:t>
            </a:r>
          </a:p>
          <a:p>
            <a:pPr algn="just">
              <a:lnSpc>
                <a:spcPct val="170000"/>
              </a:lnSpc>
            </a:pPr>
            <a:r>
              <a:rPr lang="en-US" sz="1900" dirty="0" smtClean="0">
                <a:latin typeface="Times New Roman" pitchFamily="18" charset="0"/>
                <a:cs typeface="Times New Roman" pitchFamily="18" charset="0"/>
              </a:rPr>
              <a:t>To </a:t>
            </a:r>
            <a:r>
              <a:rPr lang="en-US" sz="1900" dirty="0" smtClean="0">
                <a:latin typeface="Times New Roman" pitchFamily="18" charset="0"/>
                <a:cs typeface="Times New Roman" pitchFamily="18" charset="0"/>
              </a:rPr>
              <a:t>provide high security in reliable networks, mobile ad hoc net-works (MANETs) play a top role, like open network </a:t>
            </a:r>
            <a:r>
              <a:rPr lang="en-US" sz="1900" dirty="0" smtClean="0">
                <a:latin typeface="Times New Roman" pitchFamily="18" charset="0"/>
                <a:cs typeface="Times New Roman" pitchFamily="18" charset="0"/>
              </a:rPr>
              <a:t>boundary , distributed </a:t>
            </a:r>
            <a:r>
              <a:rPr lang="en-US" sz="1900" dirty="0" smtClean="0">
                <a:latin typeface="Times New Roman" pitchFamily="18" charset="0"/>
                <a:cs typeface="Times New Roman" pitchFamily="18" charset="0"/>
              </a:rPr>
              <a:t>network, and fast and quick implementation. </a:t>
            </a:r>
            <a:endParaRPr lang="en-US" sz="1900" dirty="0" smtClean="0">
              <a:latin typeface="Times New Roman" pitchFamily="18" charset="0"/>
              <a:cs typeface="Times New Roman" pitchFamily="18" charset="0"/>
            </a:endParaRPr>
          </a:p>
          <a:p>
            <a:pPr algn="just">
              <a:lnSpc>
                <a:spcPct val="170000"/>
              </a:lnSpc>
            </a:pPr>
            <a:r>
              <a:rPr lang="en-US" sz="1900" dirty="0" smtClean="0">
                <a:latin typeface="Times New Roman" pitchFamily="18" charset="0"/>
                <a:cs typeface="Times New Roman" pitchFamily="18" charset="0"/>
              </a:rPr>
              <a:t>By expanding </a:t>
            </a:r>
            <a:r>
              <a:rPr lang="en-US" sz="1900" dirty="0" smtClean="0">
                <a:latin typeface="Times New Roman" pitchFamily="18" charset="0"/>
                <a:cs typeface="Times New Roman" pitchFamily="18" charset="0"/>
              </a:rPr>
              <a:t>the technology, the MANET faces a number of </a:t>
            </a:r>
            <a:r>
              <a:rPr lang="en-US" sz="1900" dirty="0" smtClean="0">
                <a:latin typeface="Times New Roman" pitchFamily="18" charset="0"/>
                <a:cs typeface="Times New Roman" pitchFamily="18" charset="0"/>
              </a:rPr>
              <a:t>security challenges </a:t>
            </a:r>
            <a:r>
              <a:rPr lang="en-US" sz="1900" dirty="0" smtClean="0">
                <a:latin typeface="Times New Roman" pitchFamily="18" charset="0"/>
                <a:cs typeface="Times New Roman" pitchFamily="18" charset="0"/>
              </a:rPr>
              <a:t>due to self-configuration and maintenance capabilities</a:t>
            </a:r>
            <a:r>
              <a:rPr lang="en-US" sz="1900" dirty="0" smtClean="0">
                <a:latin typeface="Times New Roman" pitchFamily="18" charset="0"/>
                <a:cs typeface="Times New Roman" pitchFamily="18" charset="0"/>
              </a:rPr>
              <a:t>. </a:t>
            </a:r>
          </a:p>
          <a:p>
            <a:pPr algn="just">
              <a:lnSpc>
                <a:spcPct val="170000"/>
              </a:lnSpc>
            </a:pPr>
            <a:r>
              <a:rPr lang="en-US" sz="1900" dirty="0" smtClean="0">
                <a:latin typeface="Times New Roman" pitchFamily="18" charset="0"/>
                <a:cs typeface="Times New Roman" pitchFamily="18" charset="0"/>
              </a:rPr>
              <a:t>Besides</a:t>
            </a:r>
            <a:r>
              <a:rPr lang="en-US" sz="1900" dirty="0" smtClean="0">
                <a:latin typeface="Times New Roman" pitchFamily="18" charset="0"/>
                <a:cs typeface="Times New Roman" pitchFamily="18" charset="0"/>
              </a:rPr>
              <a:t>, traditional security solutions for wired networks are </a:t>
            </a:r>
            <a:r>
              <a:rPr lang="en-US" sz="1900" dirty="0" smtClean="0">
                <a:latin typeface="Times New Roman" pitchFamily="18" charset="0"/>
                <a:cs typeface="Times New Roman" pitchFamily="18" charset="0"/>
              </a:rPr>
              <a:t>ineffective </a:t>
            </a:r>
            <a:r>
              <a:rPr lang="en-US" sz="1900" dirty="0" smtClean="0">
                <a:latin typeface="Times New Roman" pitchFamily="18" charset="0"/>
                <a:cs typeface="Times New Roman" pitchFamily="18" charset="0"/>
              </a:rPr>
              <a:t>and inefficient because of the nature of highly dynamic </a:t>
            </a:r>
            <a:r>
              <a:rPr lang="en-US" sz="1900" dirty="0" smtClean="0">
                <a:latin typeface="Times New Roman" pitchFamily="18" charset="0"/>
                <a:cs typeface="Times New Roman" pitchFamily="18" charset="0"/>
              </a:rPr>
              <a:t>and resource-constrained </a:t>
            </a:r>
            <a:r>
              <a:rPr lang="en-US" sz="1900" dirty="0" smtClean="0">
                <a:latin typeface="Times New Roman" pitchFamily="18" charset="0"/>
                <a:cs typeface="Times New Roman" pitchFamily="18" charset="0"/>
              </a:rPr>
              <a:t>MANETs.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the proposed </a:t>
            </a:r>
            <a:r>
              <a:rPr lang="en-US" sz="2000" dirty="0" smtClean="0">
                <a:latin typeface="Times New Roman" pitchFamily="18" charset="0"/>
                <a:cs typeface="Times New Roman" pitchFamily="18" charset="0"/>
              </a:rPr>
              <a:t>MANET system</a:t>
            </a:r>
            <a:r>
              <a:rPr lang="en-US" sz="2000" dirty="0" smtClean="0">
                <a:latin typeface="Times New Roman" pitchFamily="18" charset="0"/>
                <a:cs typeface="Times New Roman" pitchFamily="18" charset="0"/>
              </a:rPr>
              <a:t>, the nodes are clustered by utilizing an energy-efficient </a:t>
            </a:r>
            <a:r>
              <a:rPr lang="en-US" sz="2000" dirty="0" smtClean="0">
                <a:latin typeface="Times New Roman" pitchFamily="18" charset="0"/>
                <a:cs typeface="Times New Roman" pitchFamily="18" charset="0"/>
              </a:rPr>
              <a:t>routing </a:t>
            </a:r>
            <a:r>
              <a:rPr lang="en-US" sz="2000" dirty="0" smtClean="0">
                <a:latin typeface="Times New Roman" pitchFamily="18" charset="0"/>
                <a:cs typeface="Times New Roman" pitchFamily="18" charset="0"/>
              </a:rPr>
              <a:t>protocol. Then, the modified discrete particle swarm </a:t>
            </a:r>
            <a:r>
              <a:rPr lang="en-US" sz="2000" dirty="0" smtClean="0">
                <a:latin typeface="Times New Roman" pitchFamily="18" charset="0"/>
                <a:cs typeface="Times New Roman" pitchFamily="18" charset="0"/>
              </a:rPr>
              <a:t>optimization </a:t>
            </a:r>
            <a:r>
              <a:rPr lang="en-US" sz="2000" dirty="0" smtClean="0">
                <a:latin typeface="Times New Roman" pitchFamily="18" charset="0"/>
                <a:cs typeface="Times New Roman" pitchFamily="18" charset="0"/>
              </a:rPr>
              <a:t>is used to select the optimal cluster head.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 </a:t>
            </a:r>
            <a:r>
              <a:rPr lang="en-US" sz="2000" dirty="0" smtClean="0">
                <a:latin typeface="Times New Roman" pitchFamily="18" charset="0"/>
                <a:cs typeface="Times New Roman" pitchFamily="18" charset="0"/>
              </a:rPr>
              <a:t>secured </a:t>
            </a:r>
            <a:r>
              <a:rPr lang="en-US" sz="2000" dirty="0" smtClean="0">
                <a:latin typeface="Times New Roman" pitchFamily="18" charset="0"/>
                <a:cs typeface="Times New Roman" pitchFamily="18" charset="0"/>
              </a:rPr>
              <a:t>routing protocol </a:t>
            </a:r>
            <a:r>
              <a:rPr lang="en-US" sz="2000" dirty="0" smtClean="0">
                <a:latin typeface="Times New Roman" pitchFamily="18" charset="0"/>
                <a:cs typeface="Times New Roman" pitchFamily="18" charset="0"/>
              </a:rPr>
              <a:t>and a </a:t>
            </a:r>
            <a:r>
              <a:rPr lang="en-US" sz="2000" dirty="0" smtClean="0">
                <a:latin typeface="Times New Roman" pitchFamily="18" charset="0"/>
                <a:cs typeface="Times New Roman" pitchFamily="18" charset="0"/>
              </a:rPr>
              <a:t>sign cryption </a:t>
            </a:r>
            <a:r>
              <a:rPr lang="en-US" sz="2000" dirty="0" smtClean="0">
                <a:latin typeface="Times New Roman" pitchFamily="18" charset="0"/>
                <a:cs typeface="Times New Roman" pitchFamily="18" charset="0"/>
              </a:rPr>
              <a:t>model can be used to improve </a:t>
            </a:r>
            <a:r>
              <a:rPr lang="en-US" sz="2000" dirty="0" smtClean="0">
                <a:latin typeface="Times New Roman" pitchFamily="18" charset="0"/>
                <a:cs typeface="Times New Roman" pitchFamily="18" charset="0"/>
              </a:rPr>
              <a:t>the transmission </a:t>
            </a:r>
            <a:r>
              <a:rPr lang="en-US" sz="2000" dirty="0" smtClean="0">
                <a:latin typeface="Times New Roman" pitchFamily="18" charset="0"/>
                <a:cs typeface="Times New Roman" pitchFamily="18" charset="0"/>
              </a:rPr>
              <a:t>security of the reliable MANET.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sign cryption algorithm </a:t>
            </a:r>
            <a:r>
              <a:rPr lang="en-US" sz="2000" dirty="0" smtClean="0">
                <a:latin typeface="Times New Roman" pitchFamily="18" charset="0"/>
                <a:cs typeface="Times New Roman" pitchFamily="18" charset="0"/>
              </a:rPr>
              <a:t>encrypts the digital signature, which can enhance </a:t>
            </a:r>
            <a:r>
              <a:rPr lang="en-US" sz="2000" dirty="0" smtClean="0">
                <a:latin typeface="Times New Roman" pitchFamily="18" charset="0"/>
                <a:cs typeface="Times New Roman" pitchFamily="18" charset="0"/>
              </a:rPr>
              <a:t>the overall </a:t>
            </a:r>
            <a:r>
              <a:rPr lang="en-US" sz="2000" dirty="0" smtClean="0">
                <a:latin typeface="Times New Roman" pitchFamily="18" charset="0"/>
                <a:cs typeface="Times New Roman" pitchFamily="18" charset="0"/>
              </a:rPr>
              <a:t>efficiency and confidentiality</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security-based </a:t>
            </a:r>
            <a:r>
              <a:rPr lang="en-US" sz="2000" dirty="0" smtClean="0">
                <a:latin typeface="Times New Roman" pitchFamily="18" charset="0"/>
                <a:cs typeface="Times New Roman" pitchFamily="18" charset="0"/>
              </a:rPr>
              <a:t>analysis is </a:t>
            </a:r>
            <a:r>
              <a:rPr lang="en-US" sz="2000" dirty="0" smtClean="0">
                <a:latin typeface="Times New Roman" pitchFamily="18" charset="0"/>
                <a:cs typeface="Times New Roman" pitchFamily="18" charset="0"/>
              </a:rPr>
              <a:t>performed on the basis of packet delivery ratio, energy </a:t>
            </a:r>
            <a:r>
              <a:rPr lang="en-US" sz="2000" dirty="0" smtClean="0">
                <a:latin typeface="Times New Roman" pitchFamily="18" charset="0"/>
                <a:cs typeface="Times New Roman" pitchFamily="18" charset="0"/>
              </a:rPr>
              <a:t>consumption</a:t>
            </a:r>
            <a:r>
              <a:rPr lang="en-US" sz="2000" dirty="0" smtClean="0">
                <a:latin typeface="Times New Roman" pitchFamily="18" charset="0"/>
                <a:cs typeface="Times New Roman" pitchFamily="18" charset="0"/>
              </a:rPr>
              <a:t>, network lifetime, and throughput.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Finally</a:t>
            </a:r>
            <a:r>
              <a:rPr lang="en-US" sz="2000" dirty="0" smtClean="0">
                <a:latin typeface="Times New Roman" pitchFamily="18" charset="0"/>
                <a:cs typeface="Times New Roman" pitchFamily="18" charset="0"/>
              </a:rPr>
              <a:t>, the result </a:t>
            </a:r>
            <a:r>
              <a:rPr lang="en-US" sz="2000" dirty="0" smtClean="0">
                <a:latin typeface="Times New Roman" pitchFamily="18" charset="0"/>
                <a:cs typeface="Times New Roman" pitchFamily="18" charset="0"/>
              </a:rPr>
              <a:t>demonstrates </a:t>
            </a:r>
            <a:r>
              <a:rPr lang="en-US" sz="2000" dirty="0" smtClean="0">
                <a:latin typeface="Times New Roman" pitchFamily="18" charset="0"/>
                <a:cs typeface="Times New Roman" pitchFamily="18" charset="0"/>
              </a:rPr>
              <a:t>that the MANET with optimization techniques achieves </a:t>
            </a:r>
            <a:r>
              <a:rPr lang="en-US" sz="2000" dirty="0" smtClean="0">
                <a:latin typeface="Times New Roman" pitchFamily="18" charset="0"/>
                <a:cs typeface="Times New Roman" pitchFamily="18" charset="0"/>
              </a:rPr>
              <a:t>a high </a:t>
            </a:r>
            <a:r>
              <a:rPr lang="en-US" sz="2000" dirty="0" smtClean="0">
                <a:latin typeface="Times New Roman" pitchFamily="18" charset="0"/>
                <a:cs typeface="Times New Roman" pitchFamily="18" charset="0"/>
              </a:rPr>
              <a:t>transmission rate and improves the reliable data </a:t>
            </a:r>
            <a:r>
              <a:rPr lang="en-US" sz="2000" dirty="0" smtClean="0">
                <a:latin typeface="Times New Roman" pitchFamily="18" charset="0"/>
                <a:cs typeface="Times New Roman" pitchFamily="18" charset="0"/>
              </a:rPr>
              <a:t>security.</a:t>
            </a:r>
            <a:endParaRPr lang="en-IN" sz="2000" dirty="0" smtClean="0">
              <a:latin typeface="Times New Roman" pitchFamily="18" charset="0"/>
              <a:cs typeface="Times New Roman" pitchFamily="18" charset="0"/>
            </a:endParaRPr>
          </a:p>
          <a:p>
            <a:pPr algn="just">
              <a:lnSpc>
                <a:spcPct val="150000"/>
              </a:lnSpc>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A mobile ad hoc network (MANET) is a collection of two or more nodes equipped with wireless communications and networking capability.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nodes within the radio range can immediately communicate with each other. The nodes that are not within each other‘s radio range can communicate with the help of intermediate nodes where the packets are relayed from source to destination</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Each node should be configured with an unique identity to ensure the packets correctly routed with the help of a routing protocol of a </a:t>
            </a:r>
            <a:r>
              <a:rPr lang="en-US" sz="2000" dirty="0" smtClean="0">
                <a:latin typeface="Times New Roman" pitchFamily="18" charset="0"/>
                <a:cs typeface="Times New Roman" pitchFamily="18" charset="0"/>
              </a:rPr>
              <a:t>MANET .</a:t>
            </a:r>
          </a:p>
          <a:p>
            <a:pPr algn="just">
              <a:lnSpc>
                <a:spcPct val="150000"/>
              </a:lnSpc>
            </a:pPr>
            <a:r>
              <a:rPr lang="en-US" sz="2000" dirty="0" smtClean="0">
                <a:latin typeface="Times New Roman" pitchFamily="18" charset="0"/>
                <a:cs typeface="Times New Roman" pitchFamily="18" charset="0"/>
              </a:rPr>
              <a:t>AODV </a:t>
            </a:r>
            <a:r>
              <a:rPr lang="en-US" sz="2000" dirty="0" smtClean="0">
                <a:latin typeface="Times New Roman" pitchFamily="18" charset="0"/>
                <a:cs typeface="Times New Roman" pitchFamily="18" charset="0"/>
              </a:rPr>
              <a:t>is a reactive protocol that provides route on demand basis between nodes very efficiently.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Clustering </a:t>
            </a:r>
            <a:r>
              <a:rPr lang="en-US" sz="2000" dirty="0" smtClean="0">
                <a:latin typeface="Times New Roman" pitchFamily="18" charset="0"/>
                <a:cs typeface="Times New Roman" pitchFamily="18" charset="0"/>
              </a:rPr>
              <a:t>in the MANET is </a:t>
            </a:r>
            <a:r>
              <a:rPr lang="en-US" sz="2000" dirty="0" smtClean="0">
                <a:latin typeface="Times New Roman" pitchFamily="18" charset="0"/>
                <a:cs typeface="Times New Roman" pitchFamily="18" charset="0"/>
              </a:rPr>
              <a:t>considered </a:t>
            </a:r>
            <a:r>
              <a:rPr lang="en-US" sz="2000" dirty="0" smtClean="0">
                <a:latin typeface="Times New Roman" pitchFamily="18" charset="0"/>
                <a:cs typeface="Times New Roman" pitchFamily="18" charset="0"/>
              </a:rPr>
              <a:t>as an non-deterministic polynomial-time-hard </a:t>
            </a:r>
            <a:r>
              <a:rPr lang="en-US" sz="2000" dirty="0" smtClean="0">
                <a:latin typeface="Times New Roman" pitchFamily="18" charset="0"/>
                <a:cs typeface="Times New Roman" pitchFamily="18" charset="0"/>
              </a:rPr>
              <a:t>problem ,various </a:t>
            </a:r>
            <a:r>
              <a:rPr lang="en-US" sz="2000" dirty="0" smtClean="0">
                <a:latin typeface="Times New Roman" pitchFamily="18" charset="0"/>
                <a:cs typeface="Times New Roman" pitchFamily="18" charset="0"/>
              </a:rPr>
              <a:t>optimization algorithms can provide solutions to </a:t>
            </a:r>
            <a:r>
              <a:rPr lang="en-US" sz="2000" dirty="0" smtClean="0">
                <a:latin typeface="Times New Roman" pitchFamily="18" charset="0"/>
                <a:cs typeface="Times New Roman" pitchFamily="18" charset="0"/>
              </a:rPr>
              <a:t>this problem.</a:t>
            </a: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reliability </a:t>
            </a:r>
            <a:r>
              <a:rPr lang="en-US" sz="2000" dirty="0" smtClean="0">
                <a:latin typeface="Times New Roman" pitchFamily="18" charset="0"/>
                <a:cs typeface="Times New Roman" pitchFamily="18" charset="0"/>
              </a:rPr>
              <a:t>problems may </a:t>
            </a:r>
            <a:r>
              <a:rPr lang="en-US" sz="2000" dirty="0" smtClean="0">
                <a:latin typeface="Times New Roman" pitchFamily="18" charset="0"/>
                <a:cs typeface="Times New Roman" pitchFamily="18" charset="0"/>
              </a:rPr>
              <a:t>influence the information, thus making it </a:t>
            </a:r>
            <a:r>
              <a:rPr lang="en-US" sz="2000" dirty="0" smtClean="0">
                <a:latin typeface="Times New Roman" pitchFamily="18" charset="0"/>
                <a:cs typeface="Times New Roman" pitchFamily="18" charset="0"/>
              </a:rPr>
              <a:t>undermined/data misfortune </a:t>
            </a:r>
            <a:r>
              <a:rPr lang="en-US" sz="2000" dirty="0" smtClean="0">
                <a:latin typeface="Times New Roman" pitchFamily="18" charset="0"/>
                <a:cs typeface="Times New Roman" pitchFamily="18" charset="0"/>
              </a:rPr>
              <a:t>because of the absence of correspondence.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Steering overhead </a:t>
            </a:r>
            <a:r>
              <a:rPr lang="en-US" sz="2000" dirty="0" smtClean="0">
                <a:latin typeface="Times New Roman" pitchFamily="18" charset="0"/>
                <a:cs typeface="Times New Roman" pitchFamily="18" charset="0"/>
              </a:rPr>
              <a:t>is the principle issue with course </a:t>
            </a:r>
            <a:r>
              <a:rPr lang="en-US" sz="2000" dirty="0" smtClean="0">
                <a:latin typeface="Times New Roman" pitchFamily="18" charset="0"/>
                <a:cs typeface="Times New Roman" pitchFamily="18" charset="0"/>
              </a:rPr>
              <a:t>disclosure</a:t>
            </a:r>
          </a:p>
          <a:p>
            <a:pPr algn="just">
              <a:lnSpc>
                <a:spcPct val="150000"/>
              </a:lnSpc>
            </a:pPr>
            <a:r>
              <a:rPr lang="en-US" sz="2000" dirty="0" smtClean="0">
                <a:latin typeface="Times New Roman" pitchFamily="18" charset="0"/>
                <a:cs typeface="Times New Roman" pitchFamily="18" charset="0"/>
              </a:rPr>
              <a:t>Mobility and energy efficiency issues led to the </a:t>
            </a:r>
            <a:r>
              <a:rPr lang="en-US" sz="2000" dirty="0" smtClean="0">
                <a:latin typeface="Times New Roman" pitchFamily="18" charset="0"/>
                <a:cs typeface="Times New Roman" pitchFamily="18" charset="0"/>
              </a:rPr>
              <a:t>development of </a:t>
            </a:r>
            <a:r>
              <a:rPr lang="en-US" sz="2000" dirty="0" smtClean="0">
                <a:latin typeface="Times New Roman" pitchFamily="18" charset="0"/>
                <a:cs typeface="Times New Roman" pitchFamily="18" charset="0"/>
              </a:rPr>
              <a:t>a clustering approach motivated by a </a:t>
            </a:r>
            <a:r>
              <a:rPr lang="en-US" sz="2000" dirty="0" smtClean="0">
                <a:latin typeface="Times New Roman" pitchFamily="18" charset="0"/>
                <a:cs typeface="Times New Roman" pitchFamily="18" charset="0"/>
              </a:rPr>
              <a:t>multi operator stochastic parallel </a:t>
            </a:r>
            <a:r>
              <a:rPr lang="en-US" sz="2000" dirty="0" smtClean="0">
                <a:latin typeface="Times New Roman" pitchFamily="18" charset="0"/>
                <a:cs typeface="Times New Roman" pitchFamily="18" charset="0"/>
              </a:rPr>
              <a:t>search system of </a:t>
            </a:r>
            <a:r>
              <a:rPr lang="en-US" sz="2000" dirty="0" smtClean="0">
                <a:latin typeface="Times New Roman" pitchFamily="18" charset="0"/>
                <a:cs typeface="Times New Roman" pitchFamily="18" charset="0"/>
              </a:rPr>
              <a:t>PSO.</a:t>
            </a: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100" dirty="0" smtClean="0">
                <a:latin typeface="Times New Roman" pitchFamily="18" charset="0"/>
                <a:cs typeface="Times New Roman" pitchFamily="18" charset="0"/>
              </a:rPr>
              <a:t>we propose an ID based Secure AODV that securely discovers and maintains the route. </a:t>
            </a:r>
            <a:endParaRPr lang="en-US" sz="2100" dirty="0" smtClean="0">
              <a:latin typeface="Times New Roman" pitchFamily="18" charset="0"/>
              <a:cs typeface="Times New Roman" pitchFamily="18" charset="0"/>
            </a:endParaRPr>
          </a:p>
          <a:p>
            <a:pPr algn="just">
              <a:lnSpc>
                <a:spcPct val="150000"/>
              </a:lnSpc>
            </a:pPr>
            <a:r>
              <a:rPr lang="en-US" sz="2100" dirty="0" smtClean="0">
                <a:latin typeface="Times New Roman" pitchFamily="18" charset="0"/>
                <a:cs typeface="Times New Roman" pitchFamily="18" charset="0"/>
              </a:rPr>
              <a:t>In </a:t>
            </a:r>
            <a:r>
              <a:rPr lang="en-US" sz="2100" dirty="0" smtClean="0">
                <a:latin typeface="Times New Roman" pitchFamily="18" charset="0"/>
                <a:cs typeface="Times New Roman" pitchFamily="18" charset="0"/>
              </a:rPr>
              <a:t>our work we have assumed two levels of security: high and low</a:t>
            </a:r>
            <a:r>
              <a:rPr lang="en-US" sz="2100" dirty="0" smtClean="0">
                <a:latin typeface="Times New Roman" pitchFamily="18" charset="0"/>
                <a:cs typeface="Times New Roman" pitchFamily="18" charset="0"/>
              </a:rPr>
              <a:t>.</a:t>
            </a:r>
          </a:p>
          <a:p>
            <a:pPr algn="just">
              <a:lnSpc>
                <a:spcPct val="150000"/>
              </a:lnSpc>
            </a:pPr>
            <a:r>
              <a:rPr lang="en-US" sz="2100" dirty="0" smtClean="0">
                <a:latin typeface="Times New Roman" pitchFamily="18" charset="0"/>
                <a:cs typeface="Times New Roman" pitchFamily="18" charset="0"/>
              </a:rPr>
              <a:t>The proposed routing protocol is based on AODV routing protocol. </a:t>
            </a:r>
            <a:endParaRPr lang="en-US" sz="2100" dirty="0" smtClean="0">
              <a:latin typeface="Times New Roman" pitchFamily="18" charset="0"/>
              <a:cs typeface="Times New Roman" pitchFamily="18" charset="0"/>
            </a:endParaRPr>
          </a:p>
          <a:p>
            <a:pPr algn="just">
              <a:lnSpc>
                <a:spcPct val="150000"/>
              </a:lnSpc>
            </a:pPr>
            <a:r>
              <a:rPr lang="en-US" sz="2100" dirty="0" smtClean="0">
                <a:latin typeface="Times New Roman" pitchFamily="18" charset="0"/>
                <a:cs typeface="Times New Roman" pitchFamily="18" charset="0"/>
              </a:rPr>
              <a:t>We </a:t>
            </a:r>
            <a:r>
              <a:rPr lang="en-US" sz="2100" dirty="0" smtClean="0">
                <a:latin typeface="Times New Roman" pitchFamily="18" charset="0"/>
                <a:cs typeface="Times New Roman" pitchFamily="18" charset="0"/>
              </a:rPr>
              <a:t>also observe that the secure routing protocols may not ensure secure data delivery at transport layer of OSI architecture. </a:t>
            </a:r>
            <a:endParaRPr lang="en-US" sz="2100" dirty="0" smtClean="0">
              <a:latin typeface="Times New Roman" pitchFamily="18" charset="0"/>
              <a:cs typeface="Times New Roman" pitchFamily="18" charset="0"/>
            </a:endParaRPr>
          </a:p>
          <a:p>
            <a:pPr algn="just">
              <a:lnSpc>
                <a:spcPct val="150000"/>
              </a:lnSpc>
            </a:pPr>
            <a:r>
              <a:rPr lang="en-US" sz="2100" dirty="0" smtClean="0">
                <a:latin typeface="Times New Roman" pitchFamily="18" charset="0"/>
                <a:cs typeface="Times New Roman" pitchFamily="18" charset="0"/>
              </a:rPr>
              <a:t>we </a:t>
            </a:r>
            <a:r>
              <a:rPr lang="en-US" sz="2100" dirty="0" smtClean="0">
                <a:latin typeface="Times New Roman" pitchFamily="18" charset="0"/>
                <a:cs typeface="Times New Roman" pitchFamily="18" charset="0"/>
              </a:rPr>
              <a:t>also present a technique to secure the three-way handshaking process of Transmission Control Protocol (TCP).</a:t>
            </a:r>
            <a:endParaRPr lang="en-US" sz="21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600200" y="914400"/>
            <a:ext cx="7010400" cy="5638800"/>
          </a:xfrm>
        </p:spPr>
        <p:txBody>
          <a:bodyPr>
            <a:normAutofit/>
          </a:bodyPr>
          <a:lstStyle/>
          <a:p>
            <a:pPr algn="just">
              <a:lnSpc>
                <a:spcPct val="150000"/>
              </a:lnSpc>
            </a:pPr>
            <a:r>
              <a:rPr lang="en-US" sz="2000" dirty="0" smtClean="0">
                <a:latin typeface="Times New Roman" pitchFamily="18" charset="0"/>
                <a:cs typeface="Times New Roman" pitchFamily="18" charset="0"/>
              </a:rPr>
              <a:t>The purpose </a:t>
            </a:r>
            <a:r>
              <a:rPr lang="en-US" sz="2000" dirty="0" smtClean="0">
                <a:latin typeface="Times New Roman" pitchFamily="18" charset="0"/>
                <a:cs typeface="Times New Roman" pitchFamily="18" charset="0"/>
              </a:rPr>
              <a:t>of trust evaluation in the MANET is to improve </a:t>
            </a:r>
            <a:r>
              <a:rPr lang="en-US" sz="2000" dirty="0" smtClean="0">
                <a:latin typeface="Times New Roman" pitchFamily="18" charset="0"/>
                <a:cs typeface="Times New Roman" pitchFamily="18" charset="0"/>
              </a:rPr>
              <a:t>the security </a:t>
            </a:r>
            <a:r>
              <a:rPr lang="en-US" sz="2000" dirty="0" smtClean="0">
                <a:latin typeface="Times New Roman" pitchFamily="18" charset="0"/>
                <a:cs typeface="Times New Roman" pitchFamily="18" charset="0"/>
              </a:rPr>
              <a:t>of the data transfer process.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CH is chosen </a:t>
            </a:r>
            <a:r>
              <a:rPr lang="en-US" sz="2000" dirty="0" smtClean="0">
                <a:latin typeface="Times New Roman" pitchFamily="18" charset="0"/>
                <a:cs typeface="Times New Roman" pitchFamily="18" charset="0"/>
              </a:rPr>
              <a:t>based on </a:t>
            </a:r>
            <a:r>
              <a:rPr lang="en-US" sz="2000" dirty="0" smtClean="0">
                <a:latin typeface="Times New Roman" pitchFamily="18" charset="0"/>
                <a:cs typeface="Times New Roman" pitchFamily="18" charset="0"/>
              </a:rPr>
              <a:t>the authenticated SN with maximum energy and TV.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distance </a:t>
            </a:r>
            <a:r>
              <a:rPr lang="en-US" sz="2000" dirty="0" smtClean="0">
                <a:latin typeface="Times New Roman" pitchFamily="18" charset="0"/>
                <a:cs typeface="Times New Roman" pitchFamily="18" charset="0"/>
              </a:rPr>
              <a:t>among the CM and CH is estimated using </a:t>
            </a:r>
            <a:r>
              <a:rPr lang="en-US" sz="2000" dirty="0" smtClean="0">
                <a:latin typeface="Times New Roman" pitchFamily="18" charset="0"/>
                <a:cs typeface="Times New Roman" pitchFamily="18" charset="0"/>
              </a:rPr>
              <a:t>particles (</a:t>
            </a:r>
            <a:r>
              <a:rPr lang="en-US" sz="2000" dirty="0" smtClean="0">
                <a:latin typeface="Times New Roman" pitchFamily="18" charset="0"/>
                <a:cs typeface="Times New Roman" pitchFamily="18" charset="0"/>
              </a:rPr>
              <a:t>MDPSO</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use of an SRP also ensures the avail-ability and reliable security of the data with readability </a:t>
            </a:r>
            <a:r>
              <a:rPr lang="en-US" sz="2000" dirty="0" smtClean="0">
                <a:latin typeface="Times New Roman" pitchFamily="18" charset="0"/>
                <a:cs typeface="Times New Roman" pitchFamily="18" charset="0"/>
              </a:rPr>
              <a:t>from end </a:t>
            </a:r>
            <a:r>
              <a:rPr lang="en-US" sz="2000" dirty="0" smtClean="0">
                <a:latin typeface="Times New Roman" pitchFamily="18" charset="0"/>
                <a:cs typeface="Times New Roman" pitchFamily="18" charset="0"/>
              </a:rPr>
              <a:t>to end.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proposed model analyzed the </a:t>
            </a:r>
            <a:r>
              <a:rPr lang="en-US" sz="2000" dirty="0" smtClean="0">
                <a:latin typeface="Times New Roman" pitchFamily="18" charset="0"/>
                <a:cs typeface="Times New Roman" pitchFamily="18" charset="0"/>
              </a:rPr>
              <a:t>number </a:t>
            </a:r>
            <a:r>
              <a:rPr lang="en-US" sz="2000" dirty="0" smtClean="0">
                <a:latin typeface="Times New Roman" pitchFamily="18" charset="0"/>
                <a:cs typeface="Times New Roman" pitchFamily="18" charset="0"/>
              </a:rPr>
              <a:t>of attackers with the performance evaluation process. </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9148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lang="en-US" sz="1800" dirty="0" smtClean="0">
                          <a:latin typeface="Times New Roman" pitchFamily="18" charset="0"/>
                          <a:cs typeface="Times New Roman" pitchFamily="18" charset="0"/>
                        </a:rPr>
                        <a:t>The novel design of secure end-to-end routing protocol in wireless sensor networks </a:t>
                      </a:r>
                      <a:endParaRPr lang="en-IN" dirty="0"/>
                    </a:p>
                  </a:txBody>
                  <a:tcPr/>
                </a:tc>
                <a:tc>
                  <a:txBody>
                    <a:bodyPr/>
                    <a:lstStyle/>
                    <a:p>
                      <a:pPr algn="ctr"/>
                      <a:r>
                        <a:rPr lang="en-US" sz="1800" dirty="0" smtClean="0">
                          <a:latin typeface="Times New Roman" pitchFamily="18" charset="0"/>
                          <a:cs typeface="Times New Roman" pitchFamily="18" charset="0"/>
                        </a:rPr>
                        <a:t>L. Harn, C. F. Hsu, O. Ruan, and M. Y. Zhang, </a:t>
                      </a:r>
                      <a:endParaRPr lang="en-IN" dirty="0"/>
                    </a:p>
                  </a:txBody>
                  <a:tcPr/>
                </a:tc>
                <a:tc>
                  <a:txBody>
                    <a:bodyPr/>
                    <a:lstStyle/>
                    <a:p>
                      <a:pPr algn="just"/>
                      <a:r>
                        <a:rPr lang="en-US" dirty="0" smtClean="0"/>
                        <a:t>we propose a novel design of secure end-to-end data communication. We adopt a newly published group key pre-distribution scheme in our design, such that there is a unique group key, called path key, to protect data transmitted in the entire routing path.</a:t>
                      </a:r>
                      <a:endParaRPr lang="en-IN" dirty="0"/>
                    </a:p>
                  </a:txBody>
                  <a:tcPr/>
                </a:tc>
              </a:tr>
              <a:tr h="370840">
                <a:tc>
                  <a:txBody>
                    <a:bodyPr/>
                    <a:lstStyle/>
                    <a:p>
                      <a:pPr algn="ctr"/>
                      <a:r>
                        <a:rPr lang="en-US" sz="1800" dirty="0" smtClean="0">
                          <a:latin typeface="Times New Roman" pitchFamily="18" charset="0"/>
                          <a:cs typeface="Times New Roman" pitchFamily="18" charset="0"/>
                        </a:rPr>
                        <a:t>Energy efficient fault-tolerant clustering and routing algorithms for wireless sensor networks </a:t>
                      </a:r>
                      <a:endParaRPr lang="en-IN" dirty="0"/>
                    </a:p>
                  </a:txBody>
                  <a:tcPr/>
                </a:tc>
                <a:tc>
                  <a:txBody>
                    <a:bodyPr/>
                    <a:lstStyle/>
                    <a:p>
                      <a:pPr algn="ctr"/>
                      <a:r>
                        <a:rPr lang="en-US" sz="1800" dirty="0" smtClean="0">
                          <a:latin typeface="Times New Roman" pitchFamily="18" charset="0"/>
                          <a:cs typeface="Times New Roman" pitchFamily="18" charset="0"/>
                        </a:rPr>
                        <a:t>M. Azharuddin, P. Kuila, and P. K. Jana, </a:t>
                      </a:r>
                      <a:endParaRPr lang="en-IN" dirty="0"/>
                    </a:p>
                  </a:txBody>
                  <a:tcPr/>
                </a:tc>
                <a:tc>
                  <a:txBody>
                    <a:bodyPr/>
                    <a:lstStyle/>
                    <a:p>
                      <a:pPr algn="just"/>
                      <a:r>
                        <a:rPr lang="en-US" dirty="0" smtClean="0"/>
                        <a:t>When one or more cluster heads (CHs) fail, the sensed data of sensor nodes that are currently serving cannot be forwarded by the faulty CHs.</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75336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Times New Roman" pitchFamily="18" charset="0"/>
                        </a:rPr>
                        <a:t>A novel cluster arrangement energy-efficient routing protocol for wireless sensor networks </a:t>
                      </a:r>
                      <a:endParaRPr lang="en-IN" dirty="0" smtClean="0"/>
                    </a:p>
                    <a:p>
                      <a:pPr algn="just"/>
                      <a:endParaRPr lang="en-IN" dirty="0"/>
                    </a:p>
                  </a:txBody>
                  <a:tcPr/>
                </a:tc>
                <a:tc>
                  <a:txBody>
                    <a:bodyPr/>
                    <a:lstStyle/>
                    <a:p>
                      <a:pPr algn="just"/>
                      <a:r>
                        <a:rPr lang="en-US" sz="1800" dirty="0" smtClean="0">
                          <a:latin typeface="Times New Roman" pitchFamily="18" charset="0"/>
                          <a:cs typeface="Times New Roman" pitchFamily="18" charset="0"/>
                        </a:rPr>
                        <a:t>K. Vijayan and A. Raaza, </a:t>
                      </a:r>
                      <a:endParaRPr lang="en-IN" dirty="0"/>
                    </a:p>
                  </a:txBody>
                  <a:tcPr/>
                </a:tc>
                <a:tc>
                  <a:txBody>
                    <a:bodyPr/>
                    <a:lstStyle/>
                    <a:p>
                      <a:pPr algn="just"/>
                      <a:r>
                        <a:rPr lang="en-US" dirty="0" smtClean="0"/>
                        <a:t>In the clustering part of CAERP we introduce an un-even clustering mechanism. Cluster head which are closer to the Base Station (BS) have smaller cluster size than those farther from BS, so in here they can preserve some energy in the time of inter-cluster data communication. </a:t>
                      </a:r>
                      <a:endParaRPr lang="en-IN" dirty="0"/>
                    </a:p>
                  </a:txBody>
                  <a:tcPr/>
                </a:tc>
              </a:tr>
              <a:tr h="370840">
                <a:tc>
                  <a:txBody>
                    <a:bodyPr/>
                    <a:lstStyle/>
                    <a:p>
                      <a:pPr algn="just"/>
                      <a:r>
                        <a:rPr lang="en-US" sz="1800" dirty="0" smtClean="0">
                          <a:latin typeface="Times New Roman" pitchFamily="18" charset="0"/>
                          <a:cs typeface="Times New Roman" pitchFamily="18" charset="0"/>
                        </a:rPr>
                        <a:t>Comparative performance analysis of routing protocols in wireless sensor network </a:t>
                      </a:r>
                      <a:endParaRPr lang="en-IN" dirty="0"/>
                    </a:p>
                  </a:txBody>
                  <a:tcPr/>
                </a:tc>
                <a:tc>
                  <a:txBody>
                    <a:bodyPr/>
                    <a:lstStyle/>
                    <a:p>
                      <a:pPr algn="just"/>
                      <a:r>
                        <a:rPr lang="en-US" sz="1800" dirty="0" smtClean="0">
                          <a:latin typeface="Times New Roman" pitchFamily="18" charset="0"/>
                          <a:cs typeface="Times New Roman" pitchFamily="18" charset="0"/>
                        </a:rPr>
                        <a:t>R. Ghosh, </a:t>
                      </a:r>
                      <a:endParaRPr lang="en-IN" dirty="0"/>
                    </a:p>
                  </a:txBody>
                  <a:tcPr/>
                </a:tc>
                <a:tc>
                  <a:txBody>
                    <a:bodyPr/>
                    <a:lstStyle/>
                    <a:p>
                      <a:r>
                        <a:rPr lang="en-US" dirty="0" smtClean="0"/>
                        <a:t>A Wireless Sensor Network consists of self-organized,</a:t>
                      </a:r>
                    </a:p>
                    <a:p>
                      <a:r>
                        <a:rPr lang="en-US" dirty="0" smtClean="0"/>
                        <a:t>autonomous, low power sensor nodes which operate in mutual</a:t>
                      </a:r>
                    </a:p>
                    <a:p>
                      <a:r>
                        <a:rPr lang="en-US" dirty="0" smtClean="0"/>
                        <a:t>cooperation in complex physical conditions.</a:t>
                      </a:r>
                    </a:p>
                    <a:p>
                      <a:pPr algn="just"/>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15.png"/>
          <p:cNvPicPr>
            <a:picLocks noGrp="1" noChangeAspect="1" noChangeArrowheads="1"/>
          </p:cNvPicPr>
          <p:nvPr>
            <p:ph idx="1"/>
          </p:nvPr>
        </p:nvPicPr>
        <p:blipFill>
          <a:blip r:embed="rId2"/>
          <a:srcRect/>
          <a:stretch>
            <a:fillRect/>
          </a:stretch>
        </p:blipFill>
        <p:spPr bwMode="auto">
          <a:xfrm>
            <a:off x="2057400" y="1752600"/>
            <a:ext cx="6172199" cy="4038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600" dirty="0" smtClean="0">
                <a:latin typeface="Times New Roman" pitchFamily="18" charset="0"/>
                <a:cs typeface="Times New Roman" pitchFamily="18" charset="0"/>
              </a:rPr>
              <a:t>[1] L. Harn, C. F. Hsu, O. Ruan, and M. Y. Zhang, “The novel design of </a:t>
            </a:r>
            <a:r>
              <a:rPr lang="en-US" sz="1600" dirty="0" smtClean="0">
                <a:latin typeface="Times New Roman" pitchFamily="18" charset="0"/>
                <a:cs typeface="Times New Roman" pitchFamily="18" charset="0"/>
              </a:rPr>
              <a:t>secure end-to-end </a:t>
            </a:r>
            <a:r>
              <a:rPr lang="en-US" sz="1600" dirty="0" smtClean="0">
                <a:latin typeface="Times New Roman" pitchFamily="18" charset="0"/>
                <a:cs typeface="Times New Roman" pitchFamily="18" charset="0"/>
              </a:rPr>
              <a:t>routing protocol in wireless sensor </a:t>
            </a:r>
            <a:r>
              <a:rPr lang="en-US" sz="1600" dirty="0" smtClean="0">
                <a:latin typeface="Times New Roman" pitchFamily="18" charset="0"/>
                <a:cs typeface="Times New Roman" pitchFamily="18" charset="0"/>
              </a:rPr>
              <a:t>networks ,” IEEE </a:t>
            </a:r>
            <a:r>
              <a:rPr lang="en-US" sz="1600" dirty="0" smtClean="0">
                <a:latin typeface="Times New Roman" pitchFamily="18" charset="0"/>
                <a:cs typeface="Times New Roman" pitchFamily="18" charset="0"/>
              </a:rPr>
              <a:t>Sens. J</a:t>
            </a:r>
            <a:r>
              <a:rPr lang="en-US" sz="1600" dirty="0" smtClean="0">
                <a:latin typeface="Times New Roman" pitchFamily="18" charset="0"/>
                <a:cs typeface="Times New Roman" pitchFamily="18" charset="0"/>
              </a:rPr>
              <a:t>., vol</a:t>
            </a:r>
            <a:r>
              <a:rPr lang="en-US" sz="1600" dirty="0" smtClean="0">
                <a:latin typeface="Times New Roman" pitchFamily="18" charset="0"/>
                <a:cs typeface="Times New Roman" pitchFamily="18" charset="0"/>
              </a:rPr>
              <a:t>. 16, no. 6, pp. 1779–1785, Mar. 2016</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2] M. Azharuddin, P. Kuila, and P. K. Jana, “Energy efficient </a:t>
            </a:r>
            <a:r>
              <a:rPr lang="en-US" sz="1600" dirty="0" smtClean="0">
                <a:latin typeface="Times New Roman" pitchFamily="18" charset="0"/>
                <a:cs typeface="Times New Roman" pitchFamily="18" charset="0"/>
              </a:rPr>
              <a:t>fault-tolerant clustering </a:t>
            </a:r>
            <a:r>
              <a:rPr lang="en-US" sz="1600" dirty="0" smtClean="0">
                <a:latin typeface="Times New Roman" pitchFamily="18" charset="0"/>
                <a:cs typeface="Times New Roman" pitchFamily="18" charset="0"/>
              </a:rPr>
              <a:t>and routing algorithms for wireless sensor </a:t>
            </a:r>
            <a:r>
              <a:rPr lang="en-US" sz="1600" dirty="0" smtClean="0">
                <a:latin typeface="Times New Roman" pitchFamily="18" charset="0"/>
                <a:cs typeface="Times New Roman" pitchFamily="18" charset="0"/>
              </a:rPr>
              <a:t>networks ,” Comput  .Elect</a:t>
            </a:r>
            <a:r>
              <a:rPr lang="en-US" sz="1600" dirty="0" smtClean="0">
                <a:latin typeface="Times New Roman" pitchFamily="18" charset="0"/>
                <a:cs typeface="Times New Roman" pitchFamily="18" charset="0"/>
              </a:rPr>
              <a:t>. Eng., vol. 41, pp. 177–190, 2015</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3] K. Vijayan and A. Raaza, “A novel cluster arrangement </a:t>
            </a:r>
            <a:r>
              <a:rPr lang="en-US" sz="1600" dirty="0" smtClean="0">
                <a:latin typeface="Times New Roman" pitchFamily="18" charset="0"/>
                <a:cs typeface="Times New Roman" pitchFamily="18" charset="0"/>
              </a:rPr>
              <a:t>energy-efficient routing </a:t>
            </a:r>
            <a:r>
              <a:rPr lang="en-US" sz="1600" dirty="0" smtClean="0">
                <a:latin typeface="Times New Roman" pitchFamily="18" charset="0"/>
                <a:cs typeface="Times New Roman" pitchFamily="18" charset="0"/>
              </a:rPr>
              <a:t>protocol for wireless sensor </a:t>
            </a:r>
            <a:r>
              <a:rPr lang="en-US" sz="1600" dirty="0" smtClean="0">
                <a:latin typeface="Times New Roman" pitchFamily="18" charset="0"/>
                <a:cs typeface="Times New Roman" pitchFamily="18" charset="0"/>
              </a:rPr>
              <a:t>networks ,” Indian </a:t>
            </a:r>
            <a:r>
              <a:rPr lang="en-US" sz="1600" dirty="0" smtClean="0">
                <a:latin typeface="Times New Roman" pitchFamily="18" charset="0"/>
                <a:cs typeface="Times New Roman" pitchFamily="18" charset="0"/>
              </a:rPr>
              <a:t>J. Sci. </a:t>
            </a:r>
            <a:r>
              <a:rPr lang="en-US" sz="1600" dirty="0" smtClean="0">
                <a:latin typeface="Times New Roman" pitchFamily="18" charset="0"/>
                <a:cs typeface="Times New Roman" pitchFamily="18" charset="0"/>
              </a:rPr>
              <a:t>Technol  ., vol</a:t>
            </a:r>
            <a:r>
              <a:rPr lang="en-US" sz="1600" dirty="0" smtClean="0">
                <a:latin typeface="Times New Roman" pitchFamily="18" charset="0"/>
                <a:cs typeface="Times New Roman" pitchFamily="18" charset="0"/>
              </a:rPr>
              <a:t>. 9, no. 2, pp. 1–9, Jan. 2016</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4] R. Ghosh, “Comparative performance analysis of routing protocols </a:t>
            </a:r>
            <a:r>
              <a:rPr lang="en-US" sz="1600" dirty="0" smtClean="0">
                <a:latin typeface="Times New Roman" pitchFamily="18" charset="0"/>
                <a:cs typeface="Times New Roman" pitchFamily="18" charset="0"/>
              </a:rPr>
              <a:t>in wireless </a:t>
            </a:r>
            <a:r>
              <a:rPr lang="en-US" sz="1600" dirty="0" smtClean="0">
                <a:latin typeface="Times New Roman" pitchFamily="18" charset="0"/>
                <a:cs typeface="Times New Roman" pitchFamily="18" charset="0"/>
              </a:rPr>
              <a:t>sensor </a:t>
            </a:r>
            <a:r>
              <a:rPr lang="en-US" sz="1600" dirty="0" smtClean="0">
                <a:latin typeface="Times New Roman" pitchFamily="18" charset="0"/>
                <a:cs typeface="Times New Roman" pitchFamily="18" charset="0"/>
              </a:rPr>
              <a:t>network ,” Int</a:t>
            </a:r>
            <a:r>
              <a:rPr lang="en-US" sz="1600" dirty="0" smtClean="0">
                <a:latin typeface="Times New Roman" pitchFamily="18" charset="0"/>
                <a:cs typeface="Times New Roman" pitchFamily="18" charset="0"/>
              </a:rPr>
              <a:t>. J. Sens. Netw. Data Commun., vol. 5, no. 4,2016, Art. no. 1000148</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5] T. Rault, A. Bouabdallah, and Y. Challal, “Energy efficiency in </a:t>
            </a:r>
            <a:r>
              <a:rPr lang="en-US" sz="1600" dirty="0" smtClean="0">
                <a:latin typeface="Times New Roman" pitchFamily="18" charset="0"/>
                <a:cs typeface="Times New Roman" pitchFamily="18" charset="0"/>
              </a:rPr>
              <a:t>wireless sensor </a:t>
            </a:r>
            <a:r>
              <a:rPr lang="en-US" sz="1600" dirty="0" smtClean="0">
                <a:latin typeface="Times New Roman" pitchFamily="18" charset="0"/>
                <a:cs typeface="Times New Roman" pitchFamily="18" charset="0"/>
              </a:rPr>
              <a:t>networks: A top-down </a:t>
            </a:r>
            <a:r>
              <a:rPr lang="en-US" sz="1600" dirty="0" smtClean="0">
                <a:latin typeface="Times New Roman" pitchFamily="18" charset="0"/>
                <a:cs typeface="Times New Roman" pitchFamily="18" charset="0"/>
              </a:rPr>
              <a:t>survey ,” Comput</a:t>
            </a:r>
            <a:r>
              <a:rPr lang="en-US" sz="1600" dirty="0" smtClean="0">
                <a:latin typeface="Times New Roman" pitchFamily="18" charset="0"/>
                <a:cs typeface="Times New Roman" pitchFamily="18" charset="0"/>
              </a:rPr>
              <a:t>. Netw., vol. 67, pp. 104–122, </a:t>
            </a:r>
            <a:r>
              <a:rPr lang="en-US" sz="1600" dirty="0" smtClean="0">
                <a:latin typeface="Times New Roman" pitchFamily="18" charset="0"/>
                <a:cs typeface="Times New Roman" pitchFamily="18" charset="0"/>
              </a:rPr>
              <a:t>2014.</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pPr algn="just">
              <a:lnSpc>
                <a:spcPct val="170000"/>
              </a:lnSpc>
              <a:buNone/>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6] K. Shankar and P. Eswaran, “RGB based multiple share creation in </a:t>
            </a:r>
            <a:r>
              <a:rPr lang="en-US" sz="1600" dirty="0" smtClean="0">
                <a:latin typeface="Times New Roman" pitchFamily="18" charset="0"/>
                <a:cs typeface="Times New Roman" pitchFamily="18" charset="0"/>
              </a:rPr>
              <a:t>visual cryptography </a:t>
            </a:r>
            <a:r>
              <a:rPr lang="en-US" sz="1600" dirty="0" smtClean="0">
                <a:latin typeface="Times New Roman" pitchFamily="18" charset="0"/>
                <a:cs typeface="Times New Roman" pitchFamily="18" charset="0"/>
              </a:rPr>
              <a:t>with aid of elliptic curve </a:t>
            </a:r>
            <a:r>
              <a:rPr lang="en-US" sz="1600" dirty="0" smtClean="0">
                <a:latin typeface="Times New Roman" pitchFamily="18" charset="0"/>
                <a:cs typeface="Times New Roman" pitchFamily="18" charset="0"/>
              </a:rPr>
              <a:t>cryptography ,” China </a:t>
            </a:r>
            <a:r>
              <a:rPr lang="en-US" sz="1600" dirty="0" smtClean="0">
                <a:latin typeface="Times New Roman" pitchFamily="18" charset="0"/>
                <a:cs typeface="Times New Roman" pitchFamily="18" charset="0"/>
              </a:rPr>
              <a:t>Commun</a:t>
            </a:r>
            <a:r>
              <a:rPr lang="en-US"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vol. 14, no. 2, pp. 118–130, 2017</a:t>
            </a:r>
            <a:r>
              <a:rPr lang="en-US" sz="1600" dirty="0" smtClean="0">
                <a:latin typeface="Times New Roman" pitchFamily="18" charset="0"/>
                <a:cs typeface="Times New Roman" pitchFamily="18" charset="0"/>
              </a:rPr>
              <a:t>.</a:t>
            </a:r>
          </a:p>
          <a:p>
            <a:pPr algn="just">
              <a:lnSpc>
                <a:spcPct val="170000"/>
              </a:lnSpc>
              <a:buNone/>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7] A. M. Shabut, M. S. Kaiser, K. P. Dahal, and W. Chen, “A </a:t>
            </a:r>
            <a:r>
              <a:rPr lang="en-US" sz="1600" dirty="0" smtClean="0">
                <a:latin typeface="Times New Roman" pitchFamily="18" charset="0"/>
                <a:cs typeface="Times New Roman" pitchFamily="18" charset="0"/>
              </a:rPr>
              <a:t>multidimensional </a:t>
            </a:r>
            <a:r>
              <a:rPr lang="en-US" sz="1600" dirty="0" smtClean="0">
                <a:latin typeface="Times New Roman" pitchFamily="18" charset="0"/>
                <a:cs typeface="Times New Roman" pitchFamily="18" charset="0"/>
              </a:rPr>
              <a:t>trust evaluation model for </a:t>
            </a:r>
            <a:r>
              <a:rPr lang="en-US" sz="1600" dirty="0" smtClean="0">
                <a:latin typeface="Times New Roman" pitchFamily="18" charset="0"/>
                <a:cs typeface="Times New Roman" pitchFamily="18" charset="0"/>
              </a:rPr>
              <a:t>MANETs ,” J</a:t>
            </a:r>
            <a:r>
              <a:rPr lang="en-US" sz="1600" dirty="0" smtClean="0">
                <a:latin typeface="Times New Roman" pitchFamily="18" charset="0"/>
                <a:cs typeface="Times New Roman" pitchFamily="18" charset="0"/>
              </a:rPr>
              <a:t>. Netw. Comput. Appl</a:t>
            </a:r>
            <a:r>
              <a:rPr lang="en-US"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vol. 123, pp. 32–41, 2018</a:t>
            </a:r>
            <a:r>
              <a:rPr lang="en-US" sz="1600" dirty="0" smtClean="0">
                <a:latin typeface="Times New Roman" pitchFamily="18" charset="0"/>
                <a:cs typeface="Times New Roman" pitchFamily="18" charset="0"/>
              </a:rPr>
              <a:t>.</a:t>
            </a:r>
          </a:p>
          <a:p>
            <a:pPr algn="just">
              <a:lnSpc>
                <a:spcPct val="170000"/>
              </a:lnSpc>
              <a:buNone/>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8] M. Gavhale and P. D. Saraf, “Survey on algorithms for efficient </a:t>
            </a:r>
            <a:r>
              <a:rPr lang="en-US" sz="1600" dirty="0" smtClean="0">
                <a:latin typeface="Times New Roman" pitchFamily="18" charset="0"/>
                <a:cs typeface="Times New Roman" pitchFamily="18" charset="0"/>
              </a:rPr>
              <a:t>cluster formation </a:t>
            </a:r>
            <a:r>
              <a:rPr lang="en-US" sz="1600" dirty="0" smtClean="0">
                <a:latin typeface="Times New Roman" pitchFamily="18" charset="0"/>
                <a:cs typeface="Times New Roman" pitchFamily="18" charset="0"/>
              </a:rPr>
              <a:t>and CH selection in </a:t>
            </a:r>
            <a:r>
              <a:rPr lang="en-US" sz="1600" dirty="0" smtClean="0">
                <a:latin typeface="Times New Roman" pitchFamily="18" charset="0"/>
                <a:cs typeface="Times New Roman" pitchFamily="18" charset="0"/>
              </a:rPr>
              <a:t>MANET ,” Procedia </a:t>
            </a:r>
            <a:r>
              <a:rPr lang="en-US" sz="1600" dirty="0" smtClean="0">
                <a:latin typeface="Times New Roman" pitchFamily="18" charset="0"/>
                <a:cs typeface="Times New Roman" pitchFamily="18" charset="0"/>
              </a:rPr>
              <a:t>Comput. Sci., vol. 78,pp. 477–482, 2016</a:t>
            </a:r>
            <a:r>
              <a:rPr lang="en-US" sz="1600" dirty="0" smtClean="0">
                <a:latin typeface="Times New Roman" pitchFamily="18" charset="0"/>
                <a:cs typeface="Times New Roman" pitchFamily="18" charset="0"/>
              </a:rPr>
              <a:t>.</a:t>
            </a:r>
          </a:p>
          <a:p>
            <a:pPr algn="just">
              <a:lnSpc>
                <a:spcPct val="170000"/>
              </a:lnSpc>
              <a:buNone/>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9] M. Fan, Z. Zeng, E. Zio, R. Kang, and Y. Chen, “A sequential </a:t>
            </a:r>
            <a:r>
              <a:rPr lang="en-US" sz="1600" dirty="0" smtClean="0">
                <a:latin typeface="Times New Roman" pitchFamily="18" charset="0"/>
                <a:cs typeface="Times New Roman" pitchFamily="18" charset="0"/>
              </a:rPr>
              <a:t>Bayesian approach </a:t>
            </a:r>
            <a:r>
              <a:rPr lang="en-US" sz="1600" dirty="0" smtClean="0">
                <a:latin typeface="Times New Roman" pitchFamily="18" charset="0"/>
                <a:cs typeface="Times New Roman" pitchFamily="18" charset="0"/>
              </a:rPr>
              <a:t>for remaining useful life prediction of dependent </a:t>
            </a:r>
            <a:r>
              <a:rPr lang="en-US" sz="1600" dirty="0" smtClean="0">
                <a:latin typeface="Times New Roman" pitchFamily="18" charset="0"/>
                <a:cs typeface="Times New Roman" pitchFamily="18" charset="0"/>
              </a:rPr>
              <a:t>competing </a:t>
            </a:r>
            <a:r>
              <a:rPr lang="en-US" sz="1600" dirty="0" smtClean="0">
                <a:latin typeface="Times New Roman" pitchFamily="18" charset="0"/>
                <a:cs typeface="Times New Roman" pitchFamily="18" charset="0"/>
              </a:rPr>
              <a:t>failure </a:t>
            </a:r>
            <a:r>
              <a:rPr lang="en-US" sz="1600" dirty="0" smtClean="0">
                <a:latin typeface="Times New Roman" pitchFamily="18" charset="0"/>
                <a:cs typeface="Times New Roman" pitchFamily="18" charset="0"/>
              </a:rPr>
              <a:t>processes ,” IEEE </a:t>
            </a:r>
            <a:r>
              <a:rPr lang="en-US" sz="1600" dirty="0" smtClean="0">
                <a:latin typeface="Times New Roman" pitchFamily="18" charset="0"/>
                <a:cs typeface="Times New Roman" pitchFamily="18" charset="0"/>
              </a:rPr>
              <a:t>Trans. Rel., vol. 68, no. 1, pp. 317–329,Mar. 2019</a:t>
            </a:r>
            <a:r>
              <a:rPr lang="en-US" sz="1600" dirty="0" smtClean="0">
                <a:latin typeface="Times New Roman" pitchFamily="18" charset="0"/>
                <a:cs typeface="Times New Roman" pitchFamily="18" charset="0"/>
              </a:rPr>
              <a:t>.</a:t>
            </a:r>
          </a:p>
          <a:p>
            <a:pPr algn="just">
              <a:lnSpc>
                <a:spcPct val="170000"/>
              </a:lnSpc>
              <a:buNone/>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10] C. Tunca, S. Isik, M. Y. Donmez, and C. Ersoy, “Ring routing: An energy-efficient routing protocol for wireless sensor networks with a mobile </a:t>
            </a:r>
            <a:r>
              <a:rPr lang="en-US" sz="1600" dirty="0" smtClean="0">
                <a:latin typeface="Times New Roman" pitchFamily="18" charset="0"/>
                <a:cs typeface="Times New Roman" pitchFamily="18" charset="0"/>
              </a:rPr>
              <a:t>sink ,” IEEE </a:t>
            </a:r>
            <a:r>
              <a:rPr lang="en-US" sz="1600" dirty="0" smtClean="0">
                <a:latin typeface="Times New Roman" pitchFamily="18" charset="0"/>
                <a:cs typeface="Times New Roman" pitchFamily="18" charset="0"/>
              </a:rPr>
              <a:t>Trans. Mobile Comput., vol. 14, no. 9, pp. 1947–1960, Sep. </a:t>
            </a:r>
            <a:r>
              <a:rPr lang="en-US" sz="1600" dirty="0" smtClean="0">
                <a:latin typeface="Times New Roman" pitchFamily="18" charset="0"/>
                <a:cs typeface="Times New Roman" pitchFamily="18" charset="0"/>
              </a:rPr>
              <a:t>2015.</a:t>
            </a:r>
            <a:endParaRPr lang="en-US" sz="1600" dirty="0" smtClean="0">
              <a:latin typeface="Times New Roman" pitchFamily="18" charset="0"/>
              <a:cs typeface="Times New Roman" pitchFamily="18" charset="0"/>
            </a:endParaRPr>
          </a:p>
          <a:p>
            <a:pPr algn="just">
              <a:lnSpc>
                <a:spcPct val="17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1188</TotalTime>
  <Words>1353</Words>
  <Application>Microsoft Office PowerPoint</Application>
  <PresentationFormat>On-screen Show (4:3)</PresentationFormat>
  <Paragraphs>78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Reliable Data Transmission Model for Mobile Ad Hoc Network Using Sign cryption Technique</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540</cp:revision>
  <dcterms:created xsi:type="dcterms:W3CDTF">2006-08-16T00:00:00Z</dcterms:created>
  <dcterms:modified xsi:type="dcterms:W3CDTF">2021-03-22T20:06:03Z</dcterms:modified>
</cp:coreProperties>
</file>