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Secure </a:t>
            </a:r>
            <a:r>
              <a:rPr lang="en-US" b="1" dirty="0" smtClean="0">
                <a:latin typeface="Times New Roman" pitchFamily="18" charset="0"/>
                <a:cs typeface="Times New Roman" pitchFamily="18" charset="0"/>
              </a:rPr>
              <a:t>data sharing for mobile cloud computing using blowfish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1900" dirty="0" smtClean="0">
                <a:latin typeface="Times New Roman" pitchFamily="18" charset="0"/>
                <a:cs typeface="Times New Roman" pitchFamily="18" charset="0"/>
              </a:rPr>
              <a:t>Cloud computing is a great innovation in the world of computing, there also exist downsides of cloud computing</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These </a:t>
            </a:r>
            <a:r>
              <a:rPr lang="en-US" sz="1900" dirty="0" smtClean="0">
                <a:latin typeface="Times New Roman" pitchFamily="18" charset="0"/>
                <a:cs typeface="Times New Roman" pitchFamily="18" charset="0"/>
              </a:rPr>
              <a:t>most important challenges are security and privacy of data on the cloud, check availability of data on the cloud. For these problems, data storage security refers to the security of data on the storage media. </a:t>
            </a:r>
            <a:endParaRPr lang="en-US" sz="1900" dirty="0" smtClean="0">
              <a:latin typeface="Times New Roman" pitchFamily="18" charset="0"/>
              <a:cs typeface="Times New Roman" pitchFamily="18" charset="0"/>
            </a:endParaRPr>
          </a:p>
          <a:p>
            <a:pPr algn="just">
              <a:lnSpc>
                <a:spcPct val="170000"/>
              </a:lnSpc>
            </a:pPr>
            <a:r>
              <a:rPr lang="en-US" sz="1900" dirty="0" smtClean="0">
                <a:latin typeface="Times New Roman" pitchFamily="18" charset="0"/>
                <a:cs typeface="Times New Roman" pitchFamily="18" charset="0"/>
              </a:rPr>
              <a:t>Security </a:t>
            </a:r>
            <a:r>
              <a:rPr lang="en-US" sz="1900" dirty="0" smtClean="0">
                <a:latin typeface="Times New Roman" pitchFamily="18" charset="0"/>
                <a:cs typeface="Times New Roman" pitchFamily="18" charset="0"/>
              </a:rPr>
              <a:t>is an important factor in cloud computing for ensuring clients data is placed on the secure mode in the cloud. </a:t>
            </a:r>
            <a:endParaRPr lang="en-US" sz="1900" dirty="0" smtClean="0">
              <a:latin typeface="Times New Roman" pitchFamily="18" charset="0"/>
              <a:cs typeface="Times New Roman" pitchFamily="18" charset="0"/>
            </a:endParaRPr>
          </a:p>
          <a:p>
            <a:pPr algn="just">
              <a:lnSpc>
                <a:spcPct val="170000"/>
              </a:lnSpc>
            </a:pPr>
            <a:r>
              <a:rPr lang="en-US" sz="1900" dirty="0" smtClean="0">
                <a:latin typeface="Times New Roman" pitchFamily="18" charset="0"/>
                <a:cs typeface="Times New Roman" pitchFamily="18" charset="0"/>
              </a:rPr>
              <a:t>Security </a:t>
            </a:r>
            <a:r>
              <a:rPr lang="en-US" sz="1900" dirty="0" smtClean="0">
                <a:latin typeface="Times New Roman" pitchFamily="18" charset="0"/>
                <a:cs typeface="Times New Roman" pitchFamily="18" charset="0"/>
              </a:rPr>
              <a:t>is very essential for applications where the sensitive </a:t>
            </a:r>
            <a:r>
              <a:rPr lang="en-US" sz="1900" dirty="0" err="1" smtClean="0">
                <a:latin typeface="Times New Roman" pitchFamily="18" charset="0"/>
                <a:cs typeface="Times New Roman" pitchFamily="18" charset="0"/>
              </a:rPr>
              <a:t>Aminimal</a:t>
            </a:r>
            <a:r>
              <a:rPr lang="en-US" sz="1900" dirty="0" smtClean="0">
                <a:latin typeface="Times New Roman" pitchFamily="18" charset="0"/>
                <a:cs typeface="Times New Roman" pitchFamily="18" charset="0"/>
              </a:rPr>
              <a:t> key size and minimal computations have to be selected as energy efficiency is also a limitation of mobile applications</a:t>
            </a:r>
            <a:r>
              <a:rPr lang="en-US" sz="1800" dirty="0" smtClean="0">
                <a:latin typeface="Times New Roman" pitchFamily="18" charset="0"/>
                <a:cs typeface="Times New Roman" pitchFamily="18" charset="0"/>
              </a:rPr>
              <a:t>.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50000"/>
              </a:lnSpc>
            </a:pPr>
            <a:endParaRPr lang="en-US" sz="3000" dirty="0" smtClean="0">
              <a:latin typeface="Times New Roman" pitchFamily="18" charset="0"/>
              <a:cs typeface="Times New Roman" pitchFamily="18" charset="0"/>
            </a:endParaRPr>
          </a:p>
          <a:p>
            <a:pPr algn="just">
              <a:lnSpc>
                <a:spcPct val="150000"/>
              </a:lnSpc>
            </a:pPr>
            <a:r>
              <a:rPr lang="en-US" sz="3000" dirty="0" smtClean="0">
                <a:latin typeface="Times New Roman" pitchFamily="18" charset="0"/>
                <a:cs typeface="Times New Roman" pitchFamily="18" charset="0"/>
              </a:rPr>
              <a:t>There </a:t>
            </a:r>
            <a:r>
              <a:rPr lang="en-US" sz="3000" dirty="0" smtClean="0">
                <a:latin typeface="Times New Roman" pitchFamily="18" charset="0"/>
                <a:cs typeface="Times New Roman" pitchFamily="18" charset="0"/>
              </a:rPr>
              <a:t>are many drawbacks for symmetric encryption algorithms such as key maintenance is a great problem faced in symmetric encryption methods and less security level is the problem of asymmetric encryption methods even though key maintenance is easy</a:t>
            </a:r>
            <a:r>
              <a:rPr lang="en-US" sz="3000" dirty="0" smtClean="0">
                <a:latin typeface="Times New Roman" pitchFamily="18" charset="0"/>
                <a:cs typeface="Times New Roman" pitchFamily="18" charset="0"/>
              </a:rPr>
              <a:t>.</a:t>
            </a:r>
          </a:p>
          <a:p>
            <a:pPr algn="just">
              <a:lnSpc>
                <a:spcPct val="150000"/>
              </a:lnSpc>
            </a:pPr>
            <a:r>
              <a:rPr lang="en-US" sz="3000" dirty="0" smtClean="0">
                <a:latin typeface="Times New Roman" pitchFamily="18" charset="0"/>
                <a:cs typeface="Times New Roman" pitchFamily="18" charset="0"/>
              </a:rPr>
              <a:t> </a:t>
            </a:r>
            <a:r>
              <a:rPr lang="en-US" sz="3000" dirty="0" smtClean="0">
                <a:latin typeface="Times New Roman" pitchFamily="18" charset="0"/>
                <a:cs typeface="Times New Roman" pitchFamily="18" charset="0"/>
              </a:rPr>
              <a:t>And there are many drawbacks of asymmetric encryption algorithms such as those algorithms consume a significant amount of computing resources such as CPU time, memory, and battery power</a:t>
            </a:r>
            <a:r>
              <a:rPr lang="en-US" sz="3000" dirty="0" smtClean="0">
                <a:latin typeface="Times New Roman" pitchFamily="18" charset="0"/>
                <a:cs typeface="Times New Roman" pitchFamily="18" charset="0"/>
              </a:rPr>
              <a:t>.</a:t>
            </a:r>
          </a:p>
          <a:p>
            <a:pPr algn="just">
              <a:lnSpc>
                <a:spcPct val="150000"/>
              </a:lnSpc>
            </a:pPr>
            <a:r>
              <a:rPr lang="en-US" sz="3000" dirty="0" smtClean="0">
                <a:latin typeface="Times New Roman" pitchFamily="18" charset="0"/>
                <a:cs typeface="Times New Roman" pitchFamily="18" charset="0"/>
              </a:rPr>
              <a:t>We </a:t>
            </a:r>
            <a:r>
              <a:rPr lang="en-US" sz="3000" dirty="0" smtClean="0">
                <a:latin typeface="Times New Roman" pitchFamily="18" charset="0"/>
                <a:cs typeface="Times New Roman" pitchFamily="18" charset="0"/>
              </a:rPr>
              <a:t>developed five new hybrid cryptography protocols for achieving security in mobile cloud computing. In proposed protocol, the plain text is divided into two parts, the first part is encrypted using encryption scheme and the second part encrypted using another encryption scheme. </a:t>
            </a:r>
            <a:endParaRPr lang="en-IN" sz="3000"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straightforward integration method Storing data in a third party’s cloud system causes serious concern on data confidentiality.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provide strong confidentiality for messages in storage servers, a user can encrypt messages by a cryptographic method before applying an erasure code method to encode and store messages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When he wants to use a message, he needs to retrieve the Codeword symbols from storage servers, decode them, and then decrypt them by using cryptographic keys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General encryption schemes protect data confidentiality, but also limit the functionality of the storage system because a few operations are supported over encrypted data.</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914400"/>
            <a:ext cx="7498080" cy="5943600"/>
          </a:xfrm>
        </p:spPr>
        <p:txBody>
          <a:bodyPr>
            <a:noAutofit/>
          </a:bodyPr>
          <a:lstStyle/>
          <a:p>
            <a:pPr algn="just">
              <a:lnSpc>
                <a:spcPct val="150000"/>
              </a:lnSpc>
            </a:pPr>
            <a:r>
              <a:rPr lang="en-US" sz="2000" dirty="0" smtClean="0">
                <a:latin typeface="Times New Roman" pitchFamily="18" charset="0"/>
                <a:cs typeface="Times New Roman" pitchFamily="18" charset="0"/>
              </a:rPr>
              <a:t>And there are many drawbacks of asymmetric encryption algorithms such as those algorithms consume a significant amount of computing resources such as CPU time, memory, and battery power.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Therefore</a:t>
            </a:r>
            <a:r>
              <a:rPr lang="en-US" sz="2000" dirty="0" smtClean="0">
                <a:latin typeface="Times New Roman" pitchFamily="18" charset="0"/>
                <a:cs typeface="Times New Roman" pitchFamily="18" charset="0"/>
              </a:rPr>
              <a:t>, the main target for ensuring security is to develop new hybrid cryptography protocol</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new security protocol using combination of both symmetric and asymmetric cryptographic techniques is proposed by merging both symmetric and asymmetric techniques by a way that avoids the disadvantages of the existing hybrid protocols.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developed five new hybrid cryptography protocols for achieving security in mobile cloud computing.</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proposed the hybrid approach18 to integrate ECC and Blowfish algorithm to provide data security to mobile users.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Blowfish </a:t>
            </a:r>
            <a:r>
              <a:rPr lang="en-US" sz="2000" dirty="0" smtClean="0">
                <a:latin typeface="Times New Roman" pitchFamily="18" charset="0"/>
                <a:cs typeface="Times New Roman" pitchFamily="18" charset="0"/>
              </a:rPr>
              <a:t>sub keys are stored in memory of smart phone, which is prone to unauthorized access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If we use randomization at every encryption and decryption, then it will be very difficult for third party to decrypt it</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Stored Blowfish expanded 18 sub keys kept secure by XOR </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plain text with random number16</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Number of rounds of Blowfish is minimized by using random number.</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proposed hybrid cryptography algorithm is developed to secure the data and information which is transmitted through the cloud</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aim of the hybrid cryptography algorithm is to efficiently encrypt and secure the transmitted data.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Eight </a:t>
            </a:r>
            <a:r>
              <a:rPr lang="en-US" sz="2000" dirty="0" smtClean="0">
                <a:latin typeface="Times New Roman" pitchFamily="18" charset="0"/>
                <a:cs typeface="Times New Roman" pitchFamily="18" charset="0"/>
              </a:rPr>
              <a:t>encryption algorithms were implemented in the proposed hybrid cryptography algorithm</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Five of these algorithms are hybrid and implemented to improve the efficiency of the encryption algorithm time and security.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Using </a:t>
            </a:r>
            <a:r>
              <a:rPr lang="en-US" sz="2000" dirty="0" smtClean="0">
                <a:latin typeface="Times New Roman" pitchFamily="18" charset="0"/>
                <a:cs typeface="Times New Roman" pitchFamily="18" charset="0"/>
              </a:rPr>
              <a:t>the hybrid algorithms improves the security of the encryption algorithms since the data is encrypted using more than one algorithm and at the same time minimizes the time taken by the algorithms that take much time to encrypt the data.</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430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800" dirty="0">
                          <a:latin typeface="+mn-lt"/>
                          <a:ea typeface="Calibri"/>
                          <a:cs typeface="Times New Roman"/>
                        </a:rPr>
                        <a:t>Security and privacy challenges in mobile cloud computing: survey and way ahead,</a:t>
                      </a:r>
                    </a:p>
                  </a:txBody>
                  <a:tcPr marL="68580" marR="68580" marT="0" marB="0"/>
                </a:tc>
                <a:tc>
                  <a:txBody>
                    <a:bodyPr/>
                    <a:lstStyle/>
                    <a:p>
                      <a:pPr marL="0" marR="0" algn="just">
                        <a:lnSpc>
                          <a:spcPct val="150000"/>
                        </a:lnSpc>
                        <a:spcBef>
                          <a:spcPts val="0"/>
                        </a:spcBef>
                        <a:spcAft>
                          <a:spcPts val="0"/>
                        </a:spcAft>
                      </a:pPr>
                      <a:r>
                        <a:rPr lang="en-US" sz="1800" dirty="0">
                          <a:latin typeface="+mn-lt"/>
                          <a:ea typeface="Calibri"/>
                          <a:cs typeface="Times New Roman"/>
                        </a:rPr>
                        <a:t>M. B. Mollah, M. A. K. Azad and A. Vasilakos, </a:t>
                      </a:r>
                    </a:p>
                  </a:txBody>
                  <a:tcPr marL="68580" marR="68580" marT="0" marB="0"/>
                </a:tc>
                <a:tc>
                  <a:txBody>
                    <a:bodyPr/>
                    <a:lstStyle/>
                    <a:p>
                      <a:pPr marL="0" marR="0" algn="just">
                        <a:lnSpc>
                          <a:spcPct val="150000"/>
                        </a:lnSpc>
                        <a:spcBef>
                          <a:spcPts val="0"/>
                        </a:spcBef>
                        <a:spcAft>
                          <a:spcPts val="0"/>
                        </a:spcAft>
                      </a:pPr>
                      <a:r>
                        <a:rPr lang="en-US" sz="1800" dirty="0">
                          <a:solidFill>
                            <a:srgbClr val="333333"/>
                          </a:solidFill>
                          <a:latin typeface="+mn-lt"/>
                          <a:ea typeface="Calibri"/>
                          <a:cs typeface="Times New Roman"/>
                        </a:rPr>
                        <a:t>The purpose of this survey is to present the main security and privacy challenges in this field which have grown much interest among the academia and research community. Although, there are many challenges, corresponding security solutions have been proposed and identified in literature by many researchers to counter the challenges.</a:t>
                      </a:r>
                      <a:endParaRPr lang="en-US" sz="1800" dirty="0">
                        <a:latin typeface="+mn-lt"/>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4856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800" dirty="0">
                          <a:latin typeface="+mn-lt"/>
                          <a:ea typeface="Calibri"/>
                          <a:cs typeface="Times New Roman"/>
                        </a:rPr>
                        <a:t>A survey of mobile cloud computing application models</a:t>
                      </a:r>
                    </a:p>
                  </a:txBody>
                  <a:tcPr marL="68580" marR="68580" marT="0" marB="0"/>
                </a:tc>
                <a:tc>
                  <a:txBody>
                    <a:bodyPr/>
                    <a:lstStyle/>
                    <a:p>
                      <a:pPr marL="0" marR="0" algn="just">
                        <a:lnSpc>
                          <a:spcPct val="150000"/>
                        </a:lnSpc>
                        <a:spcBef>
                          <a:spcPts val="0"/>
                        </a:spcBef>
                        <a:spcAft>
                          <a:spcPts val="0"/>
                        </a:spcAft>
                      </a:pPr>
                      <a:r>
                        <a:rPr lang="en-US" sz="1800" dirty="0">
                          <a:latin typeface="+mn-lt"/>
                          <a:ea typeface="Calibri"/>
                          <a:cs typeface="Times New Roman"/>
                        </a:rPr>
                        <a:t>Atta ur Rehman Khan, M. Othman, S. A. Madani and S. U. Khan, </a:t>
                      </a:r>
                    </a:p>
                  </a:txBody>
                  <a:tcPr marL="68580" marR="68580" marT="0" marB="0"/>
                </a:tc>
                <a:tc>
                  <a:txBody>
                    <a:bodyPr/>
                    <a:lstStyle/>
                    <a:p>
                      <a:pPr marL="0" marR="0" algn="just">
                        <a:lnSpc>
                          <a:spcPct val="150000"/>
                        </a:lnSpc>
                        <a:spcBef>
                          <a:spcPts val="0"/>
                        </a:spcBef>
                        <a:spcAft>
                          <a:spcPts val="0"/>
                        </a:spcAft>
                      </a:pPr>
                      <a:r>
                        <a:rPr lang="en-US" sz="1800" dirty="0">
                          <a:solidFill>
                            <a:srgbClr val="333333"/>
                          </a:solidFill>
                          <a:latin typeface="+mn-lt"/>
                          <a:ea typeface="Calibri"/>
                          <a:cs typeface="Times New Roman"/>
                        </a:rPr>
                        <a:t>This article presents mobile cloud architecture, offloading decision affecting entities, application models classification, the latest mobile cloud application models, their critical analysis and future research directions.</a:t>
                      </a:r>
                      <a:endParaRPr lang="en-US" sz="1800" dirty="0">
                        <a:latin typeface="+mn-lt"/>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C:\Users\TTS\Desktop\png 8.png"/>
          <p:cNvPicPr>
            <a:picLocks noGrp="1"/>
          </p:cNvPicPr>
          <p:nvPr>
            <p:ph idx="1"/>
          </p:nvPr>
        </p:nvPicPr>
        <p:blipFill>
          <a:blip r:embed="rId2"/>
          <a:srcRect/>
          <a:stretch>
            <a:fillRect/>
          </a:stretch>
        </p:blipFill>
        <p:spPr bwMode="auto">
          <a:xfrm>
            <a:off x="1600200" y="1752600"/>
            <a:ext cx="6019800" cy="4114799"/>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1900" dirty="0" smtClean="0">
                <a:latin typeface="Times New Roman" pitchFamily="18" charset="0"/>
                <a:cs typeface="Times New Roman" pitchFamily="18" charset="0"/>
              </a:rPr>
              <a:t>[1] M. B. Mollah, M. A. K. Azad and A. Vasilakos, Security and privacy challenges in mobile cloud computing: survey and way ahead, Journal of Network and Computer Applications 84 (2017), 38-54. </a:t>
            </a:r>
          </a:p>
          <a:p>
            <a:pPr algn="just"/>
            <a:r>
              <a:rPr lang="en-US" sz="1900" dirty="0" smtClean="0">
                <a:latin typeface="Times New Roman" pitchFamily="18" charset="0"/>
                <a:cs typeface="Times New Roman" pitchFamily="18" charset="0"/>
              </a:rPr>
              <a:t>[2] Atta ur Rehman Khan, M. Othman, S. A. Madani and S. U. Khan, A survey of mobile cloud computing application models, IEEE Communications Surveys and Tutorials 16(1) (2014), 393-413. </a:t>
            </a:r>
          </a:p>
          <a:p>
            <a:pPr algn="just"/>
            <a:r>
              <a:rPr lang="en-US" sz="1900" dirty="0" smtClean="0">
                <a:latin typeface="Times New Roman" pitchFamily="18" charset="0"/>
                <a:cs typeface="Times New Roman" pitchFamily="18" charset="0"/>
              </a:rPr>
              <a:t>[3] Saeid Abolfazli, Zohreh Sanaei, Ejaz Ahmed, Abdullah Gani and Rajkumar Buyya, Cloud-based augmentation for mobile devices: motivation, taxonomies, and open challenges, IEEE Communications Surveys and Tutorials 99 (2013), 1-32. </a:t>
            </a:r>
          </a:p>
          <a:p>
            <a:pPr algn="just"/>
            <a:r>
              <a:rPr lang="en-US" sz="1900" dirty="0" smtClean="0">
                <a:latin typeface="Times New Roman" pitchFamily="18" charset="0"/>
                <a:cs typeface="Times New Roman" pitchFamily="18" charset="0"/>
              </a:rPr>
              <a:t>[4] Fangming Liu, Peng Shu, Hai Jin, Linjie Ding, Jie Yu, Di Niu and Bo Li, Gearing resource-poor mobile devices with powerful clouds: architecture, challenges and applications, IEEE Wireless Communications Magazine, Special Issue on Mobile Cloud Computing 20(3) (2013), 14-22. </a:t>
            </a:r>
          </a:p>
          <a:p>
            <a:pPr algn="just"/>
            <a:r>
              <a:rPr lang="en-US" sz="1900" dirty="0" smtClean="0">
                <a:latin typeface="Times New Roman" pitchFamily="18" charset="0"/>
                <a:cs typeface="Times New Roman" pitchFamily="18" charset="0"/>
              </a:rPr>
              <a:t>[5] Saeid Abolfazli, Zohreh Sanaei, Abdullah Gani, Feng Xia and Laurence T. Yang, Rich mobile applications: genesis, taxonomy, and open issues, Journal of Network and Computer Applications 40 (2014), 345-362</a:t>
            </a:r>
            <a:r>
              <a:rPr lang="en-US" sz="1900" dirty="0" smtClean="0">
                <a:latin typeface="Times New Roman" pitchFamily="18" charset="0"/>
                <a:cs typeface="Times New Roman" pitchFamily="18" charset="0"/>
              </a:rPr>
              <a:t>.</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r>
              <a:rPr lang="en-US" sz="2000" dirty="0" smtClean="0">
                <a:latin typeface="Times New Roman" pitchFamily="18" charset="0"/>
                <a:cs typeface="Times New Roman" pitchFamily="18" charset="0"/>
              </a:rPr>
              <a:t>[6] Atta ur Rehman Khan, M. Othman, F. Xia and A. N. Khan, Context-aware mobile cloud computing and its challenges, IEEE Cloud Computing 2(3) (2015), 42-49. </a:t>
            </a:r>
          </a:p>
          <a:p>
            <a:pPr algn="just"/>
            <a:r>
              <a:rPr lang="en-US" sz="2000" dirty="0" smtClean="0">
                <a:latin typeface="Times New Roman" pitchFamily="18" charset="0"/>
                <a:cs typeface="Times New Roman" pitchFamily="18" charset="0"/>
              </a:rPr>
              <a:t>[7] Hoang T. Dinh, A survey of mobile cloud computing: architecture, applications, and approaches, Wireless Communications and Mobile Computing 13 (2013), 1587-1611.</a:t>
            </a:r>
          </a:p>
          <a:p>
            <a:pPr algn="just"/>
            <a:r>
              <a:rPr lang="en-US" sz="2000" dirty="0" smtClean="0">
                <a:latin typeface="Times New Roman" pitchFamily="18" charset="0"/>
                <a:cs typeface="Times New Roman" pitchFamily="18" charset="0"/>
              </a:rPr>
              <a:t> [8] Zohreh Sanaei, Saeid Abolfazli, Abdullah Gani and Rajkumar Buyya, Heterogeneity in mobile cloud computing: taxonomy and open challenges, IEEE Communications Surveys and Tutorials (99) (2013), 1-24. </a:t>
            </a:r>
          </a:p>
          <a:p>
            <a:pPr algn="just"/>
            <a:r>
              <a:rPr lang="en-US" sz="2000" dirty="0" smtClean="0">
                <a:latin typeface="Times New Roman" pitchFamily="18" charset="0"/>
                <a:cs typeface="Times New Roman" pitchFamily="18" charset="0"/>
              </a:rPr>
              <a:t>[9] Diaa Salama Abdul Elminaam, Hatem Mohamed Abdul Kader, Mohie Mohamed Hadhoud and M. S. Elsayed, GPS test performance: elastic execution applications between mobile device and cloud to reduce power consumption, International Journal of Computer Science and Network Security (IJCSNS) 13(12) (2013), 6-13.</a:t>
            </a:r>
          </a:p>
          <a:p>
            <a:pPr algn="just"/>
            <a:r>
              <a:rPr lang="en-US" sz="2000" dirty="0" smtClean="0">
                <a:latin typeface="Times New Roman" pitchFamily="18" charset="0"/>
                <a:cs typeface="Times New Roman" pitchFamily="18" charset="0"/>
              </a:rPr>
              <a:t> [10] D. S. Abdul Elminaam, H. M. Abdul Kader, M. M. Hadhoud and M. S. Elsayed, Elastic framework for augmenting the performance of mobile applications using cloud computing, The 9th International Computer Engineering Conference (ICENCO), Cairo-Egypt, 2013, pp. 134-141. </a:t>
            </a:r>
          </a:p>
          <a:p>
            <a:pPr algn="just">
              <a:lnSpc>
                <a:spcPct val="160000"/>
              </a:lnSpc>
              <a:buNone/>
            </a:pP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1155</TotalTime>
  <Words>1303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Secure data sharing for mobile cloud computing using blowfish algorithm</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533</cp:revision>
  <dcterms:created xsi:type="dcterms:W3CDTF">2006-08-16T00:00:00Z</dcterms:created>
  <dcterms:modified xsi:type="dcterms:W3CDTF">2021-03-29T07:52:08Z</dcterms:modified>
</cp:coreProperties>
</file>