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30"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19-Mar-21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19-Mar-21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SECURITY  GUARD SLEEPING  ALERTING SYSTEM  USING IOT </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371600"/>
            <a:ext cx="6565392" cy="4876800"/>
          </a:xfrm>
        </p:spPr>
        <p:txBody>
          <a:bodyPr>
            <a:noAutofit/>
          </a:bodyPr>
          <a:lstStyle/>
          <a:p>
            <a:r>
              <a:rPr lang="en-US" sz="2000" dirty="0" smtClean="0">
                <a:latin typeface="Times New Roman" pitchFamily="18" charset="0"/>
                <a:cs typeface="Times New Roman" pitchFamily="18" charset="0"/>
              </a:rPr>
              <a:t>The workload of the static security guards has doubled due to the Covid-19 outbreak. </a:t>
            </a:r>
          </a:p>
          <a:p>
            <a:r>
              <a:rPr lang="en-US" sz="2000" dirty="0" smtClean="0">
                <a:latin typeface="Times New Roman" pitchFamily="18" charset="0"/>
                <a:cs typeface="Times New Roman" pitchFamily="18" charset="0"/>
              </a:rPr>
              <a:t>In addition to their regular duties, they undertake some additional tasks to evaluate each individual’s body temperature and welcome them with a hand sanitizer. </a:t>
            </a:r>
          </a:p>
          <a:p>
            <a:r>
              <a:rPr lang="en-US" sz="2000" dirty="0" smtClean="0">
                <a:latin typeface="Times New Roman" pitchFamily="18" charset="0"/>
                <a:cs typeface="Times New Roman" pitchFamily="18" charset="0"/>
              </a:rPr>
              <a:t>In this scenario, their situational awareness is hugely desirable to perform these activities for the entire campus’s safety. </a:t>
            </a:r>
          </a:p>
          <a:p>
            <a:r>
              <a:rPr lang="en-US" sz="2000" dirty="0" smtClean="0">
                <a:latin typeface="Times New Roman" pitchFamily="18" charset="0"/>
                <a:cs typeface="Times New Roman" pitchFamily="18" charset="0"/>
              </a:rPr>
              <a:t>This situational awareness of guards means their ability to observe, inspect, and make the right decisions. </a:t>
            </a:r>
          </a:p>
          <a:p>
            <a:r>
              <a:rPr lang="en-US" sz="2000" dirty="0" smtClean="0">
                <a:latin typeface="Times New Roman" pitchFamily="18" charset="0"/>
                <a:cs typeface="Times New Roman" pitchFamily="18" charset="0"/>
              </a:rPr>
              <a:t>However, due to their fatigue and other secondary activities, such as cell phone use, they cannot perform their duties correctly.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14400"/>
            <a:ext cx="7315200" cy="5334000"/>
          </a:xfrm>
        </p:spPr>
        <p:txBody>
          <a:bodyPr>
            <a:normAutofit lnSpcReduction="10000"/>
          </a:bodyPr>
          <a:lstStyle/>
          <a:p>
            <a:r>
              <a:rPr lang="en-US" sz="2000" dirty="0" smtClean="0">
                <a:latin typeface="Times New Roman" pitchFamily="18" charset="0"/>
                <a:cs typeface="Times New Roman" pitchFamily="18" charset="0"/>
              </a:rPr>
              <a:t>In this context, this paper presents a method for sending random alarms in real-time to the on-duty guards, who are executing their work at the campus gates, remotely monitoring the alertness throughout the day from the head security office. </a:t>
            </a:r>
          </a:p>
          <a:p>
            <a:r>
              <a:rPr lang="en-US" sz="2000" dirty="0" smtClean="0">
                <a:latin typeface="Times New Roman" pitchFamily="18" charset="0"/>
                <a:cs typeface="Times New Roman" pitchFamily="18" charset="0"/>
              </a:rPr>
              <a:t>For alertness detection, the system uses a simple client–server model. The system is designed using Node MCU Wi-Fi modules. </a:t>
            </a:r>
          </a:p>
          <a:p>
            <a:r>
              <a:rPr lang="en-US" sz="2000" dirty="0" smtClean="0">
                <a:latin typeface="Times New Roman" pitchFamily="18" charset="0"/>
                <a:cs typeface="Times New Roman" pitchFamily="18" charset="0"/>
              </a:rPr>
              <a:t>The algorithm of the Client, server, and repeater has been developed. The prototype has been tested by placing it on the working individuals’ desk inside the departmental lab inside the campus. </a:t>
            </a:r>
          </a:p>
          <a:p>
            <a:r>
              <a:rPr lang="en-US" sz="2000" dirty="0" smtClean="0">
                <a:latin typeface="Times New Roman" pitchFamily="18" charset="0"/>
                <a:cs typeface="Times New Roman" pitchFamily="18" charset="0"/>
              </a:rPr>
              <a:t>The system records the response time of the working individuals. </a:t>
            </a:r>
          </a:p>
          <a:p>
            <a:r>
              <a:rPr lang="en-US" sz="2000" dirty="0" smtClean="0">
                <a:latin typeface="Times New Roman" pitchFamily="18" charset="0"/>
                <a:cs typeface="Times New Roman" pitchFamily="18" charset="0"/>
              </a:rPr>
              <a:t>These data are further used to calculate their percentage of alertness. </a:t>
            </a:r>
          </a:p>
          <a:p>
            <a:r>
              <a:rPr lang="en-US" sz="2000" dirty="0" smtClean="0">
                <a:latin typeface="Times New Roman" pitchFamily="18" charset="0"/>
                <a:cs typeface="Times New Roman" pitchFamily="18" charset="0"/>
              </a:rPr>
              <a:t>In addition, an alertness-rating/scoring method has been developed to improve their work performance. This system can be an economical solution to enable the awareness of on-duty guards.        </a:t>
            </a: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174992" cy="5181600"/>
          </a:xfrm>
        </p:spPr>
        <p:txBody>
          <a:bodyPr>
            <a:noAutofit/>
          </a:bodyPr>
          <a:lstStyle/>
          <a:p>
            <a:pPr algn="just">
              <a:lnSpc>
                <a:spcPct val="150000"/>
              </a:lnSpc>
            </a:pPr>
            <a:r>
              <a:rPr lang="en-US" sz="2400" dirty="0" smtClean="0">
                <a:latin typeface="Times New Roman" pitchFamily="18" charset="0"/>
                <a:cs typeface="Times New Roman" pitchFamily="18" charset="0"/>
              </a:rPr>
              <a:t>Physiological and behavioral methods for Securities can also be applied for the alertness detection of on-duty static security guards. </a:t>
            </a:r>
          </a:p>
          <a:p>
            <a:pPr algn="just">
              <a:lnSpc>
                <a:spcPct val="150000"/>
              </a:lnSpc>
            </a:pPr>
            <a:r>
              <a:rPr lang="en-US" sz="2400" dirty="0" smtClean="0">
                <a:latin typeface="Times New Roman" pitchFamily="18" charset="0"/>
                <a:cs typeface="Times New Roman" pitchFamily="18" charset="0"/>
              </a:rPr>
              <a:t>There is no proper device to detect  security guard slept or not in existing system.</a:t>
            </a:r>
          </a:p>
          <a:p>
            <a:pPr algn="just">
              <a:lnSpc>
                <a:spcPct val="150000"/>
              </a:lnSpc>
            </a:pPr>
            <a:r>
              <a:rPr lang="en-US" sz="2400" dirty="0" smtClean="0">
                <a:latin typeface="Times New Roman" pitchFamily="18" charset="0"/>
                <a:cs typeface="Times New Roman" pitchFamily="18" charset="0"/>
              </a:rPr>
              <a:t> so there is an possibility for thief to assault any material from home or company .</a:t>
            </a:r>
          </a:p>
          <a:p>
            <a:pPr algn="just">
              <a:lnSpc>
                <a:spcPct val="150000"/>
              </a:lnSpc>
            </a:pPr>
            <a:r>
              <a:rPr lang="en-US" sz="2400" dirty="0" smtClean="0">
                <a:latin typeface="Times New Roman" pitchFamily="18" charset="0"/>
                <a:cs typeface="Times New Roman" pitchFamily="18" charset="0"/>
              </a:rPr>
              <a:t>This is very danger in real time that high cost Gold shop and Bank …etc</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676400"/>
            <a:ext cx="6717792" cy="4648200"/>
          </a:xfrm>
        </p:spPr>
        <p:txBody>
          <a:bodyPr>
            <a:noAutofit/>
          </a:bodyPr>
          <a:lstStyle/>
          <a:p>
            <a:r>
              <a:rPr lang="en-US" sz="2400" dirty="0" smtClean="0">
                <a:latin typeface="Times New Roman" pitchFamily="18" charset="0"/>
                <a:cs typeface="Times New Roman" pitchFamily="18" charset="0"/>
              </a:rPr>
              <a:t>When  security guard  slept  there is a security issue happens in existing system,   so it may cause  any  problem  theft  and other  issues.</a:t>
            </a:r>
          </a:p>
          <a:p>
            <a:r>
              <a:rPr lang="en-US" sz="2400" dirty="0" smtClean="0">
                <a:latin typeface="Times New Roman" pitchFamily="18" charset="0"/>
                <a:cs typeface="Times New Roman" pitchFamily="18" charset="0"/>
              </a:rPr>
              <a:t>There is no proper monitoring system to detected security guard .</a:t>
            </a:r>
          </a:p>
          <a:p>
            <a:r>
              <a:rPr lang="en-US" sz="2400" dirty="0" smtClean="0">
                <a:latin typeface="Times New Roman" pitchFamily="18" charset="0"/>
                <a:cs typeface="Times New Roman" pitchFamily="18" charset="0"/>
              </a:rPr>
              <a:t>It depends on the research question asked, and it is possible that different aspects of the problem should be approached with different methods. </a:t>
            </a:r>
          </a:p>
          <a:p>
            <a:r>
              <a:rPr lang="en-US" sz="2400" dirty="0" smtClean="0">
                <a:latin typeface="Times New Roman" pitchFamily="18" charset="0"/>
                <a:cs typeface="Times New Roman" pitchFamily="18" charset="0"/>
              </a:rPr>
              <a:t>There are also problems with environmental disturbance as sunshine, eye glasses etc. </a:t>
            </a:r>
          </a:p>
          <a:p>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r>
              <a:rPr lang="en-US" sz="2400" dirty="0" smtClean="0">
                <a:latin typeface="Times New Roman" pitchFamily="18" charset="0"/>
                <a:cs typeface="Times New Roman" pitchFamily="18" charset="0"/>
              </a:rPr>
              <a:t>This paper considers the specific situation where several static security guards are assigned to watch over and secure the campus gates (G) throughout a day.  </a:t>
            </a:r>
          </a:p>
          <a:p>
            <a:r>
              <a:rPr lang="en-US" sz="2400" dirty="0" smtClean="0">
                <a:latin typeface="Times New Roman" pitchFamily="18" charset="0"/>
                <a:cs typeface="Times New Roman" pitchFamily="18" charset="0"/>
              </a:rPr>
              <a:t>However, sometimes, they fail to perform their duty due to their fatigue or other secondary tasks</a:t>
            </a:r>
          </a:p>
          <a:p>
            <a:r>
              <a:rPr lang="en-US" sz="2400" dirty="0" smtClean="0">
                <a:latin typeface="Times New Roman" pitchFamily="18" charset="0"/>
                <a:cs typeface="Times New Roman" pitchFamily="18" charset="0"/>
              </a:rPr>
              <a:t>The present system   suggests a systematic, straightforward, and cost-effective solution, which triggers random alarms remotely to these gates in an unspecified manner when security guard slept. </a:t>
            </a:r>
          </a:p>
          <a:p>
            <a:r>
              <a:rPr lang="en-US" sz="2400" dirty="0" smtClean="0">
                <a:latin typeface="Times New Roman" pitchFamily="18" charset="0"/>
                <a:cs typeface="Times New Roman" pitchFamily="18" charset="0"/>
              </a:rPr>
              <a:t>when they try to sleep buzzer alarm warns and node mc iot module send details in server .</a:t>
            </a:r>
          </a:p>
          <a:p>
            <a:pPr algn="just">
              <a:lnSpc>
                <a:spcPct val="150000"/>
              </a:lnSpc>
              <a:buNone/>
            </a:pPr>
            <a:endParaRPr lang="en-US" sz="24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r>
              <a:rPr lang="en-US" sz="2400" dirty="0" smtClean="0">
                <a:latin typeface="Times New Roman" pitchFamily="18" charset="0"/>
                <a:cs typeface="Times New Roman" pitchFamily="18" charset="0"/>
              </a:rPr>
              <a:t>Most warning systems strive for both high acceptance and efficiency, and an evaluation of a warning system should take into account both aspects. </a:t>
            </a:r>
          </a:p>
          <a:p>
            <a:pPr lvl="0"/>
            <a:r>
              <a:rPr lang="en-US" sz="2400" dirty="0" smtClean="0">
                <a:latin typeface="Times New Roman" pitchFamily="18" charset="0"/>
                <a:cs typeface="Times New Roman" pitchFamily="18" charset="0"/>
              </a:rPr>
              <a:t>Based on those measures performance indicators can be computed. They indicate how well a driver performs his task with respect to certain criteria</a:t>
            </a:r>
          </a:p>
          <a:p>
            <a:pPr lvl="0"/>
            <a:r>
              <a:rPr lang="en-US" sz="2400" dirty="0" smtClean="0">
                <a:latin typeface="Times New Roman" pitchFamily="18" charset="0"/>
                <a:cs typeface="Times New Roman" pitchFamily="18" charset="0"/>
              </a:rPr>
              <a:t>The data described up to now are the “raw material” for the computation of so-called “performance indicators”, which are necessary when comparisons should be made. </a:t>
            </a:r>
          </a:p>
          <a:p>
            <a:pPr lvl="0"/>
            <a:r>
              <a:rPr lang="en-US" sz="2400" dirty="0" smtClean="0">
                <a:latin typeface="Times New Roman" pitchFamily="18" charset="0"/>
                <a:cs typeface="Times New Roman" pitchFamily="18" charset="0"/>
              </a:rPr>
              <a:t>This decision influences the results slightly. The mean duration of the fixations and blinks are performance indicators computed on the available data. Had the eye tracker delivered higher frequency data, the mean blink duration might have been slightly different. </a:t>
            </a:r>
          </a:p>
          <a:p>
            <a:pPr algn="just">
              <a:lnSpc>
                <a:spcPct val="150000"/>
              </a:lnSpc>
              <a:buNone/>
            </a:pPr>
            <a:endParaRPr lang="en-US" sz="24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859302"/>
          </a:xfrm>
        </p:spPr>
        <p:txBody>
          <a:bodyPr>
            <a:normAutofit/>
          </a:bodyPr>
          <a:lstStyle/>
          <a:p>
            <a:r>
              <a:rPr lang="en-US" dirty="0" smtClean="0"/>
              <a:t>LITERATURE SERVE</a:t>
            </a:r>
            <a:endParaRPr lang="en-US" dirty="0"/>
          </a:p>
        </p:txBody>
      </p:sp>
      <p:sp>
        <p:nvSpPr>
          <p:cNvPr id="3" name="Subtitle 2"/>
          <p:cNvSpPr>
            <a:spLocks noGrp="1"/>
          </p:cNvSpPr>
          <p:nvPr>
            <p:ph type="subTitle" idx="1"/>
          </p:nvPr>
        </p:nvSpPr>
        <p:spPr>
          <a:xfrm>
            <a:off x="1432560" y="1447800"/>
            <a:ext cx="7406640" cy="2154864"/>
          </a:xfrm>
        </p:spPr>
        <p:txBody>
          <a:bodyPr/>
          <a:lstStyle/>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658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US" kern="1200" smtClean="0">
                          <a:solidFill>
                            <a:schemeClr val="dk1"/>
                          </a:solidFill>
                          <a:latin typeface="+mn-lt"/>
                          <a:ea typeface="+mn-ea"/>
                          <a:cs typeface="+mn-cs"/>
                        </a:rPr>
                        <a:t>Mobqos: Mobility-aware and qos-driven sdn framework for autonomous vehicles</a:t>
                      </a:r>
                      <a:endParaRPr lang="en-IN" dirty="0"/>
                    </a:p>
                  </a:txBody>
                  <a:tcPr/>
                </a:tc>
                <a:tc>
                  <a:txBody>
                    <a:bodyPr/>
                    <a:lstStyle/>
                    <a:p>
                      <a:pPr algn="just"/>
                      <a:r>
                        <a:rPr kumimoji="0" lang="en-US" kern="1200" smtClean="0">
                          <a:solidFill>
                            <a:schemeClr val="dk1"/>
                          </a:solidFill>
                          <a:latin typeface="+mn-lt"/>
                          <a:ea typeface="+mn-ea"/>
                          <a:cs typeface="+mn-cs"/>
                        </a:rPr>
                        <a:t>S. Garg, K. Kaur, S. H. Ahmed, A. Bradai, G. Kaddoum,and M. Atiquzzaman</a:t>
                      </a:r>
                      <a:endParaRPr lang="en-IN" dirty="0"/>
                    </a:p>
                  </a:txBody>
                  <a:tcPr/>
                </a:tc>
                <a:tc>
                  <a:txBody>
                    <a:bodyPr/>
                    <a:lstStyle/>
                    <a:p>
                      <a:pPr algn="just"/>
                      <a:r>
                        <a:rPr lang="en-US" dirty="0" smtClean="0"/>
                        <a:t>An intelligent transportation system (ITS) is a cyber physical system (CPS) that is well recognized due to its distinctive applications such as passenger safety, enhanced traffic efficiency, and infotainment services.</a:t>
                      </a:r>
                      <a:endParaRPr lang="en-IN" dirty="0"/>
                    </a:p>
                  </a:txBody>
                  <a:tcPr/>
                </a:tc>
              </a:tr>
              <a:tr h="370840">
                <a:tc>
                  <a:txBody>
                    <a:bodyPr/>
                    <a:lstStyle/>
                    <a:p>
                      <a:pPr algn="just"/>
                      <a:r>
                        <a:rPr kumimoji="0" lang="en-US" kern="1200" smtClean="0">
                          <a:solidFill>
                            <a:schemeClr val="dk1"/>
                          </a:solidFill>
                          <a:latin typeface="+mn-lt"/>
                          <a:ea typeface="+mn-ea"/>
                          <a:cs typeface="+mn-cs"/>
                        </a:rPr>
                        <a:t>Estimation ofcost savings from participation of electric vehicles invehicle to grid (v2g) schemes,</a:t>
                      </a:r>
                      <a:endParaRPr lang="en-IN" dirty="0"/>
                    </a:p>
                  </a:txBody>
                  <a:tcPr/>
                </a:tc>
                <a:tc>
                  <a:txBody>
                    <a:bodyPr/>
                    <a:lstStyle/>
                    <a:p>
                      <a:pPr algn="just"/>
                      <a:r>
                        <a:rPr kumimoji="0" lang="en-US" kern="1200" smtClean="0">
                          <a:solidFill>
                            <a:schemeClr val="dk1"/>
                          </a:solidFill>
                          <a:latin typeface="+mn-lt"/>
                          <a:ea typeface="+mn-ea"/>
                          <a:cs typeface="+mn-cs"/>
                        </a:rPr>
                        <a:t>M. Kiaee, A. Cruden, and S. Sharkh, </a:t>
                      </a:r>
                      <a:endParaRPr lang="en-IN" dirty="0"/>
                    </a:p>
                  </a:txBody>
                  <a:tcPr/>
                </a:tc>
                <a:tc>
                  <a:txBody>
                    <a:bodyPr/>
                    <a:lstStyle/>
                    <a:p>
                      <a:pPr algn="just"/>
                      <a:r>
                        <a:rPr lang="en-US" dirty="0" smtClean="0"/>
                        <a:t>The storage capacity of the batteries in an electric vehicle (EV) could be </a:t>
                      </a:r>
                      <a:r>
                        <a:rPr lang="en-US" dirty="0" err="1" smtClean="0"/>
                        <a:t>utilised</a:t>
                      </a:r>
                      <a:r>
                        <a:rPr lang="en-US" dirty="0" smtClean="0"/>
                        <a:t> to store electrical energy and give it back to the grid when needed by participating in vehicle to grid (V2G) schemes.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7" name="Picture 3" descr="C:\Users\TTS\Desktop\PIC 16.jpg"/>
          <p:cNvPicPr>
            <a:picLocks noGrp="1" noChangeAspect="1" noChangeArrowheads="1"/>
          </p:cNvPicPr>
          <p:nvPr>
            <p:ph idx="1"/>
          </p:nvPr>
        </p:nvPicPr>
        <p:blipFill>
          <a:blip r:embed="rId2"/>
          <a:srcRect/>
          <a:stretch>
            <a:fillRect/>
          </a:stretch>
        </p:blipFill>
        <p:spPr bwMode="auto">
          <a:xfrm>
            <a:off x="1905000" y="1371600"/>
            <a:ext cx="54102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1185</TotalTime>
  <Words>802</Words>
  <Application>Microsoft Office PowerPoint</Application>
  <PresentationFormat>On-screen Show (4:3)</PresentationFormat>
  <Paragraphs>58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SECURITY  GUARD SLEEPING  ALERTING SYSTEM  USING IOT  </vt:lpstr>
      <vt:lpstr>Abstract</vt:lpstr>
      <vt:lpstr>Slide 3</vt:lpstr>
      <vt:lpstr>Existing System</vt:lpstr>
      <vt:lpstr>Disadvantage of Existing System</vt:lpstr>
      <vt:lpstr>PROPOSED SYSTEM :</vt:lpstr>
      <vt:lpstr>ADVANTAGE</vt:lpstr>
      <vt:lpstr>LITERATURE SERVE</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2021-03-20T05:35:19Z</dcterms:modified>
</cp:coreProperties>
</file>