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328" r:id="rId4"/>
    <p:sldId id="260" r:id="rId5"/>
    <p:sldId id="262" r:id="rId6"/>
    <p:sldId id="263" r:id="rId7"/>
    <p:sldId id="294" r:id="rId8"/>
    <p:sldId id="327" r:id="rId9"/>
    <p:sldId id="298" r:id="rId10"/>
    <p:sldId id="296" r:id="rId11"/>
    <p:sldId id="295"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27-Mar-21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27-Mar-21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Hostel Management                   System</a:t>
            </a:r>
            <a:r>
              <a:rPr lang="en-US" dirty="0" smtClean="0"/>
              <a:t/>
            </a:r>
            <a:br>
              <a:rPr lang="en-US"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70000"/>
              </a:lnSpc>
            </a:pPr>
            <a:r>
              <a:rPr lang="en-US" sz="2000" dirty="0" smtClean="0">
                <a:latin typeface="Times New Roman" pitchFamily="18" charset="0"/>
                <a:cs typeface="Times New Roman" pitchFamily="18" charset="0"/>
              </a:rPr>
              <a:t>Hostel Management is an application developed to manage the various activities in hostel. </a:t>
            </a: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particular project is deal with the problems on managing the    a hostel and avoids the problem occurs when carried out manually. </a:t>
            </a: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Identification </a:t>
            </a:r>
            <a:r>
              <a:rPr lang="en-US" sz="2000" dirty="0" smtClean="0">
                <a:latin typeface="Times New Roman" pitchFamily="18" charset="0"/>
                <a:cs typeface="Times New Roman" pitchFamily="18" charset="0"/>
              </a:rPr>
              <a:t>of the drawbacks of the existing system leads to the designing of computerized system that will be compatible to the existing system with the system which is more friendly and more GUI oriented. </a:t>
            </a: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100" dirty="0" smtClean="0">
                <a:latin typeface="Times New Roman" pitchFamily="18" charset="0"/>
                <a:cs typeface="Times New Roman" pitchFamily="18" charset="0"/>
              </a:rPr>
              <a:t>The objective of this project is to present a design of Hostel Management System for SMA Pahang. </a:t>
            </a:r>
            <a:endParaRPr lang="en-US" sz="2100" dirty="0" smtClean="0">
              <a:latin typeface="Times New Roman" pitchFamily="18" charset="0"/>
              <a:cs typeface="Times New Roman" pitchFamily="18" charset="0"/>
            </a:endParaRPr>
          </a:p>
          <a:p>
            <a:pPr algn="just">
              <a:lnSpc>
                <a:spcPct val="150000"/>
              </a:lnSpc>
            </a:pPr>
            <a:r>
              <a:rPr lang="en-US" sz="2100" dirty="0" smtClean="0">
                <a:latin typeface="Times New Roman" pitchFamily="18" charset="0"/>
                <a:cs typeface="Times New Roman" pitchFamily="18" charset="0"/>
              </a:rPr>
              <a:t>Our </a:t>
            </a:r>
            <a:r>
              <a:rPr lang="en-US" sz="2100" dirty="0" smtClean="0">
                <a:latin typeface="Times New Roman" pitchFamily="18" charset="0"/>
                <a:cs typeface="Times New Roman" pitchFamily="18" charset="0"/>
              </a:rPr>
              <a:t>research is a comparative study of software design in development HMS for SMA Pahang. </a:t>
            </a:r>
            <a:endParaRPr lang="en-US" sz="2100" dirty="0" smtClean="0">
              <a:latin typeface="Times New Roman" pitchFamily="18" charset="0"/>
              <a:cs typeface="Times New Roman" pitchFamily="18" charset="0"/>
            </a:endParaRPr>
          </a:p>
          <a:p>
            <a:pPr algn="just">
              <a:lnSpc>
                <a:spcPct val="150000"/>
              </a:lnSpc>
            </a:pPr>
            <a:r>
              <a:rPr lang="en-US" sz="2100" dirty="0" smtClean="0">
                <a:latin typeface="Times New Roman" pitchFamily="18" charset="0"/>
                <a:cs typeface="Times New Roman" pitchFamily="18" charset="0"/>
              </a:rPr>
              <a:t>The </a:t>
            </a:r>
            <a:r>
              <a:rPr lang="en-US" sz="2100" dirty="0" smtClean="0">
                <a:latin typeface="Times New Roman" pitchFamily="18" charset="0"/>
                <a:cs typeface="Times New Roman" pitchFamily="18" charset="0"/>
              </a:rPr>
              <a:t>study is </a:t>
            </a:r>
            <a:r>
              <a:rPr lang="en-US" sz="2100" dirty="0" err="1" smtClean="0">
                <a:latin typeface="Times New Roman" pitchFamily="18" charset="0"/>
                <a:cs typeface="Times New Roman" pitchFamily="18" charset="0"/>
              </a:rPr>
              <a:t>focusly</a:t>
            </a:r>
            <a:r>
              <a:rPr lang="en-US" sz="2100" dirty="0" smtClean="0">
                <a:latin typeface="Times New Roman" pitchFamily="18" charset="0"/>
                <a:cs typeface="Times New Roman" pitchFamily="18" charset="0"/>
              </a:rPr>
              <a:t> on fully utilize the OO Diagram and functional-based diagram. </a:t>
            </a:r>
            <a:endParaRPr lang="en-US" sz="2100" dirty="0" smtClean="0">
              <a:latin typeface="Times New Roman" pitchFamily="18" charset="0"/>
              <a:cs typeface="Times New Roman" pitchFamily="18" charset="0"/>
            </a:endParaRPr>
          </a:p>
          <a:p>
            <a:pPr algn="just">
              <a:lnSpc>
                <a:spcPct val="150000"/>
              </a:lnSpc>
            </a:pPr>
            <a:r>
              <a:rPr lang="en-US" sz="2100" dirty="0" smtClean="0">
                <a:latin typeface="Times New Roman" pitchFamily="18" charset="0"/>
                <a:cs typeface="Times New Roman" pitchFamily="18" charset="0"/>
              </a:rPr>
              <a:t>Our </a:t>
            </a:r>
            <a:r>
              <a:rPr lang="en-US" sz="2100" dirty="0" smtClean="0">
                <a:latin typeface="Times New Roman" pitchFamily="18" charset="0"/>
                <a:cs typeface="Times New Roman" pitchFamily="18" charset="0"/>
              </a:rPr>
              <a:t>focus is comparing the utilization and significant of software design while developing the system using PHP for development of HMS</a:t>
            </a:r>
            <a:r>
              <a:rPr lang="en-US" dirty="0" smtClean="0"/>
              <a:t>.</a:t>
            </a:r>
          </a:p>
          <a:p>
            <a:pPr algn="just">
              <a:lnSpc>
                <a:spcPct val="150000"/>
              </a:lnSpc>
              <a:buNone/>
            </a:pPr>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1524000"/>
            <a:ext cx="6412992" cy="5181600"/>
          </a:xfrm>
        </p:spPr>
        <p:txBody>
          <a:bodyPr>
            <a:noAutofit/>
          </a:bodyPr>
          <a:lstStyle/>
          <a:p>
            <a:pPr algn="just"/>
            <a:r>
              <a:rPr lang="en-US" sz="2400" dirty="0" smtClean="0">
                <a:latin typeface="Times New Roman" pitchFamily="18" charset="0"/>
                <a:cs typeface="Times New Roman" pitchFamily="18" charset="0"/>
              </a:rPr>
              <a:t>The existing system is manual based and need lot of efforts and consume enough time. </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In </a:t>
            </a:r>
            <a:r>
              <a:rPr lang="en-US" sz="2400" dirty="0" smtClean="0">
                <a:latin typeface="Times New Roman" pitchFamily="18" charset="0"/>
                <a:cs typeface="Times New Roman" pitchFamily="18" charset="0"/>
              </a:rPr>
              <a:t>the existing system we can apply for the hostels online but the allotment processes are done manually</a:t>
            </a:r>
            <a:r>
              <a:rPr lang="en-US" sz="2400" dirty="0" smtClean="0">
                <a:latin typeface="Times New Roman" pitchFamily="18" charset="0"/>
                <a:cs typeface="Times New Roman" pitchFamily="18" charset="0"/>
              </a:rPr>
              <a:t>.</a:t>
            </a:r>
          </a:p>
          <a:p>
            <a:pPr algn="just"/>
            <a:r>
              <a:rPr lang="en-US"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It may lead to corruptions in the allocation process as well as hostel fee calculation. </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The </a:t>
            </a:r>
            <a:r>
              <a:rPr lang="en-US" sz="2400" dirty="0" smtClean="0">
                <a:latin typeface="Times New Roman" pitchFamily="18" charset="0"/>
                <a:cs typeface="Times New Roman" pitchFamily="18" charset="0"/>
              </a:rPr>
              <a:t>existing system does not deals with mess calculation and complaint registration.</a:t>
            </a:r>
          </a:p>
          <a:p>
            <a:pPr algn="just">
              <a:buNone/>
            </a:pPr>
            <a:r>
              <a:rPr lang="en-US" sz="2400" dirty="0" smtClean="0">
                <a:latin typeface="Times New Roman" pitchFamily="18" charset="0"/>
                <a:cs typeface="Times New Roman" pitchFamily="18" charset="0"/>
              </a:rPr>
              <a:t>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r>
              <a:rPr lang="en-US" sz="2400" dirty="0" smtClean="0">
                <a:latin typeface="Times New Roman" pitchFamily="18" charset="0"/>
                <a:cs typeface="Times New Roman" pitchFamily="18" charset="0"/>
              </a:rPr>
              <a:t>The   drawbacks of the existing system:</a:t>
            </a:r>
          </a:p>
          <a:p>
            <a:pPr lvl="0"/>
            <a:r>
              <a:rPr lang="en-US" sz="2400" dirty="0" smtClean="0">
                <a:latin typeface="Times New Roman" pitchFamily="18" charset="0"/>
                <a:cs typeface="Times New Roman" pitchFamily="18" charset="0"/>
              </a:rPr>
              <a:t>More human power </a:t>
            </a:r>
          </a:p>
          <a:p>
            <a:pPr lvl="0"/>
            <a:r>
              <a:rPr lang="en-US" sz="2400" dirty="0" smtClean="0">
                <a:latin typeface="Times New Roman" pitchFamily="18" charset="0"/>
                <a:cs typeface="Times New Roman" pitchFamily="18" charset="0"/>
              </a:rPr>
              <a:t>More strength and strain of manual </a:t>
            </a:r>
            <a:r>
              <a:rPr lang="en-US" sz="2400" dirty="0" err="1" smtClean="0">
                <a:latin typeface="Times New Roman" pitchFamily="18" charset="0"/>
                <a:cs typeface="Times New Roman" pitchFamily="18" charset="0"/>
              </a:rPr>
              <a:t>labour</a:t>
            </a:r>
            <a:r>
              <a:rPr lang="en-US" sz="2400" dirty="0" smtClean="0">
                <a:latin typeface="Times New Roman" pitchFamily="18" charset="0"/>
                <a:cs typeface="Times New Roman" pitchFamily="18" charset="0"/>
              </a:rPr>
              <a:t> needed  </a:t>
            </a:r>
          </a:p>
          <a:p>
            <a:pPr lvl="0"/>
            <a:r>
              <a:rPr lang="en-US" sz="2400" dirty="0" smtClean="0">
                <a:latin typeface="Times New Roman" pitchFamily="18" charset="0"/>
                <a:cs typeface="Times New Roman" pitchFamily="18" charset="0"/>
              </a:rPr>
              <a:t>Repetition of same procedure.</a:t>
            </a:r>
          </a:p>
          <a:p>
            <a:pPr lvl="0"/>
            <a:r>
              <a:rPr lang="en-US" sz="2400" dirty="0" smtClean="0">
                <a:latin typeface="Times New Roman" pitchFamily="18" charset="0"/>
                <a:cs typeface="Times New Roman" pitchFamily="18" charset="0"/>
              </a:rPr>
              <a:t>Low security.</a:t>
            </a:r>
          </a:p>
          <a:p>
            <a:pPr lvl="0"/>
            <a:r>
              <a:rPr lang="en-US" sz="2400" dirty="0" smtClean="0">
                <a:latin typeface="Times New Roman" pitchFamily="18" charset="0"/>
                <a:cs typeface="Times New Roman" pitchFamily="18" charset="0"/>
              </a:rPr>
              <a:t>Data redundancy.</a:t>
            </a:r>
          </a:p>
          <a:p>
            <a:pPr lvl="0"/>
            <a:r>
              <a:rPr lang="en-US" sz="2400" dirty="0" smtClean="0">
                <a:latin typeface="Times New Roman" pitchFamily="18" charset="0"/>
                <a:cs typeface="Times New Roman" pitchFamily="18" charset="0"/>
              </a:rPr>
              <a:t>Difficulty to handle</a:t>
            </a:r>
          </a:p>
          <a:p>
            <a:pPr lvl="0"/>
            <a:r>
              <a:rPr lang="en-US" sz="2400" dirty="0" smtClean="0">
                <a:latin typeface="Times New Roman" pitchFamily="18" charset="0"/>
                <a:cs typeface="Times New Roman" pitchFamily="18" charset="0"/>
              </a:rPr>
              <a:t>Difficulty to update data.</a:t>
            </a:r>
          </a:p>
          <a:p>
            <a:pPr lvl="0"/>
            <a:r>
              <a:rPr lang="en-US" sz="2400" dirty="0" smtClean="0">
                <a:latin typeface="Times New Roman" pitchFamily="18" charset="0"/>
                <a:cs typeface="Times New Roman" pitchFamily="18" charset="0"/>
              </a:rPr>
              <a:t>Record keeping is difficult. </a:t>
            </a:r>
          </a:p>
          <a:p>
            <a:pPr lvl="0"/>
            <a:r>
              <a:rPr lang="en-US" sz="2400" dirty="0" smtClean="0">
                <a:latin typeface="Times New Roman" pitchFamily="18" charset="0"/>
                <a:cs typeface="Times New Roman" pitchFamily="18" charset="0"/>
              </a:rPr>
              <a:t>Backup data can be easily generated.</a:t>
            </a:r>
          </a:p>
          <a:p>
            <a:pPr>
              <a:buNone/>
            </a:pPr>
            <a:endParaRPr lang="en-US" sz="24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1600200"/>
            <a:ext cx="7498080" cy="3124200"/>
          </a:xfrm>
        </p:spPr>
        <p:txBody>
          <a:bodyPr>
            <a:noAutofit/>
          </a:bodyPr>
          <a:lstStyle/>
          <a:p>
            <a:pPr algn="just"/>
            <a:r>
              <a:rPr lang="en-US"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The proposed system is having many advantages over </a:t>
            </a:r>
            <a:r>
              <a:rPr lang="en-US" sz="2400" dirty="0" smtClean="0">
                <a:latin typeface="Times New Roman" pitchFamily="18" charset="0"/>
                <a:cs typeface="Times New Roman" pitchFamily="18" charset="0"/>
              </a:rPr>
              <a:t>   the </a:t>
            </a:r>
            <a:r>
              <a:rPr lang="en-US" sz="2400" dirty="0" smtClean="0">
                <a:latin typeface="Times New Roman" pitchFamily="18" charset="0"/>
                <a:cs typeface="Times New Roman" pitchFamily="18" charset="0"/>
              </a:rPr>
              <a:t>existing system</a:t>
            </a:r>
            <a:r>
              <a:rPr lang="en-US" sz="2400" dirty="0" smtClean="0">
                <a:latin typeface="Times New Roman" pitchFamily="18" charset="0"/>
                <a:cs typeface="Times New Roman" pitchFamily="18" charset="0"/>
              </a:rPr>
              <a:t>.</a:t>
            </a:r>
          </a:p>
          <a:p>
            <a:pPr algn="just"/>
            <a:r>
              <a:rPr lang="en-US"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It require less overhead and very efficient. </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The </a:t>
            </a:r>
            <a:r>
              <a:rPr lang="en-US" sz="2400" dirty="0" smtClean="0">
                <a:latin typeface="Times New Roman" pitchFamily="18" charset="0"/>
                <a:cs typeface="Times New Roman" pitchFamily="18" charset="0"/>
              </a:rPr>
              <a:t>proposed system deals with the mess calculation and allotment process efficiently.</a:t>
            </a:r>
          </a:p>
          <a:p>
            <a:pPr algn="just">
              <a:lnSpc>
                <a:spcPct val="150000"/>
              </a:lnSpc>
              <a:buNone/>
            </a:pPr>
            <a:endParaRPr lang="en-US" sz="24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905000" y="1295400"/>
            <a:ext cx="6096000" cy="4038600"/>
          </a:xfrm>
        </p:spPr>
        <p:txBody>
          <a:bodyPr>
            <a:normAutofit/>
          </a:bodyPr>
          <a:lstStyle/>
          <a:p>
            <a:pPr algn="just"/>
            <a:r>
              <a:rPr lang="en-US" sz="2400" dirty="0" smtClean="0">
                <a:latin typeface="Times New Roman" pitchFamily="18" charset="0"/>
                <a:cs typeface="Times New Roman" pitchFamily="18" charset="0"/>
              </a:rPr>
              <a:t>The purpose of a web browser is to read HTML documents and compose them into visible or audible web pages. </a:t>
            </a:r>
          </a:p>
          <a:p>
            <a:pPr algn="just"/>
            <a:r>
              <a:rPr lang="en-US" sz="2400" dirty="0" smtClean="0">
                <a:latin typeface="Times New Roman" pitchFamily="18" charset="0"/>
                <a:cs typeface="Times New Roman" pitchFamily="18" charset="0"/>
              </a:rPr>
              <a:t> The browser doesn’t display the HTML tags, but uses the tags to interpret the concept of the page. </a:t>
            </a:r>
          </a:p>
          <a:p>
            <a:pPr algn="just"/>
            <a:r>
              <a:rPr lang="en-US" sz="2400" dirty="0" smtClean="0">
                <a:latin typeface="Times New Roman" pitchFamily="18" charset="0"/>
                <a:cs typeface="Times New Roman" pitchFamily="18" charset="0"/>
              </a:rPr>
              <a:t>The hostel management needs to create the hostel management system (HMS) to organize the rooms, mess, students record and the other information about the students.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12572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50000"/>
                        </a:lnSpc>
                        <a:spcBef>
                          <a:spcPts val="0"/>
                        </a:spcBef>
                        <a:spcAft>
                          <a:spcPts val="0"/>
                        </a:spcAft>
                      </a:pPr>
                      <a:r>
                        <a:rPr lang="en-US" sz="1300" dirty="0" err="1">
                          <a:latin typeface="Times New Roman"/>
                          <a:ea typeface="Calibri"/>
                          <a:cs typeface="Times New Roman"/>
                        </a:rPr>
                        <a:t>MySQL</a:t>
                      </a:r>
                      <a:r>
                        <a:rPr lang="en-US" sz="1300" dirty="0">
                          <a:latin typeface="Times New Roman"/>
                          <a:ea typeface="Calibri"/>
                          <a:cs typeface="Times New Roman"/>
                        </a:rPr>
                        <a:t> Tutorial, Database Commands, Beginners Guide</a:t>
                      </a:r>
                      <a:endParaRPr lang="en-US" sz="1100" dirty="0">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300">
                          <a:latin typeface="Times New Roman"/>
                          <a:ea typeface="Calibri"/>
                          <a:cs typeface="Times New Roman"/>
                        </a:rPr>
                        <a:t>PerlScriptsJavaScripts.com. 2006. </a:t>
                      </a:r>
                      <a:endParaRPr lang="en-US" sz="1100">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300" dirty="0" err="1">
                          <a:latin typeface="Times New Roman"/>
                          <a:ea typeface="Calibri"/>
                          <a:cs typeface="Times New Roman"/>
                        </a:rPr>
                        <a:t>MySQL</a:t>
                      </a:r>
                      <a:r>
                        <a:rPr lang="en-US" sz="1300" dirty="0">
                          <a:latin typeface="Times New Roman"/>
                          <a:ea typeface="Calibri"/>
                          <a:cs typeface="Times New Roman"/>
                        </a:rPr>
                        <a:t> is the most popular Open Source Relational SQL Database Management System. </a:t>
                      </a:r>
                      <a:r>
                        <a:rPr lang="en-US" sz="1300" dirty="0" err="1">
                          <a:latin typeface="Times New Roman"/>
                          <a:ea typeface="Calibri"/>
                          <a:cs typeface="Times New Roman"/>
                        </a:rPr>
                        <a:t>MySQL</a:t>
                      </a:r>
                      <a:r>
                        <a:rPr lang="en-US" sz="1300" dirty="0">
                          <a:latin typeface="Times New Roman"/>
                          <a:ea typeface="Calibri"/>
                          <a:cs typeface="Times New Roman"/>
                        </a:rPr>
                        <a:t> is one of the best RDBMS being used for developing various web-based software applications. </a:t>
                      </a:r>
                      <a:r>
                        <a:rPr lang="en-US" sz="1300" dirty="0" err="1">
                          <a:latin typeface="Times New Roman"/>
                          <a:ea typeface="Calibri"/>
                          <a:cs typeface="Times New Roman"/>
                        </a:rPr>
                        <a:t>MySQL</a:t>
                      </a:r>
                      <a:r>
                        <a:rPr lang="en-US" sz="1300" dirty="0">
                          <a:latin typeface="Times New Roman"/>
                          <a:ea typeface="Calibri"/>
                          <a:cs typeface="Times New Roman"/>
                        </a:rPr>
                        <a:t> is developed, marketed and supported by </a:t>
                      </a:r>
                      <a:r>
                        <a:rPr lang="en-US" sz="1300" dirty="0" err="1">
                          <a:latin typeface="Times New Roman"/>
                          <a:ea typeface="Calibri"/>
                          <a:cs typeface="Times New Roman"/>
                        </a:rPr>
                        <a:t>MySQL</a:t>
                      </a:r>
                      <a:r>
                        <a:rPr lang="en-US" sz="1300" dirty="0">
                          <a:latin typeface="Times New Roman"/>
                          <a:ea typeface="Calibri"/>
                          <a:cs typeface="Times New Roman"/>
                        </a:rPr>
                        <a:t> AB, which is a Swedish company</a:t>
                      </a:r>
                      <a:endParaRPr lang="en-US" sz="1100" dirty="0">
                        <a:latin typeface="Calibri"/>
                        <a:ea typeface="Calibri"/>
                        <a:cs typeface="Times New Roman"/>
                      </a:endParaRPr>
                    </a:p>
                  </a:txBody>
                  <a:tcPr marL="68580" marR="68580" marT="0" marB="0"/>
                </a:tc>
              </a:tr>
              <a:tr h="370840">
                <a:tc>
                  <a:txBody>
                    <a:bodyPr/>
                    <a:lstStyle/>
                    <a:p>
                      <a:pPr marL="0" marR="0" algn="just">
                        <a:lnSpc>
                          <a:spcPct val="150000"/>
                        </a:lnSpc>
                        <a:spcBef>
                          <a:spcPts val="0"/>
                        </a:spcBef>
                        <a:spcAft>
                          <a:spcPts val="0"/>
                        </a:spcAft>
                      </a:pPr>
                      <a:r>
                        <a:rPr lang="en-US" sz="1300" dirty="0">
                          <a:latin typeface="Times New Roman"/>
                          <a:ea typeface="Calibri"/>
                          <a:cs typeface="Times New Roman"/>
                        </a:rPr>
                        <a:t>Development of an Automated Hostel Facility Management System</a:t>
                      </a:r>
                      <a:endParaRPr lang="en-US" sz="1100" dirty="0">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300">
                          <a:latin typeface="Times New Roman"/>
                          <a:ea typeface="Calibri"/>
                          <a:cs typeface="Times New Roman"/>
                        </a:rPr>
                        <a:t>Segun O. Olatinwo and et al. 2014. </a:t>
                      </a:r>
                      <a:endParaRPr lang="en-US" sz="1100">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300" dirty="0">
                          <a:solidFill>
                            <a:srgbClr val="333333"/>
                          </a:solidFill>
                          <a:latin typeface="Times New Roman"/>
                          <a:ea typeface="Calibri"/>
                          <a:cs typeface="Times New Roman"/>
                        </a:rPr>
                        <a:t>In this paper, the development of an automated hostel accommodation management system is proposed. The codes for the automated system were developed using Visual Basic and Microsoft Access was used to develop the underlying database</a:t>
                      </a: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7" name="Content Placeholder 6" descr="C:\Users\TTS\Desktop\PIC 12.png"/>
          <p:cNvPicPr>
            <a:picLocks noGrp="1"/>
          </p:cNvPicPr>
          <p:nvPr>
            <p:ph idx="1"/>
          </p:nvPr>
        </p:nvPicPr>
        <p:blipFill>
          <a:blip r:embed="rId2"/>
          <a:srcRect/>
          <a:stretch>
            <a:fillRect/>
          </a:stretch>
        </p:blipFill>
        <p:spPr bwMode="auto">
          <a:xfrm>
            <a:off x="2209800" y="2162088"/>
            <a:ext cx="4943576" cy="3372023"/>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lvl="0"/>
            <a:r>
              <a:rPr lang="en-US" sz="2000" dirty="0" smtClean="0">
                <a:latin typeface="Times New Roman" pitchFamily="18" charset="0"/>
                <a:cs typeface="Times New Roman" pitchFamily="18" charset="0"/>
              </a:rPr>
              <a:t>1. Whitten, Bentley, and Dustman. 2004. System Analysis and Design Methods (5th ed). Mc </a:t>
            </a:r>
            <a:r>
              <a:rPr lang="en-US" sz="2000" dirty="0" err="1" smtClean="0">
                <a:latin typeface="Times New Roman" pitchFamily="18" charset="0"/>
                <a:cs typeface="Times New Roman" pitchFamily="18" charset="0"/>
              </a:rPr>
              <a:t>GrawHill</a:t>
            </a:r>
            <a:r>
              <a:rPr lang="en-US" sz="2000" dirty="0" smtClean="0">
                <a:latin typeface="Times New Roman" pitchFamily="18" charset="0"/>
                <a:cs typeface="Times New Roman" pitchFamily="18" charset="0"/>
              </a:rPr>
              <a:t>: New York, NY.</a:t>
            </a:r>
          </a:p>
          <a:p>
            <a:pPr lvl="0"/>
            <a:r>
              <a:rPr lang="en-US" sz="2000" dirty="0" smtClean="0">
                <a:latin typeface="Times New Roman" pitchFamily="18" charset="0"/>
                <a:cs typeface="Times New Roman" pitchFamily="18" charset="0"/>
              </a:rPr>
              <a:t>2. PerlScriptsJavaScripts.com. 2006. “</a:t>
            </a:r>
            <a:r>
              <a:rPr lang="en-US" sz="2000" dirty="0" err="1" smtClean="0">
                <a:latin typeface="Times New Roman" pitchFamily="18" charset="0"/>
                <a:cs typeface="Times New Roman" pitchFamily="18" charset="0"/>
              </a:rPr>
              <a:t>MySQL</a:t>
            </a:r>
            <a:r>
              <a:rPr lang="en-US" sz="2000" dirty="0" smtClean="0">
                <a:latin typeface="Times New Roman" pitchFamily="18" charset="0"/>
                <a:cs typeface="Times New Roman" pitchFamily="18" charset="0"/>
              </a:rPr>
              <a:t> Tutorial, Database Commands, Beginners Guide”. http://www.perlscriptsjavascripts.com/tutorials/mys </a:t>
            </a:r>
            <a:r>
              <a:rPr lang="en-US" sz="2000" dirty="0" err="1" smtClean="0">
                <a:latin typeface="Times New Roman" pitchFamily="18" charset="0"/>
                <a:cs typeface="Times New Roman" pitchFamily="18" charset="0"/>
              </a:rPr>
              <a:t>ql</a:t>
            </a:r>
            <a:r>
              <a:rPr lang="en-US" sz="2000" dirty="0" smtClean="0">
                <a:latin typeface="Times New Roman" pitchFamily="18" charset="0"/>
                <a:cs typeface="Times New Roman" pitchFamily="18" charset="0"/>
              </a:rPr>
              <a:t>/index.html. Accessed 2/3/06. </a:t>
            </a:r>
          </a:p>
          <a:p>
            <a:pPr lvl="0"/>
            <a:r>
              <a:rPr lang="en-US" sz="2000" dirty="0" smtClean="0">
                <a:latin typeface="Times New Roman" pitchFamily="18" charset="0"/>
                <a:cs typeface="Times New Roman" pitchFamily="18" charset="0"/>
              </a:rPr>
              <a:t>3. HTML Elements. W3schools. Retrieved 3/16/15.</a:t>
            </a:r>
          </a:p>
          <a:p>
            <a:pPr lvl="0"/>
            <a:r>
              <a:rPr lang="en-US" sz="2000" dirty="0" smtClean="0">
                <a:latin typeface="Times New Roman" pitchFamily="18" charset="0"/>
                <a:cs typeface="Times New Roman" pitchFamily="18" charset="0"/>
              </a:rPr>
              <a:t> 4. CSS Introduction. W3schools. Retrieved 3/16/15. </a:t>
            </a:r>
          </a:p>
          <a:p>
            <a:pPr lvl="0"/>
            <a:r>
              <a:rPr lang="en-US" sz="2000" dirty="0" smtClean="0">
                <a:latin typeface="Times New Roman" pitchFamily="18" charset="0"/>
                <a:cs typeface="Times New Roman" pitchFamily="18" charset="0"/>
              </a:rPr>
              <a:t>5. Xhtml.com. Retrieved on 5/16/12. </a:t>
            </a:r>
          </a:p>
          <a:p>
            <a:pPr lvl="0"/>
            <a:r>
              <a:rPr lang="en-US" sz="2000" dirty="0" smtClean="0">
                <a:latin typeface="Times New Roman" pitchFamily="18" charset="0"/>
                <a:cs typeface="Times New Roman" pitchFamily="18" charset="0"/>
              </a:rPr>
              <a:t>6. </a:t>
            </a:r>
            <a:r>
              <a:rPr lang="en-US" sz="2000" dirty="0" err="1" smtClean="0">
                <a:latin typeface="Times New Roman" pitchFamily="18" charset="0"/>
                <a:cs typeface="Times New Roman" pitchFamily="18" charset="0"/>
              </a:rPr>
              <a:t>MySQL</a:t>
            </a:r>
            <a:r>
              <a:rPr lang="en-US" sz="2000" dirty="0" smtClean="0">
                <a:latin typeface="Times New Roman" pitchFamily="18" charset="0"/>
                <a:cs typeface="Times New Roman" pitchFamily="18" charset="0"/>
              </a:rPr>
              <a:t>: Project Summary. Black Duck Software. Retrieved 9/17/12.</a:t>
            </a:r>
          </a:p>
          <a:p>
            <a:pPr lvl="0"/>
            <a:r>
              <a:rPr lang="en-US" sz="2000" dirty="0" smtClean="0">
                <a:latin typeface="Times New Roman" pitchFamily="18" charset="0"/>
                <a:cs typeface="Times New Roman" pitchFamily="18" charset="0"/>
              </a:rPr>
              <a:t>7. PHP Manual: www.php.net </a:t>
            </a:r>
          </a:p>
          <a:p>
            <a:pPr lvl="0"/>
            <a:r>
              <a:rPr lang="en-US" sz="2000" dirty="0" smtClean="0">
                <a:latin typeface="Times New Roman" pitchFamily="18" charset="0"/>
                <a:cs typeface="Times New Roman" pitchFamily="18" charset="0"/>
              </a:rPr>
              <a:t>8.PHP for Windows: php.net. Retrieved 10/29/13. https://wikipedia.org/wiki/PHP</a:t>
            </a:r>
          </a:p>
          <a:p>
            <a:pPr lvl="0"/>
            <a:r>
              <a:rPr lang="en-US" sz="2000" dirty="0" smtClean="0">
                <a:latin typeface="Times New Roman" pitchFamily="18" charset="0"/>
                <a:cs typeface="Times New Roman" pitchFamily="18" charset="0"/>
              </a:rPr>
              <a:t> 9. https://wikipedia.org/wiki/HTML</a:t>
            </a:r>
          </a:p>
          <a:p>
            <a:pPr lvl="0"/>
            <a:r>
              <a:rPr lang="en-US" sz="2000" dirty="0" smtClean="0">
                <a:latin typeface="Times New Roman" pitchFamily="18" charset="0"/>
                <a:cs typeface="Times New Roman" pitchFamily="18" charset="0"/>
              </a:rPr>
              <a:t> 10. https://</a:t>
            </a:r>
            <a:r>
              <a:rPr lang="en-US" sz="2000" dirty="0" smtClean="0">
                <a:latin typeface="Times New Roman" pitchFamily="18" charset="0"/>
                <a:cs typeface="Times New Roman" pitchFamily="18" charset="0"/>
              </a:rPr>
              <a:t>wikipedia.org/wiki/CSS</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1150</TotalTime>
  <Words>582</Words>
  <Application>Microsoft Office PowerPoint</Application>
  <PresentationFormat>On-screen Show (4:3)</PresentationFormat>
  <Paragraphs>68</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Hostel Management                   System </vt:lpstr>
      <vt:lpstr>Abstract</vt:lpstr>
      <vt:lpstr>Slide 3</vt:lpstr>
      <vt:lpstr>Existing System</vt:lpstr>
      <vt:lpstr>Disadvantage of Existing System</vt:lpstr>
      <vt:lpstr>PROPOSED SYSTEM :</vt:lpstr>
      <vt:lpstr>ADVANTAGE</vt:lpstr>
      <vt:lpstr>Slide 8</vt:lpstr>
      <vt:lpstr>Architecture Diagram </vt:lpstr>
      <vt:lpstr>SOFTWARE REQUIREMENTS:</vt:lpstr>
      <vt:lpstr>HARDWARE REQUIREMENTS:</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531</cp:revision>
  <dcterms:created xsi:type="dcterms:W3CDTF">2006-08-16T00:00:00Z</dcterms:created>
  <dcterms:modified xsi:type="dcterms:W3CDTF">2021-03-27T23:06:17Z</dcterms:modified>
</cp:coreProperties>
</file>