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609600"/>
            <a:ext cx="7498080" cy="5562600"/>
          </a:xfrm>
        </p:spPr>
        <p:txBody>
          <a:bodyPr>
            <a:normAutofit/>
          </a:bodyPr>
          <a:lstStyle/>
          <a:p>
            <a:pPr algn="ctr"/>
            <a:r>
              <a:rPr lang="en-US" b="1" dirty="0" smtClean="0"/>
              <a:t>ATTENDANCE MANAGEMENT </a:t>
            </a:r>
            <a:r>
              <a:rPr lang="en-US" b="1" dirty="0" smtClean="0"/>
              <a:t> SYSTEM BASED  </a:t>
            </a:r>
            <a:r>
              <a:rPr lang="en-US" b="1" dirty="0" smtClean="0"/>
              <a:t>ON </a:t>
            </a:r>
            <a:r>
              <a:rPr lang="en-US" b="1" dirty="0" smtClean="0"/>
              <a:t> THE  CLOUD WEB  </a:t>
            </a:r>
            <a:r>
              <a:rPr lang="en-US" b="1" dirty="0" smtClean="0"/>
              <a:t>APPLICATION </a:t>
            </a:r>
            <a:r>
              <a:rPr lang="en-US" b="1" dirty="0" smtClean="0"/>
              <a:t>WITH  THE  </a:t>
            </a:r>
            <a:r>
              <a:rPr lang="en-US" b="1" dirty="0" smtClean="0"/>
              <a:t>FUNCTION </a:t>
            </a:r>
            <a:r>
              <a:rPr lang="en-US" b="1" dirty="0" smtClean="0"/>
              <a:t>OF  FACE  </a:t>
            </a:r>
            <a:r>
              <a:rPr lang="en-US" b="1" dirty="0" smtClean="0"/>
              <a:t>RECOGNITION</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85000" lnSpcReduction="10000"/>
          </a:bodyPr>
          <a:lstStyle/>
          <a:p>
            <a:pPr algn="just">
              <a:lnSpc>
                <a:spcPct val="170000"/>
              </a:lnSpc>
            </a:pPr>
            <a:r>
              <a:rPr lang="en-US" sz="2700" dirty="0" smtClean="0">
                <a:latin typeface="Times New Roman" pitchFamily="18" charset="0"/>
                <a:cs typeface="Times New Roman" pitchFamily="18" charset="0"/>
              </a:rPr>
              <a:t>The problem about checking attendant is the main problem of teacher in nowadays</a:t>
            </a:r>
            <a:r>
              <a:rPr lang="en-US" sz="2700" dirty="0" smtClean="0">
                <a:latin typeface="Times New Roman" pitchFamily="18" charset="0"/>
                <a:cs typeface="Times New Roman" pitchFamily="18" charset="0"/>
              </a:rPr>
              <a:t>.</a:t>
            </a:r>
          </a:p>
          <a:p>
            <a:pPr algn="just">
              <a:lnSpc>
                <a:spcPct val="170000"/>
              </a:lnSpc>
            </a:pPr>
            <a:r>
              <a:rPr lang="en-US" sz="2700" dirty="0" smtClean="0">
                <a:latin typeface="Times New Roman" pitchFamily="18" charset="0"/>
                <a:cs typeface="Times New Roman" pitchFamily="18" charset="0"/>
              </a:rPr>
              <a:t> </a:t>
            </a:r>
            <a:r>
              <a:rPr lang="en-US" sz="2700" dirty="0" smtClean="0">
                <a:latin typeface="Times New Roman" pitchFamily="18" charset="0"/>
                <a:cs typeface="Times New Roman" pitchFamily="18" charset="0"/>
              </a:rPr>
              <a:t>In order to solve this problem, Many systems have been completely changed due to this evolve to achieve more accurate results. </a:t>
            </a:r>
            <a:endParaRPr lang="en-US" sz="2700" dirty="0" smtClean="0">
              <a:latin typeface="Times New Roman" pitchFamily="18" charset="0"/>
              <a:cs typeface="Times New Roman" pitchFamily="18" charset="0"/>
            </a:endParaRPr>
          </a:p>
          <a:p>
            <a:pPr algn="just">
              <a:lnSpc>
                <a:spcPct val="170000"/>
              </a:lnSpc>
            </a:pPr>
            <a:r>
              <a:rPr lang="en-US" sz="2700" dirty="0" smtClean="0">
                <a:latin typeface="Times New Roman" pitchFamily="18" charset="0"/>
                <a:cs typeface="Times New Roman" pitchFamily="18" charset="0"/>
              </a:rPr>
              <a:t>However</a:t>
            </a:r>
            <a:r>
              <a:rPr lang="en-US" sz="2700" dirty="0" smtClean="0">
                <a:latin typeface="Times New Roman" pitchFamily="18" charset="0"/>
                <a:cs typeface="Times New Roman" pitchFamily="18" charset="0"/>
              </a:rPr>
              <a:t>, in my study, these study still lack of the efficiency about correct the face and students cannot verify or pose to edit the data when there is error in class. </a:t>
            </a:r>
            <a:endParaRPr lang="en-US" sz="2700" dirty="0" smtClean="0">
              <a:latin typeface="Times New Roman" pitchFamily="18" charset="0"/>
              <a:cs typeface="Times New Roman" pitchFamily="18" charset="0"/>
            </a:endParaRP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96000"/>
          </a:xfrm>
        </p:spPr>
        <p:txBody>
          <a:bodyPr>
            <a:noAutofit/>
          </a:bodyPr>
          <a:lstStyle/>
          <a:p>
            <a:pPr algn="just">
              <a:lnSpc>
                <a:spcPct val="150000"/>
              </a:lnSpc>
            </a:pPr>
            <a:r>
              <a:rPr lang="en-US" sz="2300" dirty="0" smtClean="0">
                <a:latin typeface="Times New Roman" pitchFamily="18" charset="0"/>
                <a:cs typeface="Times New Roman" pitchFamily="18" charset="0"/>
              </a:rPr>
              <a:t>With this reason, this research aims to develop the facing attendant system to be more effective and the mechanic of the system which students can easily verify.</a:t>
            </a:r>
          </a:p>
          <a:p>
            <a:pPr algn="just">
              <a:lnSpc>
                <a:spcPct val="150000"/>
              </a:lnSpc>
            </a:pPr>
            <a:r>
              <a:rPr lang="en-US" sz="2300" dirty="0" smtClean="0">
                <a:latin typeface="Times New Roman" pitchFamily="18" charset="0"/>
                <a:cs typeface="Times New Roman" pitchFamily="18" charset="0"/>
              </a:rPr>
              <a:t>The </a:t>
            </a:r>
            <a:r>
              <a:rPr lang="en-US" sz="2300" dirty="0" smtClean="0">
                <a:latin typeface="Times New Roman" pitchFamily="18" charset="0"/>
                <a:cs typeface="Times New Roman" pitchFamily="18" charset="0"/>
              </a:rPr>
              <a:t>experiment of this research is to find the way to recognize the face by using the technique of Android Face Recognition with Deep Learning which can correctly recognize up to 97</a:t>
            </a:r>
            <a:r>
              <a:rPr lang="en-US" sz="2300" dirty="0" smtClean="0">
                <a:latin typeface="Times New Roman" pitchFamily="18" charset="0"/>
                <a:cs typeface="Times New Roman" pitchFamily="18" charset="0"/>
              </a:rPr>
              <a:t>%.</a:t>
            </a:r>
          </a:p>
          <a:p>
            <a:pPr algn="just">
              <a:lnSpc>
                <a:spcPct val="150000"/>
              </a:lnSpc>
            </a:pPr>
            <a:r>
              <a:rPr lang="en-US" sz="2300" dirty="0" smtClean="0">
                <a:latin typeface="Times New Roman" pitchFamily="18" charset="0"/>
                <a:cs typeface="Times New Roman" pitchFamily="18" charset="0"/>
              </a:rPr>
              <a:t> </a:t>
            </a:r>
            <a:r>
              <a:rPr lang="en-US" sz="2300" dirty="0" smtClean="0">
                <a:latin typeface="Times New Roman" pitchFamily="18" charset="0"/>
                <a:cs typeface="Times New Roman" pitchFamily="18" charset="0"/>
              </a:rPr>
              <a:t>The database is connected to Attendance Management System web server by using cloud storage. </a:t>
            </a:r>
            <a:r>
              <a:rPr lang="en-US" sz="2300" dirty="0" smtClean="0">
                <a:latin typeface="Times New Roman" pitchFamily="18" charset="0"/>
                <a:cs typeface="Times New Roman" pitchFamily="18" charset="0"/>
              </a:rPr>
              <a:t>The </a:t>
            </a:r>
            <a:r>
              <a:rPr lang="en-US" sz="2300" dirty="0" smtClean="0">
                <a:latin typeface="Times New Roman" pitchFamily="18" charset="0"/>
                <a:cs typeface="Times New Roman" pitchFamily="18" charset="0"/>
              </a:rPr>
              <a:t>result on screen in real time on the application so that students can verify and check </a:t>
            </a:r>
            <a:r>
              <a:rPr lang="en-US" sz="2300" dirty="0" smtClean="0">
                <a:latin typeface="Times New Roman" pitchFamily="18" charset="0"/>
                <a:cs typeface="Times New Roman" pitchFamily="18" charset="0"/>
              </a:rPr>
              <a:t>data.</a:t>
            </a:r>
            <a:endParaRPr lang="en-IN" sz="23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371600"/>
            <a:ext cx="7098792" cy="5334000"/>
          </a:xfrm>
        </p:spPr>
        <p:txBody>
          <a:bodyPr>
            <a:noAutofit/>
          </a:bodyPr>
          <a:lstStyle/>
          <a:p>
            <a:pPr algn="just"/>
            <a:r>
              <a:rPr lang="en-US" sz="2300" dirty="0" smtClean="0">
                <a:latin typeface="Times New Roman" pitchFamily="18" charset="0"/>
                <a:cs typeface="Times New Roman" pitchFamily="18" charset="0"/>
              </a:rPr>
              <a:t>The system uses the Tencent cloud server as the shared cloud virtual host, Nginx1.10.2 as the server, </a:t>
            </a:r>
            <a:r>
              <a:rPr lang="en-US" sz="2300" dirty="0" err="1" smtClean="0">
                <a:latin typeface="Times New Roman" pitchFamily="18" charset="0"/>
                <a:cs typeface="Times New Roman" pitchFamily="18" charset="0"/>
              </a:rPr>
              <a:t>MySQL</a:t>
            </a:r>
            <a:r>
              <a:rPr lang="en-US" sz="2300" dirty="0" smtClean="0">
                <a:latin typeface="Times New Roman" pitchFamily="18" charset="0"/>
                <a:cs typeface="Times New Roman" pitchFamily="18" charset="0"/>
              </a:rPr>
              <a:t> as the database management system. </a:t>
            </a:r>
            <a:endParaRPr lang="en-US" sz="2300" dirty="0" smtClean="0">
              <a:latin typeface="Times New Roman" pitchFamily="18" charset="0"/>
              <a:cs typeface="Times New Roman" pitchFamily="18" charset="0"/>
            </a:endParaRPr>
          </a:p>
          <a:p>
            <a:pPr algn="just"/>
            <a:r>
              <a:rPr lang="en-US" sz="2300" dirty="0" smtClean="0">
                <a:latin typeface="Times New Roman" pitchFamily="18" charset="0"/>
                <a:cs typeface="Times New Roman" pitchFamily="18" charset="0"/>
              </a:rPr>
              <a:t>Use </a:t>
            </a:r>
            <a:r>
              <a:rPr lang="en-US" sz="2300" dirty="0" smtClean="0">
                <a:latin typeface="Times New Roman" pitchFamily="18" charset="0"/>
                <a:cs typeface="Times New Roman" pitchFamily="18" charset="0"/>
              </a:rPr>
              <a:t>Andriod Studio to implement front-end functionality development. </a:t>
            </a:r>
            <a:endParaRPr lang="en-US" sz="2300" dirty="0" smtClean="0">
              <a:latin typeface="Times New Roman" pitchFamily="18" charset="0"/>
              <a:cs typeface="Times New Roman" pitchFamily="18" charset="0"/>
            </a:endParaRPr>
          </a:p>
          <a:p>
            <a:pPr algn="just"/>
            <a:r>
              <a:rPr lang="en-US" sz="2300" dirty="0" smtClean="0">
                <a:latin typeface="Times New Roman" pitchFamily="18" charset="0"/>
                <a:cs typeface="Times New Roman" pitchFamily="18" charset="0"/>
              </a:rPr>
              <a:t>Using </a:t>
            </a:r>
            <a:r>
              <a:rPr lang="en-US" sz="2300" dirty="0" smtClean="0">
                <a:latin typeface="Times New Roman" pitchFamily="18" charset="0"/>
                <a:cs typeface="Times New Roman" pitchFamily="18" charset="0"/>
              </a:rPr>
              <a:t>the PHP language, the Laravel framework, Laravel-admin completes the backend application development. </a:t>
            </a:r>
            <a:endParaRPr lang="en-US" sz="2300" dirty="0" smtClean="0">
              <a:latin typeface="Times New Roman" pitchFamily="18" charset="0"/>
              <a:cs typeface="Times New Roman" pitchFamily="18" charset="0"/>
            </a:endParaRPr>
          </a:p>
          <a:p>
            <a:pPr algn="just"/>
            <a:r>
              <a:rPr lang="en-US" sz="2300" dirty="0" smtClean="0">
                <a:latin typeface="Times New Roman" pitchFamily="18" charset="0"/>
                <a:cs typeface="Times New Roman" pitchFamily="18" charset="0"/>
              </a:rPr>
              <a:t>Baidu E charts </a:t>
            </a:r>
            <a:r>
              <a:rPr lang="en-US" sz="2300" dirty="0" smtClean="0">
                <a:latin typeface="Times New Roman" pitchFamily="18" charset="0"/>
                <a:cs typeface="Times New Roman" pitchFamily="18" charset="0"/>
              </a:rPr>
              <a:t>Data Visualization Chart Library to complete the rich and diverse background data analysis and statistics.</a:t>
            </a:r>
            <a:endParaRPr lang="en-US" sz="23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219200"/>
            <a:ext cx="7498080" cy="5638800"/>
          </a:xfrm>
        </p:spPr>
        <p:txBody>
          <a:bodyPr>
            <a:noAutofit/>
          </a:bodyPr>
          <a:lstStyle/>
          <a:p>
            <a:pPr algn="just"/>
            <a:r>
              <a:rPr lang="en-US" sz="2200" dirty="0" smtClean="0">
                <a:latin typeface="Times New Roman" pitchFamily="18" charset="0"/>
                <a:cs typeface="Times New Roman" pitchFamily="18" charset="0"/>
              </a:rPr>
              <a:t>Required almost 100% accuracy: attendance usually affects students directly</a:t>
            </a:r>
            <a:r>
              <a:rPr lang="en-US" sz="2200" dirty="0" smtClean="0">
                <a:latin typeface="Times New Roman" pitchFamily="18" charset="0"/>
                <a:cs typeface="Times New Roman" pitchFamily="18" charset="0"/>
              </a:rPr>
              <a:t>.</a:t>
            </a:r>
          </a:p>
          <a:p>
            <a:pPr algn="just"/>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Many schools also require attendance as part of the assessment process. See an example of the course syllabus for EBIO 6300 of the University of Colorado in semester fall-2013 .At FPT polytechnic, the minimum attendance required is 80% (over 30 slots of studying). There are several strategies to solve the problem apart from the special technical efforts such as additional policy, system support, etc. </a:t>
            </a:r>
          </a:p>
          <a:p>
            <a:pPr algn="just"/>
            <a:r>
              <a:rPr lang="en-US" sz="2200" dirty="0" smtClean="0">
                <a:latin typeface="Times New Roman" pitchFamily="18" charset="0"/>
                <a:cs typeface="Times New Roman" pitchFamily="18" charset="0"/>
              </a:rPr>
              <a:t>Constrained because of the environment: installed equipment is mainly used for security purposes instead of attendance taking [20]. The cameras are hung at the intersection in the corridor, such as the elevator hall, corridor corner. The AT must not generate any effects on the existing CCTV system. </a:t>
            </a:r>
          </a:p>
          <a:p>
            <a:pPr algn="just">
              <a:lnSpc>
                <a:spcPct val="150000"/>
              </a:lnSpc>
              <a:buNone/>
            </a:pPr>
            <a:endParaRPr lang="en-IN" sz="22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proposed model is based on face recognition mechanism. The basic methodology is </a:t>
            </a:r>
            <a:r>
              <a:rPr lang="en-US" sz="2000" dirty="0" smtClean="0">
                <a:latin typeface="Times New Roman" pitchFamily="18" charset="0"/>
                <a:cs typeface="Times New Roman" pitchFamily="18" charset="0"/>
              </a:rPr>
              <a:t>presented. </a:t>
            </a:r>
          </a:p>
          <a:p>
            <a:pPr algn="just">
              <a:lnSpc>
                <a:spcPct val="150000"/>
              </a:lnSpc>
            </a:pPr>
            <a:r>
              <a:rPr lang="en-US" sz="2000" dirty="0" smtClean="0">
                <a:latin typeface="Times New Roman" pitchFamily="18" charset="0"/>
                <a:cs typeface="Times New Roman" pitchFamily="18" charset="0"/>
              </a:rPr>
              <a:t>Whenever </a:t>
            </a:r>
            <a:r>
              <a:rPr lang="en-US" sz="2000" dirty="0" smtClean="0">
                <a:latin typeface="Times New Roman" pitchFamily="18" charset="0"/>
                <a:cs typeface="Times New Roman" pitchFamily="18" charset="0"/>
              </a:rPr>
              <a:t>a student enters the class and comes across the camera module of the system his image is captured in the system and is recognized and validated if he is a student of the class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If recognized then his attendance is automatically marked via post processing of the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includes mobile clients and servers. Students use mobile terminals to complete the classroom face recognition real-time attendance, request leave and leave the certificate upload process.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Teachers </a:t>
            </a:r>
            <a:r>
              <a:rPr lang="en-US" sz="2000" dirty="0" smtClean="0">
                <a:latin typeface="Times New Roman" pitchFamily="18" charset="0"/>
                <a:cs typeface="Times New Roman" pitchFamily="18" charset="0"/>
              </a:rPr>
              <a:t>to achieve classroom attendance management, review the Leave list, check attendance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257800"/>
          </a:xfrm>
        </p:spPr>
        <p:txBody>
          <a:bodyPr>
            <a:normAutofit lnSpcReduction="10000"/>
          </a:bodyPr>
          <a:lstStyle/>
          <a:p>
            <a:pPr algn="just">
              <a:lnSpc>
                <a:spcPct val="150000"/>
              </a:lnSpc>
            </a:pPr>
            <a:r>
              <a:rPr lang="en-US" sz="2300" dirty="0" smtClean="0">
                <a:latin typeface="Times New Roman" pitchFamily="18" charset="0"/>
                <a:cs typeface="Times New Roman" pitchFamily="18" charset="0"/>
              </a:rPr>
              <a:t>It seemed promising and showed that we increase the effectiveness of our system. </a:t>
            </a:r>
            <a:endParaRPr lang="en-US" sz="2300" dirty="0" smtClean="0">
              <a:latin typeface="Times New Roman" pitchFamily="18" charset="0"/>
              <a:cs typeface="Times New Roman" pitchFamily="18" charset="0"/>
            </a:endParaRPr>
          </a:p>
          <a:p>
            <a:pPr algn="just">
              <a:lnSpc>
                <a:spcPct val="150000"/>
              </a:lnSpc>
            </a:pPr>
            <a:r>
              <a:rPr lang="en-US" sz="2300" dirty="0" smtClean="0">
                <a:latin typeface="Times New Roman" pitchFamily="18" charset="0"/>
                <a:cs typeface="Times New Roman" pitchFamily="18" charset="0"/>
              </a:rPr>
              <a:t>We </a:t>
            </a:r>
            <a:r>
              <a:rPr lang="en-US" sz="2300" dirty="0" smtClean="0">
                <a:latin typeface="Times New Roman" pitchFamily="18" charset="0"/>
                <a:cs typeface="Times New Roman" pitchFamily="18" charset="0"/>
              </a:rPr>
              <a:t>propose a full system solution powered by state-of-the-art facial recognition model, from hardware to procedures for handling many streaming videos with unknown faces recorded by CCTV. </a:t>
            </a:r>
            <a:endParaRPr lang="en-US" sz="2300" dirty="0" smtClean="0">
              <a:latin typeface="Times New Roman" pitchFamily="18" charset="0"/>
              <a:cs typeface="Times New Roman" pitchFamily="18" charset="0"/>
            </a:endParaRPr>
          </a:p>
          <a:p>
            <a:pPr algn="just">
              <a:lnSpc>
                <a:spcPct val="150000"/>
              </a:lnSpc>
            </a:pPr>
            <a:r>
              <a:rPr lang="en-US" sz="2300" dirty="0" smtClean="0">
                <a:latin typeface="Times New Roman" pitchFamily="18" charset="0"/>
                <a:cs typeface="Times New Roman" pitchFamily="18" charset="0"/>
              </a:rPr>
              <a:t>By </a:t>
            </a:r>
            <a:r>
              <a:rPr lang="en-US" sz="2300" dirty="0" smtClean="0">
                <a:latin typeface="Times New Roman" pitchFamily="18" charset="0"/>
                <a:cs typeface="Times New Roman" pitchFamily="18" charset="0"/>
              </a:rPr>
              <a:t>taking advantage of multi-process and job scheduling, we also leverage the hardware efficiency of face recognition to minimize system cost but still meet the required response time.</a:t>
            </a:r>
            <a:endParaRPr lang="en-US" sz="23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575237"/>
        </p:xfrm>
        <a:graphic>
          <a:graphicData uri="http://schemas.openxmlformats.org/drawingml/2006/table">
            <a:tbl>
              <a:tblPr firstRow="1" bandRow="1">
                <a:tableStyleId>{5C22544A-7EE6-4342-B048-85BDC9FD1C3A}</a:tableStyleId>
              </a:tblPr>
              <a:tblGrid>
                <a:gridCol w="2622550"/>
                <a:gridCol w="2622550"/>
                <a:gridCol w="2622550"/>
              </a:tblGrid>
              <a:tr h="45720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sz="1800" kern="1200" dirty="0" smtClean="0">
                          <a:solidFill>
                            <a:schemeClr val="dk1"/>
                          </a:solidFill>
                          <a:latin typeface="+mn-lt"/>
                          <a:ea typeface="+mn-ea"/>
                          <a:cs typeface="+mn-cs"/>
                        </a:rPr>
                        <a:t>Smart Attendance using Real Time Face Recognition</a:t>
                      </a:r>
                      <a:endParaRPr lang="en-IN" sz="1800" dirty="0">
                        <a:latin typeface="+mn-lt"/>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800" dirty="0" smtClean="0">
                          <a:latin typeface="+mn-lt"/>
                          <a:ea typeface="Calibri"/>
                          <a:cs typeface="Times New Roman" pitchFamily="18" charset="0"/>
                        </a:rPr>
                        <a:t>Roshan Tharanga, J G </a:t>
                      </a:r>
                    </a:p>
                    <a:p>
                      <a:pPr marL="0" marR="0" algn="just">
                        <a:lnSpc>
                          <a:spcPct val="150000"/>
                        </a:lnSpc>
                        <a:spcBef>
                          <a:spcPts val="0"/>
                        </a:spcBef>
                        <a:spcAft>
                          <a:spcPts val="0"/>
                        </a:spcAft>
                      </a:pPr>
                      <a:endParaRPr lang="en-US" sz="1800" dirty="0">
                        <a:latin typeface="+mn-lt"/>
                        <a:ea typeface="Calibri"/>
                        <a:cs typeface="Times New Roman"/>
                      </a:endParaRPr>
                    </a:p>
                  </a:txBody>
                  <a:tcPr marL="68580" marR="68580" marT="0" marB="0"/>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The daily attendance of students is recorded subject wise which is stored already by the administrator. </a:t>
                      </a:r>
                      <a:endParaRPr lang="en-US" sz="1800" dirty="0">
                        <a:latin typeface="+mn-lt"/>
                        <a:ea typeface="Calibri"/>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800" dirty="0">
                          <a:latin typeface="+mn-lt"/>
                          <a:ea typeface="Calibri"/>
                          <a:cs typeface="Times New Roman"/>
                        </a:rPr>
                        <a:t>The Study of Entrance Guard &amp; Check on Work Attendance System Based on Face Recognition</a:t>
                      </a:r>
                    </a:p>
                  </a:txBody>
                  <a:tcPr marL="68580" marR="68580" marT="0" marB="0"/>
                </a:tc>
                <a:tc>
                  <a:txBody>
                    <a:bodyPr/>
                    <a:lstStyle/>
                    <a:p>
                      <a:pPr marL="0" marR="0" algn="just">
                        <a:lnSpc>
                          <a:spcPct val="150000"/>
                        </a:lnSpc>
                        <a:spcBef>
                          <a:spcPts val="0"/>
                        </a:spcBef>
                        <a:spcAft>
                          <a:spcPts val="0"/>
                        </a:spcAft>
                      </a:pPr>
                      <a:r>
                        <a:rPr lang="en-US" sz="1800" dirty="0">
                          <a:latin typeface="+mn-lt"/>
                          <a:ea typeface="Calibri"/>
                          <a:cs typeface="Times New Roman"/>
                        </a:rPr>
                        <a:t>Liying L and Yue H 2008 </a:t>
                      </a:r>
                    </a:p>
                  </a:txBody>
                  <a:tcPr marL="68580" marR="68580" marT="0" marB="0"/>
                </a:tc>
                <a:tc>
                  <a:txBody>
                    <a:bodyPr/>
                    <a:lstStyle/>
                    <a:p>
                      <a:pPr algn="just"/>
                      <a:r>
                        <a:rPr kumimoji="0" lang="en-US" sz="1800" kern="1200" dirty="0" smtClean="0">
                          <a:solidFill>
                            <a:schemeClr val="dk1"/>
                          </a:solidFill>
                          <a:latin typeface="+mn-lt"/>
                          <a:ea typeface="+mn-ea"/>
                          <a:cs typeface="+mn-cs"/>
                        </a:rPr>
                        <a:t>In this paper, the core algorithm is studied, which aiming at developing a robust and practical entrance guard &amp; check on work attendance system based on face recognition, and this system is applied to the logistics management industry.</a:t>
                      </a:r>
                      <a:endParaRPr lang="en-IN" sz="1800" dirty="0">
                        <a:latin typeface="+mn-lt"/>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14557"/>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US" sz="1800" kern="1200" dirty="0" smtClean="0">
                          <a:solidFill>
                            <a:schemeClr val="dk1"/>
                          </a:solidFill>
                          <a:latin typeface="+mn-lt"/>
                          <a:ea typeface="+mn-ea"/>
                          <a:cs typeface="+mn-cs"/>
                        </a:rPr>
                        <a:t>Development of Academic Attendance Monitoring System using Fingerprint Identification International Journal of Computer Science and Network Security</a:t>
                      </a:r>
                      <a:endParaRPr lang="en-IN" dirty="0"/>
                    </a:p>
                  </a:txBody>
                  <a:tcPr/>
                </a:tc>
                <a:tc>
                  <a:txBody>
                    <a:bodyPr/>
                    <a:lstStyle/>
                    <a:p>
                      <a:pPr marL="0" marR="0" algn="just">
                        <a:lnSpc>
                          <a:spcPct val="150000"/>
                        </a:lnSpc>
                        <a:spcBef>
                          <a:spcPts val="0"/>
                        </a:spcBef>
                        <a:spcAft>
                          <a:spcPts val="0"/>
                        </a:spcAft>
                      </a:pPr>
                      <a:r>
                        <a:rPr lang="en-US" sz="1800" dirty="0">
                          <a:latin typeface="+mn-lt"/>
                          <a:ea typeface="Calibri"/>
                          <a:cs typeface="Times New Roman"/>
                        </a:rPr>
                        <a:t>Taxila P 2009 </a:t>
                      </a:r>
                    </a:p>
                  </a:txBody>
                  <a:tcPr marL="68580" marR="68580" marT="0" marB="0"/>
                </a:tc>
                <a:tc>
                  <a:txBody>
                    <a:bodyPr/>
                    <a:lstStyle/>
                    <a:p>
                      <a:pPr marL="0" marR="0" algn="just">
                        <a:lnSpc>
                          <a:spcPct val="150000"/>
                        </a:lnSpc>
                        <a:spcBef>
                          <a:spcPts val="0"/>
                        </a:spcBef>
                        <a:spcAft>
                          <a:spcPts val="0"/>
                        </a:spcAft>
                      </a:pPr>
                      <a:r>
                        <a:rPr lang="en-US" sz="1800" dirty="0">
                          <a:solidFill>
                            <a:srgbClr val="333333"/>
                          </a:solidFill>
                          <a:latin typeface="+mn-lt"/>
                          <a:ea typeface="Calibri"/>
                          <a:cs typeface="Times New Roman"/>
                        </a:rPr>
                        <a:t>Managing student attendance during lecture periods has become a difficult challenge. </a:t>
                      </a:r>
                      <a:endParaRPr lang="en-US" sz="1800" dirty="0">
                        <a:latin typeface="+mn-lt"/>
                        <a:ea typeface="Calibri"/>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800" dirty="0">
                          <a:latin typeface="+mn-lt"/>
                          <a:ea typeface="Calibri"/>
                          <a:cs typeface="Times New Roman"/>
                        </a:rPr>
                        <a:t>RFID-based Students Attendance Management System Journal of Scientific &amp; Engineering Research</a:t>
                      </a:r>
                    </a:p>
                  </a:txBody>
                  <a:tcPr marL="68580" marR="68580" marT="0" marB="0"/>
                </a:tc>
                <a:tc>
                  <a:txBody>
                    <a:bodyPr/>
                    <a:lstStyle/>
                    <a:p>
                      <a:pPr marL="0" marR="0" algn="just">
                        <a:lnSpc>
                          <a:spcPct val="150000"/>
                        </a:lnSpc>
                        <a:spcBef>
                          <a:spcPts val="0"/>
                        </a:spcBef>
                        <a:spcAft>
                          <a:spcPts val="0"/>
                        </a:spcAft>
                      </a:pPr>
                      <a:r>
                        <a:rPr lang="en-US" sz="1800" dirty="0">
                          <a:latin typeface="+mn-lt"/>
                          <a:ea typeface="Calibri"/>
                          <a:cs typeface="Times New Roman"/>
                        </a:rPr>
                        <a:t>Arulogun O. T. 2013 </a:t>
                      </a:r>
                    </a:p>
                  </a:txBody>
                  <a:tcPr marL="68580" marR="68580" marT="0" marB="0"/>
                </a:tc>
                <a:tc>
                  <a:txBody>
                    <a:bodyPr/>
                    <a:lstStyle/>
                    <a:p>
                      <a:pPr marL="0" marR="0" algn="just">
                        <a:lnSpc>
                          <a:spcPct val="150000"/>
                        </a:lnSpc>
                        <a:spcBef>
                          <a:spcPts val="0"/>
                        </a:spcBef>
                        <a:spcAft>
                          <a:spcPts val="0"/>
                        </a:spcAft>
                      </a:pPr>
                      <a:r>
                        <a:rPr lang="en-US" sz="1800" dirty="0">
                          <a:solidFill>
                            <a:srgbClr val="333333"/>
                          </a:solidFill>
                          <a:latin typeface="+mn-lt"/>
                          <a:ea typeface="Calibri"/>
                          <a:cs typeface="Times New Roman"/>
                        </a:rPr>
                        <a:t> In this paper, an attempt is made to solve recurrent lecture attendance monitoring problem in developing countries using RFID technology.</a:t>
                      </a:r>
                      <a:endParaRPr lang="en-US" sz="1800" dirty="0">
                        <a:latin typeface="+mn-lt"/>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Users\TTS\Desktop\pic 1.jpg"/>
          <p:cNvPicPr>
            <a:picLocks noGrp="1"/>
          </p:cNvPicPr>
          <p:nvPr>
            <p:ph idx="1"/>
          </p:nvPr>
        </p:nvPicPr>
        <p:blipFill>
          <a:blip r:embed="rId2"/>
          <a:srcRect/>
          <a:stretch>
            <a:fillRect/>
          </a:stretch>
        </p:blipFill>
        <p:spPr bwMode="auto">
          <a:xfrm>
            <a:off x="1600200" y="1447800"/>
            <a:ext cx="6317836" cy="46482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2000" dirty="0" smtClean="0">
                <a:latin typeface="Times New Roman" pitchFamily="18" charset="0"/>
                <a:cs typeface="Times New Roman" pitchFamily="18" charset="0"/>
              </a:rPr>
              <a:t>[1] Roshan Tharanga, J G Smart Attendance using Real Time Face Recognition (SMART-FR) Department of Electronic and Computer Engineering, Sri Lanka Institute of Information Technology (SLIIT) Malabe Sri Lanka .</a:t>
            </a:r>
          </a:p>
          <a:p>
            <a:r>
              <a:rPr lang="en-US" sz="2000" dirty="0" smtClean="0">
                <a:latin typeface="Times New Roman" pitchFamily="18" charset="0"/>
                <a:cs typeface="Times New Roman" pitchFamily="18" charset="0"/>
              </a:rPr>
              <a:t>[2] Liying L and Yue H 2008 The Study of Entrance Guard &amp; Check on Work Attendance System Based on Face Recognition ICCSIT'08.International Conference pp.44 – 47 </a:t>
            </a:r>
          </a:p>
          <a:p>
            <a:r>
              <a:rPr lang="en-US" sz="2000" dirty="0" smtClean="0">
                <a:latin typeface="Times New Roman" pitchFamily="18" charset="0"/>
                <a:cs typeface="Times New Roman" pitchFamily="18" charset="0"/>
              </a:rPr>
              <a:t>[3] Taxila P 2009 Development of Academic Attendance Monitoring System using Fingerprint Identification International Journal of Computer Science and Network Security (IJCSNS) 9(5): 164</a:t>
            </a:r>
          </a:p>
          <a:p>
            <a:r>
              <a:rPr lang="en-US" sz="2000" dirty="0" smtClean="0">
                <a:latin typeface="Times New Roman" pitchFamily="18" charset="0"/>
                <a:cs typeface="Times New Roman" pitchFamily="18" charset="0"/>
              </a:rPr>
              <a:t>[4] Arulogun O. T. 2013 RFID-based Students Attendance Management System Journal of Scientific &amp; Engineering Research 4(2) pp1-9.</a:t>
            </a:r>
          </a:p>
          <a:p>
            <a:r>
              <a:rPr lang="en-US" sz="2000" dirty="0" smtClean="0">
                <a:latin typeface="Times New Roman" pitchFamily="18" charset="0"/>
                <a:cs typeface="Times New Roman" pitchFamily="18" charset="0"/>
              </a:rPr>
              <a:t>[5] Masalha F and NaelH 2014 A Students Attendance System Using QR Code International Journal of Advanced Computer Science and Applications 5(3). </a:t>
            </a:r>
          </a:p>
          <a:p>
            <a:pPr algn="just">
              <a:lnSpc>
                <a:spcPct val="160000"/>
              </a:lnSpc>
              <a:buNone/>
            </a:pPr>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85800"/>
            <a:ext cx="7010400" cy="5334000"/>
          </a:xfrm>
        </p:spPr>
        <p:txBody>
          <a:bodyPr>
            <a:normAutofit lnSpcReduction="10000"/>
          </a:bodyPr>
          <a:lstStyle/>
          <a:p>
            <a:pPr algn="just"/>
            <a:r>
              <a:rPr lang="en-US" sz="2000" dirty="0" smtClean="0">
                <a:latin typeface="Times New Roman" pitchFamily="18" charset="0"/>
                <a:cs typeface="Times New Roman" pitchFamily="18" charset="0"/>
              </a:rPr>
              <a:t>[6] Kar, N 2012 Study of Implementing Automated Attendance System using Face Recognition Technique Journal of computer and communication engineering 1(2) p100 </a:t>
            </a:r>
          </a:p>
          <a:p>
            <a:pPr algn="just"/>
            <a:r>
              <a:rPr lang="en-US" sz="2000" dirty="0" smtClean="0">
                <a:latin typeface="Times New Roman" pitchFamily="18" charset="0"/>
                <a:cs typeface="Times New Roman" pitchFamily="18" charset="0"/>
              </a:rPr>
              <a:t>[7] Balcoh N K. 2012 Algorithm for Efficient Attendance Management: Face Recognition Based Approach International Journal of Computer Science. 9(4) pp 146-150 </a:t>
            </a:r>
          </a:p>
          <a:p>
            <a:pPr algn="just"/>
            <a:r>
              <a:rPr lang="en-US" sz="2000" dirty="0" smtClean="0">
                <a:latin typeface="Times New Roman" pitchFamily="18" charset="0"/>
                <a:cs typeface="Times New Roman" pitchFamily="18" charset="0"/>
              </a:rPr>
              <a:t>[8] Jha A 2007 Class Room Attendance System Using Facial Recognition System The International Journal of Mathematics, Science, Technology and Management (IJMSTM) pp2319-8125</a:t>
            </a:r>
          </a:p>
          <a:p>
            <a:pPr algn="just"/>
            <a:r>
              <a:rPr lang="en-US" sz="2000" dirty="0" smtClean="0">
                <a:latin typeface="Times New Roman" pitchFamily="18" charset="0"/>
                <a:cs typeface="Times New Roman" pitchFamily="18" charset="0"/>
              </a:rPr>
              <a:t>[9] Kawaguchi, Y 2005 Face Recognition-Based Lecture Attendance System The 3rd AEARU Workshop on Network Education pp70-75</a:t>
            </a:r>
          </a:p>
          <a:p>
            <a:pPr algn="just"/>
            <a:r>
              <a:rPr lang="en-US" sz="2000" dirty="0" smtClean="0">
                <a:latin typeface="Times New Roman" pitchFamily="18" charset="0"/>
                <a:cs typeface="Times New Roman" pitchFamily="18" charset="0"/>
              </a:rPr>
              <a:t>[10] Shehu V and Dika A 2010 Using Real Time Computer Vision Algorithms in Automatic Attendance Management Systems International Conference information Technology Interfaces (ITI). 397-402. </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1163</TotalTime>
  <Words>1038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ATTENDANCE MANAGEMENT  SYSTEM BASED  ON  THE  CLOUD WEB  APPLICATION WITH  THE  FUNCTION OF  FACE  RECOGNITION </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536</cp:revision>
  <dcterms:created xsi:type="dcterms:W3CDTF">2006-08-16T00:00:00Z</dcterms:created>
  <dcterms:modified xsi:type="dcterms:W3CDTF">2021-03-27T22:37:01Z</dcterms:modified>
</cp:coreProperties>
</file>