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600200"/>
            <a:ext cx="7498080" cy="3200400"/>
          </a:xfrm>
        </p:spPr>
        <p:txBody>
          <a:bodyPr>
            <a:normAutofit fontScale="90000"/>
          </a:bodyPr>
          <a:lstStyle/>
          <a:p>
            <a:pPr algn="ctr"/>
            <a:r>
              <a:rPr lang="en-US" b="1" dirty="0" smtClean="0"/>
              <a:t>EARTHQUAKE </a:t>
            </a:r>
            <a:r>
              <a:rPr lang="en-US" b="1" dirty="0" smtClean="0"/>
              <a:t> PREDICTION</a:t>
            </a:r>
            <a:br>
              <a:rPr lang="en-US" b="1" dirty="0" smtClean="0"/>
            </a:br>
            <a:r>
              <a:rPr lang="en-US" b="1" dirty="0" smtClean="0"/>
              <a:t> </a:t>
            </a:r>
            <a:r>
              <a:rPr lang="en-US" b="1" dirty="0" smtClean="0"/>
              <a:t>ANALYSIS USING NEURAL </a:t>
            </a:r>
            <a:r>
              <a:rPr lang="en-US" b="1" dirty="0" smtClean="0"/>
              <a:t>   NETWORK</a:t>
            </a:r>
            <a:r>
              <a:rPr lang="en-US" dirty="0" smtClean="0"/>
              <a:t/>
            </a:r>
            <a:br>
              <a:rPr lang="en-US" dirty="0" smtClean="0"/>
            </a:br>
            <a:r>
              <a:rPr lang="en-US" b="1" dirty="0" smtClean="0"/>
              <a:t> </a:t>
            </a:r>
            <a:r>
              <a:rPr lang="en-US" dirty="0" smtClean="0"/>
              <a:t/>
            </a:r>
            <a:br>
              <a:rPr lang="en-US"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fontScale="92500" lnSpcReduction="20000"/>
          </a:bodyPr>
          <a:lstStyle/>
          <a:p>
            <a:pPr algn="just">
              <a:lnSpc>
                <a:spcPct val="170000"/>
              </a:lnSpc>
            </a:pPr>
            <a:r>
              <a:rPr lang="en-US" sz="2000" dirty="0" smtClean="0">
                <a:latin typeface="Times New Roman" pitchFamily="18" charset="0"/>
                <a:cs typeface="Times New Roman" pitchFamily="18" charset="0"/>
              </a:rPr>
              <a:t>The recent scientific advances in understanding the hierarchical nature of the lithosphere and its dynamics based on systematic monitoring and evidence of its space-energy similarity at global, regional, and local scales did result the design of reproducible inter </a:t>
            </a:r>
            <a:r>
              <a:rPr lang="en-US" sz="2000" dirty="0" smtClean="0">
                <a:latin typeface="Times New Roman" pitchFamily="18" charset="0"/>
                <a:cs typeface="Times New Roman" pitchFamily="18" charset="0"/>
              </a:rPr>
              <a:t>mediate term </a:t>
            </a:r>
            <a:r>
              <a:rPr lang="en-US" sz="2000" dirty="0" smtClean="0">
                <a:latin typeface="Times New Roman" pitchFamily="18" charset="0"/>
                <a:cs typeface="Times New Roman" pitchFamily="18" charset="0"/>
              </a:rPr>
              <a:t>middle-range earthquake prediction technique.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real-time experimental testing aimed at prediction of the largest earthquakes worldwide from 1992 to the present proved statistically a possibility of practical earthquake forecasting although of limited precision.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first approximation, an accuracy of 1-5 years and 5-10 times the anticipated source dimension is achieved. </a:t>
            </a: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Further analysis of seismic dynamics allows reducing the spatial uncertainty down to 1-3 source dimensions, although at the cost of additional failures-to-predict.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Despite </a:t>
            </a:r>
            <a:r>
              <a:rPr lang="en-US" sz="2000" dirty="0" smtClean="0">
                <a:latin typeface="Times New Roman" pitchFamily="18" charset="0"/>
                <a:cs typeface="Times New Roman" pitchFamily="18" charset="0"/>
              </a:rPr>
              <a:t>of limited accuracy a considerable damage could be prevented by timely knowledgeable use of the existing predictions and earthquake prediction </a:t>
            </a:r>
            <a:r>
              <a:rPr lang="en-US" sz="2000" dirty="0" smtClean="0">
                <a:latin typeface="Times New Roman" pitchFamily="18" charset="0"/>
                <a:cs typeface="Times New Roman" pitchFamily="18" charset="0"/>
              </a:rPr>
              <a:t>strategies.</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link of theoretical research in modeling earthquake sequences in frames of statistical physics on the one hand and instrumental and algorithm developments on the other hand help developing a new generation of earthquake prediction technique of higher </a:t>
            </a:r>
            <a:r>
              <a:rPr lang="en-US" sz="2000" dirty="0" smtClean="0">
                <a:latin typeface="Times New Roman" pitchFamily="18" charset="0"/>
                <a:cs typeface="Times New Roman" pitchFamily="18" charset="0"/>
              </a:rPr>
              <a:t>accuracy.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architecture of the neural network model for predicting the earthquake occurrence </a:t>
            </a:r>
          </a:p>
          <a:p>
            <a:pPr algn="just">
              <a:lnSpc>
                <a:spcPct val="150000"/>
              </a:lnSpc>
            </a:pPr>
            <a:r>
              <a:rPr lang="en-US" sz="2000" dirty="0" smtClean="0">
                <a:latin typeface="Times New Roman" pitchFamily="18" charset="0"/>
                <a:cs typeface="Times New Roman" pitchFamily="18" charset="0"/>
              </a:rPr>
              <a:t>The input neuron layer has seven nodes representing the seven seismicity indicators. </a:t>
            </a:r>
          </a:p>
          <a:p>
            <a:pPr algn="just">
              <a:lnSpc>
                <a:spcPct val="150000"/>
              </a:lnSpc>
            </a:pPr>
            <a:r>
              <a:rPr lang="en-US" sz="2000" dirty="0" smtClean="0">
                <a:latin typeface="Times New Roman" pitchFamily="18" charset="0"/>
                <a:cs typeface="Times New Roman" pitchFamily="18" charset="0"/>
              </a:rPr>
              <a:t>They are used to recognize the pattern of earthquake occurrences. </a:t>
            </a:r>
          </a:p>
          <a:p>
            <a:pPr algn="just">
              <a:lnSpc>
                <a:spcPct val="150000"/>
              </a:lnSpc>
            </a:pPr>
            <a:r>
              <a:rPr lang="en-US" sz="2000" dirty="0" smtClean="0">
                <a:latin typeface="Times New Roman" pitchFamily="18" charset="0"/>
                <a:cs typeface="Times New Roman" pitchFamily="18" charset="0"/>
              </a:rPr>
              <a:t>It can also be employed for predicting the nature of the future events and as well as mitigation of earthquake risk.</a:t>
            </a:r>
          </a:p>
          <a:p>
            <a:pPr algn="just">
              <a:lnSpc>
                <a:spcPct val="150000"/>
              </a:lnSpc>
            </a:pPr>
            <a:r>
              <a:rPr lang="en-US" sz="2000" dirty="0" smtClean="0">
                <a:latin typeface="Times New Roman" pitchFamily="18" charset="0"/>
                <a:cs typeface="Times New Roman" pitchFamily="18" charset="0"/>
              </a:rPr>
              <a:t>The learning method in this paper is back propagation. It consists of two main phases: propagation and weight update.</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1143000"/>
            <a:ext cx="7498080" cy="5715000"/>
          </a:xfrm>
        </p:spPr>
        <p:txBody>
          <a:bodyPr>
            <a:noAutofit/>
          </a:bodyPr>
          <a:lstStyle/>
          <a:p>
            <a:pPr algn="just"/>
            <a:r>
              <a:rPr lang="en-US" sz="2000" dirty="0" smtClean="0">
                <a:latin typeface="Times New Roman" pitchFamily="18" charset="0"/>
                <a:cs typeface="Times New Roman" pitchFamily="18" charset="0"/>
              </a:rPr>
              <a:t>The problem of earthquake prediction as a classification task where the magnitude ranges of the largest seismic event in a pre-defined time window (for instance, 1 month) are the output classes. So, the proposed methods are used to predict the magnitude of the biggest earthquake (within 0.5) in a pre-defined region in the following month</a:t>
            </a:r>
          </a:p>
          <a:p>
            <a:pPr algn="just"/>
            <a:r>
              <a:rPr lang="en-US" sz="2000" dirty="0" smtClean="0">
                <a:latin typeface="Times New Roman" pitchFamily="18" charset="0"/>
                <a:cs typeface="Times New Roman" pitchFamily="18" charset="0"/>
              </a:rPr>
              <a:t>The logical consequence was paper published in Neural Networks in 2009. In this paper, the authors proposed the architecture of a probabilistic neural network (PNN) as a solution for the same problem that was formulated in .</a:t>
            </a:r>
            <a:r>
              <a:rPr lang="en-US" sz="2000" dirty="0" err="1" smtClean="0">
                <a:latin typeface="Times New Roman" pitchFamily="18" charset="0"/>
                <a:cs typeface="Times New Roman" pitchFamily="18" charset="0"/>
              </a:rPr>
              <a:t>Adeli</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Panakkat</a:t>
            </a:r>
            <a:r>
              <a:rPr lang="en-US" sz="2000" dirty="0" smtClean="0">
                <a:latin typeface="Times New Roman" pitchFamily="18" charset="0"/>
                <a:cs typeface="Times New Roman" pitchFamily="18" charset="0"/>
              </a:rPr>
              <a:t> also used the same set of seismicity indicators as input data for training the network.</a:t>
            </a:r>
          </a:p>
          <a:p>
            <a:pPr algn="just"/>
            <a:r>
              <a:rPr lang="en-US" sz="2000" dirty="0" smtClean="0">
                <a:latin typeface="Times New Roman" pitchFamily="18" charset="0"/>
                <a:cs typeface="Times New Roman" pitchFamily="18" charset="0"/>
              </a:rPr>
              <a:t>The problem of earthquake prediction was treated as a regression task: four </a:t>
            </a:r>
            <a:r>
              <a:rPr lang="en-US" sz="2000" dirty="0" err="1" smtClean="0">
                <a:latin typeface="Times New Roman" pitchFamily="18" charset="0"/>
                <a:cs typeface="Times New Roman" pitchFamily="18" charset="0"/>
              </a:rPr>
              <a:t>regressors</a:t>
            </a:r>
            <a:r>
              <a:rPr lang="en-US" sz="2000" dirty="0" smtClean="0">
                <a:latin typeface="Times New Roman" pitchFamily="18" charset="0"/>
                <a:cs typeface="Times New Roman" pitchFamily="18" charset="0"/>
              </a:rPr>
              <a:t> (generalized linear models, gradient boosting machines, deep learning and random forest) and ensembles for them were ap</a:t>
            </a:r>
            <a:r>
              <a:rPr lang="en-US" sz="2000" dirty="0" smtClean="0"/>
              <a:t>plied.</a:t>
            </a:r>
          </a:p>
          <a:p>
            <a:pPr algn="just">
              <a:buNone/>
            </a:pPr>
            <a:endParaRPr lang="en-US" sz="2000" dirty="0" smtClean="0"/>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We present performance evaluation for different configurations and neural network structures that show prediction accuracy compared to other methods.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scheme is built based on feed forward neural network model with multi-hidden layers.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model consists of four phases: data acquisition, pre-processing, feature extraction and neural network training and testing. In this study the neural network model provides higher forecast accuracy than other proposed methods.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Neural </a:t>
            </a:r>
            <a:r>
              <a:rPr lang="en-US" sz="2000" dirty="0" smtClean="0">
                <a:latin typeface="Times New Roman" pitchFamily="18" charset="0"/>
                <a:cs typeface="Times New Roman" pitchFamily="18" charset="0"/>
              </a:rPr>
              <a:t>network model is at least 32% better than other methods. This is due to that neural network is capable to capture non-linear relationship than statistical methods and other proposed methods.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US" sz="2000" dirty="0" smtClean="0"/>
              <a:t>We </a:t>
            </a:r>
            <a:r>
              <a:rPr lang="en-US" sz="2000" dirty="0" smtClean="0"/>
              <a:t>propose a new neural network model to predict earthquakes in northern Red Sea area. </a:t>
            </a:r>
            <a:endParaRPr lang="en-US" sz="2000" dirty="0" smtClean="0"/>
          </a:p>
          <a:p>
            <a:pPr algn="just">
              <a:lnSpc>
                <a:spcPct val="150000"/>
              </a:lnSpc>
            </a:pPr>
            <a:r>
              <a:rPr lang="en-US" sz="2000" dirty="0" smtClean="0"/>
              <a:t>Although </a:t>
            </a:r>
            <a:r>
              <a:rPr lang="en-US" sz="2000" dirty="0" smtClean="0"/>
              <a:t>there are similar models that have been published before in different areas, to our best knowledge this is the first neural network model to predict earthquake in northern Red Sea area</a:t>
            </a:r>
            <a:r>
              <a:rPr lang="en-US" sz="2000" dirty="0" smtClean="0"/>
              <a:t>.</a:t>
            </a:r>
          </a:p>
          <a:p>
            <a:pPr algn="just">
              <a:lnSpc>
                <a:spcPct val="150000"/>
              </a:lnSpc>
            </a:pPr>
            <a:r>
              <a:rPr lang="en-US" sz="2000" dirty="0" smtClean="0"/>
              <a:t> </a:t>
            </a:r>
            <a:r>
              <a:rPr lang="en-US" sz="2000" dirty="0" smtClean="0"/>
              <a:t>We analyze the historical earthquakes data in northern Red Sea area for different statistics parameters such as correlation, mean, standard deviation, and other. </a:t>
            </a:r>
            <a:endParaRPr lang="en-US" sz="2000" dirty="0" smtClean="0"/>
          </a:p>
          <a:p>
            <a:pPr algn="just">
              <a:lnSpc>
                <a:spcPct val="150000"/>
              </a:lnSpc>
            </a:pPr>
            <a:r>
              <a:rPr lang="en-US" sz="2000" dirty="0" smtClean="0"/>
              <a:t>We </a:t>
            </a:r>
            <a:r>
              <a:rPr lang="en-US" sz="2000" dirty="0" smtClean="0"/>
              <a:t>present different heuristic prediction methods and we compare their results with our neural network model. </a:t>
            </a:r>
            <a:endParaRPr lang="en-US" sz="2000" dirty="0" smtClean="0"/>
          </a:p>
          <a:p>
            <a:pPr algn="just">
              <a:lnSpc>
                <a:spcPct val="150000"/>
              </a:lnSpc>
            </a:pPr>
            <a:r>
              <a:rPr lang="en-US" sz="2000" dirty="0" smtClean="0"/>
              <a:t>Details </a:t>
            </a:r>
            <a:r>
              <a:rPr lang="en-US" sz="2000" dirty="0" smtClean="0"/>
              <a:t>performance analysis of the proposed forecasting methods shows that the neural network model provides higher forecasting </a:t>
            </a:r>
            <a:r>
              <a:rPr lang="en-US" sz="2000" dirty="0" smtClean="0"/>
              <a:t>accuracy.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942840"/>
        </p:xfrm>
        <a:graphic>
          <a:graphicData uri="http://schemas.openxmlformats.org/drawingml/2006/table">
            <a:tbl>
              <a:tblPr firstRow="1" bandRow="1">
                <a:tableStyleId>{5C22544A-7EE6-4342-B048-85BDC9FD1C3A}</a:tableStyleId>
              </a:tblPr>
              <a:tblGrid>
                <a:gridCol w="2622550"/>
                <a:gridCol w="2635250"/>
                <a:gridCol w="2609850"/>
              </a:tblGrid>
              <a:tr h="370840">
                <a:tc>
                  <a:txBody>
                    <a:bodyPr/>
                    <a:lstStyle/>
                    <a:p>
                      <a:pPr algn="ctr"/>
                      <a:r>
                        <a:rPr lang="en-US" dirty="0" smtClean="0"/>
                        <a:t>TITTLE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kumimoji="0" lang="en-US" sz="1800" kern="1200" dirty="0" smtClean="0">
                          <a:solidFill>
                            <a:schemeClr val="dk1"/>
                          </a:solidFill>
                          <a:latin typeface="+mn-lt"/>
                          <a:ea typeface="+mn-ea"/>
                          <a:cs typeface="+mn-cs"/>
                        </a:rPr>
                        <a:t>Deep learning. Nature </a:t>
                      </a:r>
                      <a:endParaRPr lang="en-IN" dirty="0"/>
                    </a:p>
                  </a:txBody>
                  <a:tcPr/>
                </a:tc>
                <a:tc>
                  <a:txBody>
                    <a:bodyPr/>
                    <a:lstStyle/>
                    <a:p>
                      <a:pPr algn="ctr"/>
                      <a:r>
                        <a:rPr kumimoji="0" lang="en-US" sz="1800" kern="1200" dirty="0" smtClean="0">
                          <a:solidFill>
                            <a:schemeClr val="dk1"/>
                          </a:solidFill>
                          <a:latin typeface="+mn-lt"/>
                          <a:ea typeface="+mn-ea"/>
                          <a:cs typeface="+mn-cs"/>
                        </a:rPr>
                        <a:t>LeCun Y, Bengio Y, Hinton G (2015)</a:t>
                      </a:r>
                      <a:endParaRPr lang="en-IN" dirty="0"/>
                    </a:p>
                  </a:txBody>
                  <a:tcPr/>
                </a:tc>
                <a:tc>
                  <a:txBody>
                    <a:bodyPr/>
                    <a:lstStyle/>
                    <a:p>
                      <a:pPr algn="just"/>
                      <a:r>
                        <a:rPr kumimoji="0" lang="en-US" b="0" i="0" kern="1200" dirty="0" smtClean="0">
                          <a:solidFill>
                            <a:schemeClr val="dk1"/>
                          </a:solidFill>
                          <a:latin typeface="+mn-lt"/>
                          <a:ea typeface="+mn-ea"/>
                          <a:cs typeface="+mn-cs"/>
                        </a:rPr>
                        <a:t>These methods have dramatically improved the state-of-the-art in speech recognition, visual object recognition, object detection and many other domains such as drug discovery and genomics.</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Machine learning: Trends, perspectives, and prospects.</a:t>
                      </a:r>
                      <a:endParaRPr lang="en-IN" dirty="0" smtClean="0"/>
                    </a:p>
                    <a:p>
                      <a:pPr algn="ctr"/>
                      <a:endParaRPr lang="en-IN" dirty="0"/>
                    </a:p>
                  </a:txBody>
                  <a:tcPr/>
                </a:tc>
                <a:tc>
                  <a:txBody>
                    <a:bodyPr/>
                    <a:lstStyle/>
                    <a:p>
                      <a:pPr algn="ctr"/>
                      <a:r>
                        <a:rPr kumimoji="0" lang="en-US" sz="1800" kern="1200" dirty="0" smtClean="0">
                          <a:solidFill>
                            <a:schemeClr val="dk1"/>
                          </a:solidFill>
                          <a:latin typeface="+mn-lt"/>
                          <a:ea typeface="+mn-ea"/>
                          <a:cs typeface="+mn-cs"/>
                        </a:rPr>
                        <a:t>Jordan MI, Mitchell TM (2015)</a:t>
                      </a:r>
                      <a:endParaRPr lang="en-IN" dirty="0"/>
                    </a:p>
                  </a:txBody>
                  <a:tcPr/>
                </a:tc>
                <a:tc>
                  <a:txBody>
                    <a:bodyPr/>
                    <a:lstStyle/>
                    <a:p>
                      <a:pPr algn="just"/>
                      <a:r>
                        <a:rPr kumimoji="0" lang="en-US" b="0" i="0" kern="1200" dirty="0" smtClean="0">
                          <a:solidFill>
                            <a:schemeClr val="dk1"/>
                          </a:solidFill>
                          <a:latin typeface="+mn-lt"/>
                          <a:ea typeface="+mn-ea"/>
                          <a:cs typeface="+mn-cs"/>
                        </a:rPr>
                        <a:t> It is one of today’s most rapidly growing technical fields, lying at the intersection of computer science and statistics, and at the core of artificial intelligence and data science</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5778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4396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Solving the quantum many-body problem with artificial neural networks</a:t>
                      </a:r>
                      <a:endParaRPr lang="en-IN" dirty="0" smtClean="0"/>
                    </a:p>
                    <a:p>
                      <a:pPr algn="just"/>
                      <a:endParaRPr lang="en-IN" dirty="0"/>
                    </a:p>
                  </a:txBody>
                  <a:tcPr/>
                </a:tc>
                <a:tc>
                  <a:txBody>
                    <a:bodyPr/>
                    <a:lstStyle/>
                    <a:p>
                      <a:pPr algn="just"/>
                      <a:r>
                        <a:rPr kumimoji="0" lang="en-US" sz="1800" kern="1200" dirty="0" smtClean="0">
                          <a:solidFill>
                            <a:schemeClr val="dk1"/>
                          </a:solidFill>
                          <a:latin typeface="+mn-lt"/>
                          <a:ea typeface="+mn-ea"/>
                          <a:cs typeface="+mn-cs"/>
                        </a:rPr>
                        <a:t>Carleo G, Troyer M (2017)</a:t>
                      </a:r>
                      <a:endParaRPr lang="en-IN" dirty="0"/>
                    </a:p>
                  </a:txBody>
                  <a:tcPr/>
                </a:tc>
                <a:tc>
                  <a:txBody>
                    <a:bodyPr/>
                    <a:lstStyle/>
                    <a:p>
                      <a:pPr algn="just"/>
                      <a:r>
                        <a:rPr kumimoji="0" lang="en-US" b="0" i="0" kern="1200" dirty="0" smtClean="0">
                          <a:solidFill>
                            <a:schemeClr val="dk1"/>
                          </a:solidFill>
                          <a:latin typeface="+mn-lt"/>
                          <a:ea typeface="+mn-ea"/>
                          <a:cs typeface="+mn-cs"/>
                        </a:rPr>
                        <a:t>We introduce a variational representation of quantum states based on artificial neural networks with a variable number of hidden neurons.</a:t>
                      </a:r>
                      <a:endParaRPr lang="en-IN" dirty="0"/>
                    </a:p>
                  </a:txBody>
                  <a:tcPr/>
                </a:tc>
              </a:tr>
              <a:tr h="370840">
                <a:tc>
                  <a:txBody>
                    <a:bodyPr/>
                    <a:lstStyle/>
                    <a:p>
                      <a:pPr algn="just"/>
                      <a:r>
                        <a:rPr kumimoji="0" lang="en-US" sz="1800" kern="1200" dirty="0" smtClean="0">
                          <a:solidFill>
                            <a:schemeClr val="dk1"/>
                          </a:solidFill>
                          <a:latin typeface="+mn-lt"/>
                          <a:ea typeface="+mn-ea"/>
                          <a:cs typeface="+mn-cs"/>
                        </a:rPr>
                        <a:t>Solving high-dimensional partial differential equations using deep learning. </a:t>
                      </a:r>
                      <a:endParaRPr lang="en-IN" dirty="0"/>
                    </a:p>
                  </a:txBody>
                  <a:tcPr/>
                </a:tc>
                <a:tc>
                  <a:txBody>
                    <a:bodyPr/>
                    <a:lstStyle/>
                    <a:p>
                      <a:pPr algn="just"/>
                      <a:r>
                        <a:rPr kumimoji="0" lang="en-US" sz="1800" kern="1200" dirty="0" smtClean="0">
                          <a:solidFill>
                            <a:schemeClr val="dk1"/>
                          </a:solidFill>
                          <a:latin typeface="+mn-lt"/>
                          <a:ea typeface="+mn-ea"/>
                          <a:cs typeface="+mn-cs"/>
                        </a:rPr>
                        <a:t>Han J, Jentzen A, E W (2018)</a:t>
                      </a:r>
                      <a:endParaRPr lang="en-IN" dirty="0"/>
                    </a:p>
                  </a:txBody>
                  <a:tcPr/>
                </a:tc>
                <a:tc>
                  <a:txBody>
                    <a:bodyPr/>
                    <a:lstStyle/>
                    <a:p>
                      <a:pPr algn="just"/>
                      <a:r>
                        <a:rPr kumimoji="0" lang="en-US" b="0" i="0" kern="1200" dirty="0" smtClean="0">
                          <a:solidFill>
                            <a:schemeClr val="dk1"/>
                          </a:solidFill>
                          <a:latin typeface="+mn-lt"/>
                          <a:ea typeface="+mn-ea"/>
                          <a:cs typeface="+mn-cs"/>
                        </a:rPr>
                        <a:t>This paper presents a deep learning-based approach that can handle general high-dimensional parabolic PDEs.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jpg"/>
          <p:cNvPicPr>
            <a:picLocks noGrp="1" noChangeAspect="1" noChangeArrowheads="1"/>
          </p:cNvPicPr>
          <p:nvPr>
            <p:ph idx="1"/>
          </p:nvPr>
        </p:nvPicPr>
        <p:blipFill>
          <a:blip r:embed="rId2"/>
          <a:srcRect/>
          <a:stretch>
            <a:fillRect/>
          </a:stretch>
        </p:blipFill>
        <p:spPr bwMode="auto">
          <a:xfrm>
            <a:off x="1905000" y="1143000"/>
            <a:ext cx="5867400" cy="48005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2400" dirty="0" smtClean="0">
                <a:latin typeface="Times New Roman" pitchFamily="18" charset="0"/>
                <a:cs typeface="Times New Roman" pitchFamily="18" charset="0"/>
              </a:rPr>
              <a:t>[1] LeCun Y, Bengio Y, Hinton G (2015) Deep learning. Nature 521:436-444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2] Jordan MI, Mitchell TM (2015) Machine learning: Trends, perspectives, and prospects. Science 349:255-260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3] </a:t>
            </a:r>
            <a:r>
              <a:rPr lang="en-US" sz="2400" dirty="0" smtClean="0">
                <a:latin typeface="Times New Roman" pitchFamily="18" charset="0"/>
                <a:cs typeface="Times New Roman" pitchFamily="18" charset="0"/>
              </a:rPr>
              <a:t>Carleton </a:t>
            </a:r>
            <a:r>
              <a:rPr lang="en-US" sz="2400" dirty="0" smtClean="0">
                <a:latin typeface="Times New Roman" pitchFamily="18" charset="0"/>
                <a:cs typeface="Times New Roman" pitchFamily="18" charset="0"/>
              </a:rPr>
              <a:t>G, Troyer M (2017) Solving the quantum many-body problem with artificial neural networks. Science 355:602-606</a:t>
            </a:r>
          </a:p>
          <a:p>
            <a:pPr algn="just"/>
            <a:r>
              <a:rPr lang="en-US" sz="2400" dirty="0" smtClean="0">
                <a:latin typeface="Times New Roman" pitchFamily="18" charset="0"/>
                <a:cs typeface="Times New Roman" pitchFamily="18" charset="0"/>
              </a:rPr>
              <a:t> [4] Han J, Jentzen A, E W (2018) Solving high-dimensional partial differential equations using deep learning. PNAS 115:85005-8510 </a:t>
            </a:r>
          </a:p>
          <a:p>
            <a:pPr algn="just"/>
            <a:r>
              <a:rPr lang="en-US" sz="2400" dirty="0" smtClean="0">
                <a:latin typeface="Times New Roman" pitchFamily="18" charset="0"/>
                <a:cs typeface="Times New Roman" pitchFamily="18" charset="0"/>
              </a:rPr>
              <a:t>[5] Pathak J, Hunt B, Girvan M, Lu Z, </a:t>
            </a:r>
            <a:r>
              <a:rPr lang="en-US" sz="2400" dirty="0" smtClean="0">
                <a:latin typeface="Times New Roman" pitchFamily="18" charset="0"/>
                <a:cs typeface="Times New Roman" pitchFamily="18" charset="0"/>
              </a:rPr>
              <a:t>Ott </a:t>
            </a:r>
            <a:r>
              <a:rPr lang="en-US" sz="2400" dirty="0" smtClean="0">
                <a:latin typeface="Times New Roman" pitchFamily="18" charset="0"/>
                <a:cs typeface="Times New Roman" pitchFamily="18" charset="0"/>
              </a:rPr>
              <a:t>E (2018) Model-Free Prediction of Large Spation temporally Chaotic Systems from Data: A Reservoir Computing Approach. Phys. Rev. Lett. 120:024102</a:t>
            </a:r>
          </a:p>
          <a:p>
            <a:pPr algn="just">
              <a:lnSpc>
                <a:spcPct val="160000"/>
              </a:lnSpc>
              <a:buFont typeface="Wingdings" pitchFamily="2" charset="2"/>
              <a:buChar char="v"/>
            </a:pPr>
            <a:endParaRPr lang="en-US" sz="2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r>
              <a:rPr lang="en-US" sz="2400" dirty="0" smtClean="0">
                <a:latin typeface="Times New Roman" pitchFamily="18" charset="0"/>
                <a:cs typeface="Times New Roman" pitchFamily="18" charset="0"/>
              </a:rPr>
              <a:t> [6] Kong Q, Trugman DT, Ross ZE, Bianco MJ, Meade BJ, Gerstoft P (2019) Machine Learning in Seismology: Turning Data into Insights. Seismol. Res. Lett. 90:3-14</a:t>
            </a:r>
          </a:p>
          <a:p>
            <a:pPr algn="just"/>
            <a:r>
              <a:rPr lang="en-US" sz="2400" dirty="0" smtClean="0">
                <a:latin typeface="Times New Roman" pitchFamily="18" charset="0"/>
                <a:cs typeface="Times New Roman" pitchFamily="18" charset="0"/>
              </a:rPr>
              <a:t>[7] Bergen KJ, Johnson PA, de Hoop MV, Beroza GC (2019) Machine learning for data driven discovery in solid Earth geo science. Science 363:eaau0323 </a:t>
            </a:r>
          </a:p>
          <a:p>
            <a:pPr algn="just"/>
            <a:r>
              <a:rPr lang="en-US" sz="2400" dirty="0" smtClean="0">
                <a:latin typeface="Times New Roman" pitchFamily="18" charset="0"/>
                <a:cs typeface="Times New Roman" pitchFamily="18" charset="0"/>
              </a:rPr>
              <a:t>[8] Rouet-Leduc B, Hulbert C, Lubbers N, Barros K, Humphreys CJ, Johnson PA (2017) Machine learning predicts laboratory earthquakes. Geophys. Res. Lett. 44:9276-9282 </a:t>
            </a:r>
          </a:p>
          <a:p>
            <a:pPr algn="just"/>
            <a:r>
              <a:rPr lang="en-US" sz="2400" dirty="0" smtClean="0">
                <a:latin typeface="Times New Roman" pitchFamily="18" charset="0"/>
                <a:cs typeface="Times New Roman" pitchFamily="18" charset="0"/>
              </a:rPr>
              <a:t>[9] </a:t>
            </a:r>
            <a:r>
              <a:rPr lang="en-US" sz="2400" dirty="0" smtClean="0">
                <a:latin typeface="Times New Roman" pitchFamily="18" charset="0"/>
                <a:cs typeface="Times New Roman" pitchFamily="18" charset="0"/>
              </a:rPr>
              <a:t>DeVries</a:t>
            </a:r>
            <a:r>
              <a:rPr lang="en-US" sz="2400" dirty="0" smtClean="0">
                <a:latin typeface="Times New Roman" pitchFamily="18" charset="0"/>
                <a:cs typeface="Times New Roman" pitchFamily="18" charset="0"/>
              </a:rPr>
              <a:t> PMR, </a:t>
            </a:r>
            <a:r>
              <a:rPr lang="en-US" sz="2400" dirty="0" smtClean="0">
                <a:latin typeface="Times New Roman" pitchFamily="18" charset="0"/>
                <a:cs typeface="Times New Roman" pitchFamily="18" charset="0"/>
              </a:rPr>
              <a:t>Viégas</a:t>
            </a:r>
            <a:r>
              <a:rPr lang="en-US" sz="2400" dirty="0" smtClean="0">
                <a:latin typeface="Times New Roman" pitchFamily="18" charset="0"/>
                <a:cs typeface="Times New Roman" pitchFamily="18" charset="0"/>
              </a:rPr>
              <a:t> F, Wattenberg M, Meade BJ (2018) Deep learning of aftershock patterns following large earthquakes. Nature 560:632-634 </a:t>
            </a:r>
          </a:p>
          <a:p>
            <a:pPr algn="just"/>
            <a:r>
              <a:rPr lang="en-US" sz="2400" dirty="0" smtClean="0">
                <a:latin typeface="Times New Roman" pitchFamily="18" charset="0"/>
                <a:cs typeface="Times New Roman" pitchFamily="18" charset="0"/>
              </a:rPr>
              <a:t>[10] Geller RJ, Jackson DD, Kagan YY, Mulargia F (1997) Earthquakes Cannot Be Predicted. Science 275:1616-1617 </a:t>
            </a:r>
          </a:p>
          <a:p>
            <a:pPr algn="just">
              <a:lnSpc>
                <a:spcPct val="170000"/>
              </a:lnSpc>
              <a:buNone/>
            </a:pPr>
            <a:endParaRPr lang="en-IN" sz="2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1226</TotalTime>
  <Words>1113</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EARTHQUAKE  PREDICTION  ANALYSIS USING NEURAL    NETWORK   </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535</cp:revision>
  <dcterms:created xsi:type="dcterms:W3CDTF">2006-08-16T00:00:00Z</dcterms:created>
  <dcterms:modified xsi:type="dcterms:W3CDTF">2021-03-27T19:45:54Z</dcterms:modified>
</cp:coreProperties>
</file>