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notesSlides/notesSlide1.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257" r:id="rId3"/>
    <p:sldId id="325" r:id="rId4"/>
    <p:sldId id="260" r:id="rId5"/>
    <p:sldId id="262" r:id="rId6"/>
    <p:sldId id="263" r:id="rId7"/>
    <p:sldId id="294" r:id="rId8"/>
    <p:sldId id="298" r:id="rId9"/>
    <p:sldId id="310" r:id="rId10"/>
    <p:sldId id="311" r:id="rId11"/>
    <p:sldId id="296" r:id="rId12"/>
    <p:sldId id="295" r:id="rId13"/>
    <p:sldId id="323" r:id="rId14"/>
    <p:sldId id="324"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576"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26-Mar-21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26-Mar-21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26-Mar-21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26-Mar-21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26-Mar-21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26-Mar-21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26-Mar-21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26-Mar-21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fontScale="90000"/>
          </a:bodyPr>
          <a:lstStyle/>
          <a:p>
            <a:pPr algn="ctr"/>
            <a:r>
              <a:rPr lang="en-US" dirty="0" smtClean="0"/>
              <a:t>Deep Learning for Classification and</a:t>
            </a:r>
            <a:br>
              <a:rPr lang="en-US" dirty="0" smtClean="0"/>
            </a:br>
            <a:r>
              <a:rPr lang="en-US" dirty="0" smtClean="0"/>
              <a:t>Localization of COVID-19 Markers</a:t>
            </a:r>
            <a:br>
              <a:rPr lang="en-US" dirty="0" smtClean="0"/>
            </a:br>
            <a:r>
              <a:rPr lang="en-US" dirty="0" smtClean="0"/>
              <a:t>in Point-of-Care Lung Ultrasound</a:t>
            </a:r>
            <a:endParaRPr lang="en-US"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457200"/>
          </a:xfrm>
        </p:spPr>
        <p:txBody>
          <a:bodyPr>
            <a:normAutofit fontScale="90000"/>
          </a:bodyPr>
          <a:lstStyle/>
          <a:p>
            <a:r>
              <a:rPr lang="en-US" b="1" dirty="0" smtClean="0"/>
              <a:t>Abstract</a:t>
            </a:r>
            <a:endParaRPr lang="en-US" dirty="0"/>
          </a:p>
        </p:txBody>
      </p:sp>
      <p:sp>
        <p:nvSpPr>
          <p:cNvPr id="3" name="Content Placeholder 2"/>
          <p:cNvSpPr>
            <a:spLocks noGrp="1"/>
          </p:cNvSpPr>
          <p:nvPr>
            <p:ph idx="1"/>
          </p:nvPr>
        </p:nvSpPr>
        <p:spPr>
          <a:xfrm>
            <a:off x="1066800" y="457200"/>
            <a:ext cx="7866888" cy="6172200"/>
          </a:xfrm>
        </p:spPr>
        <p:txBody>
          <a:bodyPr>
            <a:noAutofit/>
          </a:bodyPr>
          <a:lstStyle/>
          <a:p>
            <a:pPr algn="just">
              <a:lnSpc>
                <a:spcPct val="150000"/>
              </a:lnSpc>
              <a:buNone/>
            </a:pPr>
            <a:endParaRPr lang="en-US" sz="1800" dirty="0" smtClean="0">
              <a:latin typeface="Times New Roman" pitchFamily="18" charset="0"/>
              <a:cs typeface="Times New Roman" pitchFamily="18" charset="0"/>
            </a:endParaRPr>
          </a:p>
          <a:p>
            <a:pPr algn="just">
              <a:lnSpc>
                <a:spcPct val="150000"/>
              </a:lnSpc>
            </a:pPr>
            <a:r>
              <a:rPr lang="en-US" sz="2000" dirty="0" smtClean="0">
                <a:latin typeface="Times New Roman" pitchFamily="18" charset="0"/>
                <a:cs typeface="Times New Roman" pitchFamily="18" charset="0"/>
              </a:rPr>
              <a:t>Deep learning (DL) has proved successful in medical imaging and, in the wake of the recent COVID-19 pandemic, some works have started to investigate DL-based solutions for the assisted diagnosis of lung diseases. While existing works focus on CT scans, this paper studies the application of DL techniques for the analysis of lung </a:t>
            </a:r>
            <a:r>
              <a:rPr lang="en-US" sz="2000" dirty="0" err="1" smtClean="0">
                <a:latin typeface="Times New Roman" pitchFamily="18" charset="0"/>
                <a:cs typeface="Times New Roman" pitchFamily="18" charset="0"/>
              </a:rPr>
              <a:t>ultrasonography</a:t>
            </a:r>
            <a:r>
              <a:rPr lang="en-US" sz="2000" dirty="0" smtClean="0">
                <a:latin typeface="Times New Roman" pitchFamily="18" charset="0"/>
                <a:cs typeface="Times New Roman" pitchFamily="18" charset="0"/>
              </a:rPr>
              <a:t> (LUS) images. Specifically, we present a novel fully-annotated dataset of LUS images collected from several Italian hospitals, with labels indicating the degree of disease severity at a frame-level, video level, and pixel-level (segmentation masks). Leveraging these data, we introduce several deep models that address relevant tasks for the automatic analysis of LUS images.</a:t>
            </a:r>
          </a:p>
          <a:p>
            <a:pPr algn="just">
              <a:lnSpc>
                <a:spcPct val="150000"/>
              </a:lnSpc>
            </a:pPr>
            <a:endParaRPr lang="en-US" sz="2000" dirty="0" smtClean="0">
              <a:latin typeface="Times New Roman" pitchFamily="18" charset="0"/>
              <a:cs typeface="Times New Roman" pitchFamily="18" charset="0"/>
            </a:endParaRPr>
          </a:p>
          <a:p>
            <a:endParaRPr lang="en-US" sz="2000" b="1" dirty="0" smtClean="0"/>
          </a:p>
          <a:p>
            <a:endParaRPr lang="en-US" sz="2000" b="1" dirty="0" smtClean="0"/>
          </a:p>
          <a:p>
            <a:endParaRPr lang="en-US" sz="2000" b="1" dirty="0" smtClean="0"/>
          </a:p>
          <a:p>
            <a:endParaRPr lang="en-US" sz="2000" b="1" dirty="0" smtClean="0"/>
          </a:p>
          <a:p>
            <a:endParaRPr lang="en-US" sz="2000" b="1" dirty="0" smtClean="0"/>
          </a:p>
          <a:p>
            <a:pPr algn="just">
              <a:lnSpc>
                <a:spcPct val="150000"/>
              </a:lnSpc>
              <a:buNone/>
            </a:pPr>
            <a:endParaRPr lang="en-US" sz="2000" dirty="0" smtClean="0"/>
          </a:p>
          <a:p>
            <a:pPr algn="just">
              <a:lnSpc>
                <a:spcPct val="150000"/>
              </a:lnSpc>
              <a:buNone/>
            </a:pPr>
            <a:endParaRPr lang="en-US" sz="1800" dirty="0" smtClean="0">
              <a:latin typeface="Times New Roman" pitchFamily="18" charset="0"/>
              <a:cs typeface="Times New Roman" pitchFamily="18" charset="0"/>
            </a:endParaRPr>
          </a:p>
          <a:p>
            <a:pPr algn="just"/>
            <a:endParaRPr lang="en-US" sz="2400" b="1" dirty="0" smtClean="0"/>
          </a:p>
          <a:p>
            <a:endParaRPr lang="en-US" sz="2400" b="1" dirty="0" smtClean="0"/>
          </a:p>
          <a:p>
            <a:endParaRPr lang="en-US" sz="2400" b="1" dirty="0" smtClean="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6019800"/>
          </a:xfrm>
        </p:spPr>
        <p:txBody>
          <a:bodyPr>
            <a:normAutofit/>
          </a:bodyPr>
          <a:lstStyle/>
          <a:p>
            <a:pPr algn="just">
              <a:lnSpc>
                <a:spcPct val="150000"/>
              </a:lnSpc>
              <a:buNone/>
            </a:pPr>
            <a:r>
              <a:rPr lang="en-US" sz="2000" dirty="0" smtClean="0">
                <a:latin typeface="Times New Roman" pitchFamily="18" charset="0"/>
                <a:cs typeface="Times New Roman" pitchFamily="18" charset="0"/>
              </a:rPr>
              <a:t>In particular, we present a novel deep network, derived from Spatial Transformer Networks, which simultaneously predicts the disease severity score associated to a input frame and provides localization of pathological artifacts in a weakly-supervised way. Furthermore, we introduce a new method based on uniforms for effective frame score aggregation at a video-level. Finally, we benchmark state of the art deep models for estimating pixel-level segmentations of COVID-19 imaging biomarkers. Experiments on the proposed dataset demonstrate satisfactory results on all the considered tasks, paving the way to future research on DL for the assisted diagnosis of COVID-19 from LUS data.</a:t>
            </a:r>
          </a:p>
          <a:p>
            <a:endParaRPr 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buNone/>
            </a:pPr>
            <a:r>
              <a:rPr lang="en-US" sz="2000" dirty="0" smtClean="0">
                <a:latin typeface="Times New Roman" pitchFamily="18" charset="0"/>
                <a:cs typeface="Times New Roman" pitchFamily="18" charset="0"/>
              </a:rPr>
              <a:t>Care during the COVID-19 pandemic hinges upon the existence of fast, safe, and highly sensitive diagnostic tools. Considering significant practical advantages of lung ultrasound (LUS) over other imaging techniques, but difficulties for doctors in pattern recognition, we aim to leverage machine learning toward guiding diagnosis from LUS. We release the largest publicly available LUS dataset for COVID-19 consisting of 202 videos from four classes (COVID-19, bacterial pneumonia, non-COVID-19 viral pneumonia and healthy controls). On this dataset, we perform an in-depth study of the value of deep learning methods for the differential diagnosis of lung pathologies.</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nSpc>
                <a:spcPct val="150000"/>
              </a:lnSpc>
              <a:buNone/>
            </a:pPr>
            <a:r>
              <a:rPr lang="en-US" sz="1800" dirty="0" smtClean="0">
                <a:latin typeface="Times New Roman" pitchFamily="18" charset="0"/>
                <a:cs typeface="Times New Roman" pitchFamily="18" charset="0"/>
              </a:rPr>
              <a:t>CT scanning is expensive and highly irradiating, carries significant risk of cross infection to healthcare workers and requires extensive, time consuming sterilization.</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435608" y="838200"/>
            <a:ext cx="7498080" cy="5867400"/>
          </a:xfrm>
        </p:spPr>
        <p:txBody>
          <a:bodyPr>
            <a:noAutofit/>
          </a:bodyPr>
          <a:lstStyle/>
          <a:p>
            <a:pPr algn="just">
              <a:lnSpc>
                <a:spcPct val="150000"/>
              </a:lnSpc>
              <a:buNone/>
            </a:pPr>
            <a:r>
              <a:rPr lang="en-US" sz="1800" dirty="0" smtClean="0">
                <a:latin typeface="Times New Roman" pitchFamily="18" charset="0"/>
                <a:cs typeface="Times New Roman" pitchFamily="18" charset="0"/>
              </a:rPr>
              <a:t>We propose a frame-based model that correctly distinguishes COVID-19 LUS videos from healthy and bacterial pneumonia data with a sensitivity of 0.90  0.08 and a specificity of 0.96  0.04. To investigate the utility of the proposed method, we employ interpretability methods for the spatiotemporal localization of pulmonary biomarkers, which are deemed useful for human-in-the-loop scenarios in a blinded study with medical experts. Aiming for robustness, we perform uncertainty estimation and demonstrate the model to recognize low-confidence situations which also improves performance. Lastly, we validated our model on an independent test dataset and report promising performance (sensitivity 0.806, specificity 0.962). The provided dataset facilitates the validation of related methodology in the community and the proposed framework might aid the development of a fast, accessible screening method for pulmonary diseases.</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buNone/>
            </a:pPr>
            <a:r>
              <a:rPr lang="en-US" sz="2000" dirty="0" smtClean="0">
                <a:latin typeface="Times New Roman" pitchFamily="18" charset="0"/>
                <a:cs typeface="Times New Roman" pitchFamily="18" charset="0"/>
              </a:rPr>
              <a:t>In this paper, we present all results omitting the uninformative class, as it is not relevant for the analysis of differential diagnosis performance and would bias the results, that is, lead to a higher classification accuracy due to the recall and precision of almost 100% for the uninformative class (please refer to Appendix C.1 for results including uninformative data).</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92162"/>
          </a:xfrm>
        </p:spPr>
        <p:txBody>
          <a:bodyPr/>
          <a:lstStyle/>
          <a:p>
            <a:r>
              <a:rPr lang="en-US" dirty="0" smtClean="0"/>
              <a:t>Architecture Diagram	</a:t>
            </a:r>
            <a:endParaRPr lang="en-US" dirty="0"/>
          </a:p>
        </p:txBody>
      </p:sp>
      <p:pic>
        <p:nvPicPr>
          <p:cNvPr id="1026" name="Picture 2"/>
          <p:cNvPicPr>
            <a:picLocks noGrp="1" noChangeAspect="1" noChangeArrowheads="1"/>
          </p:cNvPicPr>
          <p:nvPr>
            <p:ph idx="1"/>
          </p:nvPr>
        </p:nvPicPr>
        <p:blipFill>
          <a:blip r:embed="rId2"/>
          <a:srcRect/>
          <a:stretch>
            <a:fillRect/>
          </a:stretch>
        </p:blipFill>
        <p:spPr bwMode="auto">
          <a:xfrm>
            <a:off x="1828800" y="1295400"/>
            <a:ext cx="5994400" cy="4419600"/>
          </a:xfrm>
          <a:prstGeom prst="rect">
            <a:avLst/>
          </a:prstGeom>
          <a:noFill/>
          <a:ln w="9525">
            <a:noFill/>
            <a:miter lim="800000"/>
            <a:headEnd/>
            <a:tailEnd/>
          </a:ln>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lstStyle/>
          <a:p>
            <a:pPr algn="ctr"/>
            <a:r>
              <a:rPr lang="en-US" dirty="0" smtClean="0">
                <a:latin typeface="Times New Roman" pitchFamily="18" charset="0"/>
                <a:cs typeface="Times New Roman" pitchFamily="18" charset="0"/>
              </a:rPr>
              <a:t>Literature Survey</a:t>
            </a:r>
            <a:endParaRPr lang="en-US" dirty="0"/>
          </a:p>
        </p:txBody>
      </p:sp>
      <p:graphicFrame>
        <p:nvGraphicFramePr>
          <p:cNvPr id="4" name="Content Placeholder 3"/>
          <p:cNvGraphicFramePr>
            <a:graphicFrameLocks noGrp="1"/>
          </p:cNvGraphicFramePr>
          <p:nvPr>
            <p:ph idx="1"/>
          </p:nvPr>
        </p:nvGraphicFramePr>
        <p:xfrm>
          <a:off x="1219200" y="1228410"/>
          <a:ext cx="7497762" cy="5584345"/>
        </p:xfrm>
        <a:graphic>
          <a:graphicData uri="http://schemas.openxmlformats.org/drawingml/2006/table">
            <a:tbl>
              <a:tblPr firstRow="1" bandRow="1">
                <a:tableStyleId>{5C22544A-7EE6-4342-B048-85BDC9FD1C3A}</a:tableStyleId>
              </a:tblPr>
              <a:tblGrid>
                <a:gridCol w="2133600"/>
                <a:gridCol w="2057400"/>
                <a:gridCol w="3306762"/>
              </a:tblGrid>
              <a:tr h="366235">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91555">
                <a:tc>
                  <a:txBody>
                    <a:bodyPr/>
                    <a:lstStyle/>
                    <a:p>
                      <a:pPr algn="just">
                        <a:buNone/>
                      </a:pPr>
                      <a:r>
                        <a:rPr lang="en-US" sz="1600" dirty="0" smtClean="0">
                          <a:latin typeface="Times New Roman" pitchFamily="18" charset="0"/>
                          <a:cs typeface="Times New Roman" pitchFamily="18" charset="0"/>
                        </a:rPr>
                        <a:t>“Quantifying bias of COVID-19 prevalence and severity estimates in Wuhan, China</a:t>
                      </a:r>
                    </a:p>
                    <a:p>
                      <a:pPr algn="just">
                        <a:buNone/>
                      </a:pPr>
                      <a:r>
                        <a:rPr lang="en-US" sz="1600" dirty="0" smtClean="0">
                          <a:latin typeface="Times New Roman" pitchFamily="18" charset="0"/>
                          <a:cs typeface="Times New Roman" pitchFamily="18" charset="0"/>
                        </a:rPr>
                        <a:t>that depend on reported cases in international travelers,”</a:t>
                      </a:r>
                      <a:endParaRPr lang="en-US" sz="1600" dirty="0">
                        <a:latin typeface="Times New Roman" pitchFamily="18" charset="0"/>
                        <a:cs typeface="Times New Roman" pitchFamily="18" charset="0"/>
                      </a:endParaRPr>
                    </a:p>
                  </a:txBody>
                  <a:tcPr/>
                </a:tc>
                <a:tc>
                  <a:txBody>
                    <a:bodyPr/>
                    <a:lstStyle/>
                    <a:p>
                      <a:pPr algn="just">
                        <a:lnSpc>
                          <a:spcPct val="150000"/>
                        </a:lnSpc>
                      </a:pPr>
                      <a:r>
                        <a:rPr lang="en-US" sz="1600" dirty="0" smtClean="0">
                          <a:latin typeface="Times New Roman" pitchFamily="18" charset="0"/>
                          <a:cs typeface="Times New Roman" pitchFamily="18" charset="0"/>
                        </a:rPr>
                        <a:t>R. </a:t>
                      </a:r>
                      <a:r>
                        <a:rPr lang="en-US" sz="1600" dirty="0" err="1" smtClean="0">
                          <a:latin typeface="Times New Roman" pitchFamily="18" charset="0"/>
                          <a:cs typeface="Times New Roman" pitchFamily="18" charset="0"/>
                        </a:rPr>
                        <a:t>Niehus</a:t>
                      </a:r>
                      <a:r>
                        <a:rPr lang="en-US" sz="1600" dirty="0" smtClean="0">
                          <a:latin typeface="Times New Roman" pitchFamily="18" charset="0"/>
                          <a:cs typeface="Times New Roman" pitchFamily="18" charset="0"/>
                        </a:rPr>
                        <a:t>, P. M. de Salazar, A. Taylor, and M. </a:t>
                      </a:r>
                      <a:r>
                        <a:rPr lang="en-US" sz="1600" dirty="0" err="1" smtClean="0">
                          <a:latin typeface="Times New Roman" pitchFamily="18" charset="0"/>
                          <a:cs typeface="Times New Roman" pitchFamily="18" charset="0"/>
                        </a:rPr>
                        <a:t>Lipsitch</a:t>
                      </a:r>
                      <a:r>
                        <a:rPr lang="en-US" sz="1600" dirty="0" smtClean="0">
                          <a:latin typeface="Times New Roman" pitchFamily="18" charset="0"/>
                          <a:cs typeface="Times New Roman" pitchFamily="18" charset="0"/>
                        </a:rPr>
                        <a:t>, </a:t>
                      </a:r>
                      <a:endParaRPr lang="en-US" sz="1600" dirty="0">
                        <a:latin typeface="Times New Roman" pitchFamily="18" charset="0"/>
                        <a:cs typeface="Times New Roman" pitchFamily="18" charset="0"/>
                      </a:endParaRPr>
                    </a:p>
                  </a:txBody>
                  <a:tcPr/>
                </a:tc>
                <a:tc>
                  <a:txBody>
                    <a:bodyPr/>
                    <a:lstStyle/>
                    <a:p>
                      <a:pPr algn="just">
                        <a:lnSpc>
                          <a:spcPct val="150000"/>
                        </a:lnSpc>
                      </a:pPr>
                      <a:r>
                        <a:rPr lang="en-US" sz="1600" dirty="0" smtClean="0"/>
                        <a:t>Risk of COVID-19 infection in Wuhan has been estimated using imported case counts of international travelers, often under the assumption that all cases in travelers are ascertained.</a:t>
                      </a:r>
                      <a:endParaRPr lang="en-US" sz="1600" dirty="0" smtClean="0">
                        <a:latin typeface="Times New Roman" pitchFamily="18" charset="0"/>
                        <a:cs typeface="Times New Roman" pitchFamily="18" charset="0"/>
                      </a:endParaRPr>
                    </a:p>
                  </a:txBody>
                  <a:tcPr/>
                </a:tc>
              </a:tr>
              <a:tr h="1220991">
                <a:tc>
                  <a:txBody>
                    <a:bodyPr/>
                    <a:lstStyle/>
                    <a:p>
                      <a:pPr algn="just">
                        <a:buNone/>
                      </a:pPr>
                      <a:r>
                        <a:rPr lang="en-US" sz="1600" dirty="0" smtClean="0">
                          <a:latin typeface="Times New Roman" pitchFamily="18" charset="0"/>
                          <a:cs typeface="Times New Roman" pitchFamily="18" charset="0"/>
                        </a:rPr>
                        <a:t>“Evaluating the accuracy of different respiratory specimens</a:t>
                      </a:r>
                    </a:p>
                    <a:p>
                      <a:pPr algn="just">
                        <a:buNone/>
                      </a:pPr>
                      <a:r>
                        <a:rPr lang="en-US" sz="1600" dirty="0" smtClean="0">
                          <a:latin typeface="Times New Roman" pitchFamily="18" charset="0"/>
                          <a:cs typeface="Times New Roman" pitchFamily="18" charset="0"/>
                        </a:rPr>
                        <a:t>in the laboratory diagnosis and monitoring the viral shedding of</a:t>
                      </a:r>
                    </a:p>
                    <a:p>
                      <a:pPr algn="just">
                        <a:buNone/>
                      </a:pPr>
                      <a:r>
                        <a:rPr lang="en-US" sz="1600" dirty="0" smtClean="0">
                          <a:latin typeface="Times New Roman" pitchFamily="18" charset="0"/>
                          <a:cs typeface="Times New Roman" pitchFamily="18" charset="0"/>
                        </a:rPr>
                        <a:t>2019-nCoV infections,” </a:t>
                      </a:r>
                      <a:endParaRPr lang="en-US" sz="1600" dirty="0">
                        <a:latin typeface="Times New Roman" pitchFamily="18" charset="0"/>
                        <a:cs typeface="Times New Roman" pitchFamily="18" charset="0"/>
                      </a:endParaRPr>
                    </a:p>
                  </a:txBody>
                  <a:tcPr/>
                </a:tc>
                <a:tc>
                  <a:txBody>
                    <a:bodyPr/>
                    <a:lstStyle/>
                    <a:p>
                      <a:pPr algn="just">
                        <a:lnSpc>
                          <a:spcPct val="150000"/>
                        </a:lnSpc>
                      </a:pPr>
                      <a:r>
                        <a:rPr lang="en-US" sz="1600" dirty="0" smtClean="0">
                          <a:latin typeface="Times New Roman" pitchFamily="18" charset="0"/>
                          <a:cs typeface="Times New Roman" pitchFamily="18" charset="0"/>
                        </a:rPr>
                        <a:t>Y. Yang et al., </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1000"/>
                        </a:spcAft>
                      </a:pPr>
                      <a:r>
                        <a:rPr kumimoji="0" lang="en-US" sz="1600" kern="1200" dirty="0" smtClean="0">
                          <a:solidFill>
                            <a:schemeClr val="dk1"/>
                          </a:solidFill>
                          <a:latin typeface="+mn-lt"/>
                          <a:ea typeface="+mn-ea"/>
                          <a:cs typeface="+mn-cs"/>
                        </a:rPr>
                        <a:t>The outbreak of novel corona virus pneumonia (NCP) caused by2019-nCoV spread rapidly, and elucidating the diagnostic accuracy of different</a:t>
                      </a:r>
                      <a:r>
                        <a:rPr kumimoji="0" lang="en-US" sz="1600" kern="1200" baseline="0" dirty="0" smtClean="0">
                          <a:solidFill>
                            <a:schemeClr val="dk1"/>
                          </a:solidFill>
                          <a:latin typeface="+mn-lt"/>
                          <a:ea typeface="+mn-ea"/>
                          <a:cs typeface="+mn-cs"/>
                        </a:rPr>
                        <a:t> </a:t>
                      </a:r>
                      <a:r>
                        <a:rPr kumimoji="0" lang="en-US" sz="1600" kern="1200" dirty="0" smtClean="0">
                          <a:solidFill>
                            <a:schemeClr val="dk1"/>
                          </a:solidFill>
                          <a:latin typeface="+mn-lt"/>
                          <a:ea typeface="+mn-ea"/>
                          <a:cs typeface="+mn-cs"/>
                        </a:rPr>
                        <a:t>respiratory specimens is crucial for the control and treatment of this disease.</a:t>
                      </a:r>
                      <a:endParaRPr lang="en-US" sz="1600" dirty="0">
                        <a:latin typeface="Times New Roman" pitchFamily="18" charset="0"/>
                        <a:ea typeface="Calibri"/>
                        <a:cs typeface="Times New Roman" pitchFamily="18" charset="0"/>
                      </a:endParaRPr>
                    </a:p>
                  </a:txBody>
                  <a:tcPr marL="114300" marR="114300" marT="0" marB="0"/>
                </a:tc>
              </a:tr>
              <a:tr h="366235">
                <a:tc>
                  <a:txBody>
                    <a:bodyPr/>
                    <a:lstStyle/>
                    <a:p>
                      <a:pPr algn="just"/>
                      <a:endParaRPr lang="en-US" dirty="0">
                        <a:latin typeface="Times New Roman" pitchFamily="18" charset="0"/>
                        <a:cs typeface="Times New Roman" pitchFamily="18" charset="0"/>
                      </a:endParaRPr>
                    </a:p>
                  </a:txBody>
                  <a:tcPr/>
                </a:tc>
                <a:tc>
                  <a:txBody>
                    <a:bodyPr/>
                    <a:lstStyle/>
                    <a:p>
                      <a:pPr algn="just"/>
                      <a:endParaRPr lang="en-US"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endParaRPr lang="en-US" sz="1100" dirty="0">
                        <a:latin typeface="Calibri"/>
                        <a:ea typeface="Calibri"/>
                        <a:cs typeface="Times New Roman"/>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95400" y="381000"/>
            <a:ext cx="7638288" cy="5867400"/>
          </a:xfrm>
        </p:spPr>
        <p:txBody>
          <a:bodyPr/>
          <a:lstStyle/>
          <a:p>
            <a:endParaRPr lang="en-US" dirty="0" smtClean="0"/>
          </a:p>
          <a:p>
            <a:pPr marL="0" lvl="0" indent="0" algn="ctr">
              <a:spcBef>
                <a:spcPts val="0"/>
              </a:spcBef>
              <a:buClrTx/>
              <a:buSzTx/>
              <a:buNone/>
            </a:pPr>
            <a:endParaRPr lang="en-US" sz="1800" b="1" dirty="0" smtClean="0">
              <a:solidFill>
                <a:prstClr val="white"/>
              </a:solidFill>
            </a:endParaRPr>
          </a:p>
          <a:p>
            <a:pPr>
              <a:buNone/>
            </a:pPr>
            <a:endParaRPr lang="en-US" dirty="0"/>
          </a:p>
        </p:txBody>
      </p:sp>
      <p:graphicFrame>
        <p:nvGraphicFramePr>
          <p:cNvPr id="6" name="Table 5"/>
          <p:cNvGraphicFramePr>
            <a:graphicFrameLocks noGrp="1"/>
          </p:cNvGraphicFramePr>
          <p:nvPr/>
        </p:nvGraphicFramePr>
        <p:xfrm>
          <a:off x="1524000" y="460693"/>
          <a:ext cx="7620000" cy="6412547"/>
        </p:xfrm>
        <a:graphic>
          <a:graphicData uri="http://schemas.openxmlformats.org/drawingml/2006/table">
            <a:tbl>
              <a:tblPr firstRow="1" bandRow="1">
                <a:tableStyleId>{5C22544A-7EE6-4342-B048-85BDC9FD1C3A}</a:tableStyleId>
              </a:tblPr>
              <a:tblGrid>
                <a:gridCol w="2133600"/>
                <a:gridCol w="1981200"/>
                <a:gridCol w="3505200"/>
              </a:tblGrid>
              <a:tr h="368554">
                <a:tc>
                  <a:txBody>
                    <a:bodyPr/>
                    <a:lstStyle/>
                    <a:p>
                      <a:pPr algn="ctr"/>
                      <a:r>
                        <a:rPr lang="en-US" dirty="0" smtClean="0"/>
                        <a:t>TITTLE</a:t>
                      </a:r>
                      <a:endParaRPr lang="en-US" dirty="0"/>
                    </a:p>
                  </a:txBody>
                  <a:tcPr/>
                </a:tc>
                <a:tc>
                  <a:txBody>
                    <a:bodyPr/>
                    <a:lstStyle/>
                    <a:p>
                      <a:pPr algn="ctr"/>
                      <a:r>
                        <a:rPr lang="en-US" dirty="0" smtClean="0"/>
                        <a:t>AUTHOR</a:t>
                      </a:r>
                      <a:endParaRPr lang="en-US" dirty="0"/>
                    </a:p>
                  </a:txBody>
                  <a:tcPr/>
                </a:tc>
                <a:tc>
                  <a:txBody>
                    <a:bodyPr/>
                    <a:lstStyle/>
                    <a:p>
                      <a:pPr algn="ctr"/>
                      <a:r>
                        <a:rPr lang="en-US" dirty="0" smtClean="0"/>
                        <a:t>CONCEPT</a:t>
                      </a:r>
                      <a:endParaRPr lang="en-US" dirty="0"/>
                    </a:p>
                  </a:txBody>
                  <a:tcPr/>
                </a:tc>
              </a:tr>
              <a:tr h="2271911">
                <a:tc>
                  <a:txBody>
                    <a:bodyPr/>
                    <a:lstStyle/>
                    <a:p>
                      <a:pPr algn="just">
                        <a:buNone/>
                      </a:pPr>
                      <a:r>
                        <a:rPr lang="en-US" sz="1600" dirty="0" smtClean="0">
                          <a:latin typeface="Times New Roman" pitchFamily="18" charset="0"/>
                          <a:cs typeface="Times New Roman" pitchFamily="18" charset="0"/>
                        </a:rPr>
                        <a:t>“Application of lung</a:t>
                      </a:r>
                    </a:p>
                    <a:p>
                      <a:pPr algn="just">
                        <a:buNone/>
                      </a:pPr>
                      <a:r>
                        <a:rPr lang="en-US" sz="1600" dirty="0" smtClean="0">
                          <a:latin typeface="Times New Roman" pitchFamily="18" charset="0"/>
                          <a:cs typeface="Times New Roman" pitchFamily="18" charset="0"/>
                        </a:rPr>
                        <a:t>ultrasound in critical care setting: A review,” </a:t>
                      </a:r>
                      <a:endParaRPr lang="en-US" sz="1600" dirty="0">
                        <a:latin typeface="Times New Roman" pitchFamily="18" charset="0"/>
                        <a:cs typeface="Times New Roman" pitchFamily="18" charset="0"/>
                      </a:endParaRPr>
                    </a:p>
                  </a:txBody>
                  <a:tcPr/>
                </a:tc>
                <a:tc>
                  <a:txBody>
                    <a:bodyPr/>
                    <a:lstStyle/>
                    <a:p>
                      <a:pPr marL="0" marR="0" algn="just">
                        <a:lnSpc>
                          <a:spcPct val="150000"/>
                        </a:lnSpc>
                        <a:spcBef>
                          <a:spcPts val="0"/>
                        </a:spcBef>
                        <a:spcAft>
                          <a:spcPts val="0"/>
                        </a:spcAft>
                      </a:pPr>
                      <a:r>
                        <a:rPr lang="en-US" sz="1600" dirty="0" smtClean="0">
                          <a:latin typeface="Times New Roman" pitchFamily="18" charset="0"/>
                          <a:cs typeface="Times New Roman" pitchFamily="18" charset="0"/>
                        </a:rPr>
                        <a:t>R. </a:t>
                      </a:r>
                      <a:r>
                        <a:rPr lang="en-US" sz="1600" dirty="0" err="1" smtClean="0">
                          <a:latin typeface="Times New Roman" pitchFamily="18" charset="0"/>
                          <a:cs typeface="Times New Roman" pitchFamily="18" charset="0"/>
                        </a:rPr>
                        <a:t>Raheja</a:t>
                      </a:r>
                      <a:r>
                        <a:rPr lang="en-US" sz="1600" dirty="0" smtClean="0">
                          <a:latin typeface="Times New Roman" pitchFamily="18" charset="0"/>
                          <a:cs typeface="Times New Roman" pitchFamily="18" charset="0"/>
                        </a:rPr>
                        <a:t>, M. </a:t>
                      </a:r>
                      <a:r>
                        <a:rPr lang="en-US" sz="1600" dirty="0" err="1" smtClean="0">
                          <a:latin typeface="Times New Roman" pitchFamily="18" charset="0"/>
                          <a:cs typeface="Times New Roman" pitchFamily="18" charset="0"/>
                        </a:rPr>
                        <a:t>Brahmavar</a:t>
                      </a:r>
                      <a:r>
                        <a:rPr lang="en-US" sz="1600" dirty="0" smtClean="0">
                          <a:latin typeface="Times New Roman" pitchFamily="18" charset="0"/>
                          <a:cs typeface="Times New Roman" pitchFamily="18" charset="0"/>
                        </a:rPr>
                        <a:t>, D. Joshi, and D. Raman, </a:t>
                      </a:r>
                      <a:endParaRPr lang="en-US" sz="16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pPr>
                      <a:r>
                        <a:rPr lang="en-US" sz="1600" dirty="0" smtClean="0">
                          <a:latin typeface="Times New Roman" pitchFamily="18" charset="0"/>
                          <a:cs typeface="Times New Roman" pitchFamily="18" charset="0"/>
                        </a:rPr>
                        <a:t>This article reviews the use of thoracic ultrasound in the intensive care unit (ICU). The focus of this article is to review the basic terminology and clinical applications of thoracic ultrasound. The diagnostic approach to a breathless patient, the blue protocol, is presented in a simplified flow chart.</a:t>
                      </a:r>
                      <a:endParaRPr lang="en-US" sz="1600" dirty="0">
                        <a:latin typeface="Times New Roman" pitchFamily="18" charset="0"/>
                        <a:cs typeface="Times New Roman" pitchFamily="18" charset="0"/>
                      </a:endParaRPr>
                    </a:p>
                  </a:txBody>
                  <a:tcPr/>
                </a:tc>
              </a:tr>
              <a:tr h="3070288">
                <a:tc>
                  <a:txBody>
                    <a:bodyPr/>
                    <a:lstStyle/>
                    <a:p>
                      <a:pPr algn="just">
                        <a:buNone/>
                      </a:pPr>
                      <a:r>
                        <a:rPr lang="en-US" sz="1600" dirty="0" smtClean="0">
                          <a:latin typeface="Times New Roman" pitchFamily="18" charset="0"/>
                          <a:cs typeface="Times New Roman" pitchFamily="18" charset="0"/>
                        </a:rPr>
                        <a:t>, “Findings of lung </a:t>
                      </a:r>
                      <a:r>
                        <a:rPr lang="en-US" sz="1600" dirty="0" err="1" smtClean="0">
                          <a:latin typeface="Times New Roman" pitchFamily="18" charset="0"/>
                          <a:cs typeface="Times New Roman" pitchFamily="18" charset="0"/>
                        </a:rPr>
                        <a:t>ultrasonography</a:t>
                      </a:r>
                      <a:r>
                        <a:rPr lang="en-US" sz="1600" dirty="0" smtClean="0">
                          <a:latin typeface="Times New Roman" pitchFamily="18" charset="0"/>
                          <a:cs typeface="Times New Roman" pitchFamily="18" charset="0"/>
                        </a:rPr>
                        <a:t> of novel corona</a:t>
                      </a:r>
                    </a:p>
                    <a:p>
                      <a:pPr algn="just">
                        <a:buNone/>
                      </a:pPr>
                      <a:r>
                        <a:rPr lang="en-US" sz="1600" dirty="0" smtClean="0">
                          <a:latin typeface="Times New Roman" pitchFamily="18" charset="0"/>
                          <a:cs typeface="Times New Roman" pitchFamily="18" charset="0"/>
                        </a:rPr>
                        <a:t>virus pneumonia during the 2019-2020 epidemic,” </a:t>
                      </a:r>
                      <a:endParaRPr lang="en-US" sz="1600" dirty="0">
                        <a:latin typeface="Times New Roman" pitchFamily="18" charset="0"/>
                        <a:cs typeface="Times New Roman" pitchFamily="18" charset="0"/>
                      </a:endParaRPr>
                    </a:p>
                  </a:txBody>
                  <a:tcPr/>
                </a:tc>
                <a:tc>
                  <a:txBody>
                    <a:bodyPr/>
                    <a:lstStyle/>
                    <a:p>
                      <a:pPr algn="just">
                        <a:buNone/>
                      </a:pPr>
                      <a:r>
                        <a:rPr lang="en-US" sz="1600" dirty="0" smtClean="0">
                          <a:latin typeface="Times New Roman" pitchFamily="18" charset="0"/>
                          <a:cs typeface="Times New Roman" pitchFamily="18" charset="0"/>
                        </a:rPr>
                        <a:t>Q.-Y. </a:t>
                      </a:r>
                      <a:r>
                        <a:rPr lang="en-US" sz="1600" dirty="0" err="1" smtClean="0">
                          <a:latin typeface="Times New Roman" pitchFamily="18" charset="0"/>
                          <a:cs typeface="Times New Roman" pitchFamily="18" charset="0"/>
                        </a:rPr>
                        <a:t>Peng</a:t>
                      </a:r>
                      <a:r>
                        <a:rPr lang="en-US" sz="1600" dirty="0" smtClean="0">
                          <a:latin typeface="Times New Roman" pitchFamily="18" charset="0"/>
                          <a:cs typeface="Times New Roman" pitchFamily="18" charset="0"/>
                        </a:rPr>
                        <a:t>, Chinese Critical Care Ultrasound Study Group, X.-T. Wang,</a:t>
                      </a:r>
                    </a:p>
                    <a:p>
                      <a:pPr algn="just">
                        <a:buNone/>
                      </a:pPr>
                      <a:r>
                        <a:rPr lang="en-US" sz="1600" dirty="0" smtClean="0">
                          <a:latin typeface="Times New Roman" pitchFamily="18" charset="0"/>
                          <a:cs typeface="Times New Roman" pitchFamily="18" charset="0"/>
                        </a:rPr>
                        <a:t>and L.-N. Zhang</a:t>
                      </a:r>
                      <a:endParaRPr lang="en-US" sz="1600" dirty="0">
                        <a:latin typeface="Times New Roman" pitchFamily="18" charset="0"/>
                        <a:cs typeface="Times New Roman" pitchFamily="18" charset="0"/>
                      </a:endParaRPr>
                    </a:p>
                  </a:txBody>
                  <a:tcPr/>
                </a:tc>
                <a:tc>
                  <a:txBody>
                    <a:bodyPr/>
                    <a:lstStyle/>
                    <a:p>
                      <a:pPr algn="just"/>
                      <a:r>
                        <a:rPr lang="en-US" sz="1600" dirty="0" smtClean="0">
                          <a:latin typeface="Times New Roman" pitchFamily="18" charset="0"/>
                          <a:cs typeface="Times New Roman" pitchFamily="18" charset="0"/>
                        </a:rPr>
                        <a:t>The purpose of this article is to review the use of lung </a:t>
                      </a:r>
                      <a:r>
                        <a:rPr lang="en-US" sz="1600" dirty="0" err="1" smtClean="0">
                          <a:latin typeface="Times New Roman" pitchFamily="18" charset="0"/>
                          <a:cs typeface="Times New Roman" pitchFamily="18" charset="0"/>
                        </a:rPr>
                        <a:t>ultrasonography</a:t>
                      </a:r>
                      <a:r>
                        <a:rPr lang="en-US" sz="1600" dirty="0" smtClean="0">
                          <a:latin typeface="Times New Roman" pitchFamily="18" charset="0"/>
                          <a:cs typeface="Times New Roman" pitchFamily="18" charset="0"/>
                        </a:rPr>
                        <a:t> (US) in the workup of COVID-19 pneumonia. </a:t>
                      </a:r>
                    </a:p>
                    <a:p>
                      <a:pPr algn="just"/>
                      <a:r>
                        <a:rPr lang="en-US" sz="1600" dirty="0" smtClean="0">
                          <a:latin typeface="Times New Roman" pitchFamily="18" charset="0"/>
                          <a:cs typeface="Times New Roman" pitchFamily="18" charset="0"/>
                        </a:rPr>
                        <a:t>The scanning protocol, normal US appearance of lung, major US features of COVID-19 pneumonia, diagnostic performance of lung US and potential pitfalls when explaining US results are </a:t>
                      </a:r>
                      <a:r>
                        <a:rPr lang="en-US" sz="1600" dirty="0" err="1" smtClean="0">
                          <a:latin typeface="Times New Roman" pitchFamily="18" charset="0"/>
                          <a:cs typeface="Times New Roman" pitchFamily="18" charset="0"/>
                        </a:rPr>
                        <a:t>descripted</a:t>
                      </a:r>
                      <a:r>
                        <a:rPr lang="en-US" sz="1600" dirty="0" smtClean="0">
                          <a:latin typeface="Times New Roman" pitchFamily="18" charset="0"/>
                          <a:cs typeface="Times New Roman" pitchFamily="18" charset="0"/>
                        </a:rPr>
                        <a:t> and discussed.</a:t>
                      </a:r>
                    </a:p>
                    <a:p>
                      <a:pPr algn="just">
                        <a:lnSpc>
                          <a:spcPct val="150000"/>
                        </a:lnSpc>
                      </a:pPr>
                      <a:endParaRPr lang="en-US" sz="1600" dirty="0">
                        <a:latin typeface="Times New Roman" pitchFamily="18" charset="0"/>
                        <a:ea typeface="Calibri"/>
                        <a:cs typeface="Times New Roman" pitchFamily="18" charset="0"/>
                      </a:endParaRPr>
                    </a:p>
                  </a:txBody>
                  <a:tcPr marL="68580" marR="68580" marT="0" marB="0"/>
                </a:tc>
              </a:tr>
            </a:tbl>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XP.</a:t>
            </a:r>
          </a:p>
          <a:p>
            <a:pPr lvl="0"/>
            <a:r>
              <a:rPr lang="en-US" dirty="0" smtClean="0"/>
              <a:t>Platform			: DOT NET TECHNOLOGY</a:t>
            </a:r>
          </a:p>
          <a:p>
            <a:pPr lvl="0"/>
            <a:r>
              <a:rPr lang="en-US" dirty="0" smtClean="0"/>
              <a:t>Front End		: </a:t>
            </a:r>
            <a:r>
              <a:rPr lang="en-US" dirty="0" err="1" smtClean="0"/>
              <a:t>ASP.Net</a:t>
            </a:r>
            <a:r>
              <a:rPr lang="en-US" dirty="0" smtClean="0"/>
              <a:t> 3.5</a:t>
            </a:r>
          </a:p>
          <a:p>
            <a:pPr lvl="0"/>
            <a:r>
              <a:rPr lang="en-US" dirty="0" smtClean="0"/>
              <a:t>Back End		: SQL SERVER 2005</a:t>
            </a:r>
          </a:p>
          <a:p>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buNone/>
            </a:pPr>
            <a:r>
              <a:rPr lang="en-US" sz="1800" dirty="0" smtClean="0">
                <a:latin typeface="Times New Roman" pitchFamily="18" charset="0"/>
                <a:cs typeface="Times New Roman" pitchFamily="18" charset="0"/>
              </a:rPr>
              <a:t>[1] WHO. (2020). Laboratory Testing Strategy Recommendations for COVID-19: </a:t>
            </a:r>
            <a:r>
              <a:rPr lang="en-US" sz="1800" dirty="0" err="1" smtClean="0">
                <a:latin typeface="Times New Roman" pitchFamily="18" charset="0"/>
                <a:cs typeface="Times New Roman" pitchFamily="18" charset="0"/>
              </a:rPr>
              <a:t>InterimGuidance</a:t>
            </a:r>
            <a:r>
              <a:rPr lang="en-US" sz="1800" dirty="0" smtClean="0">
                <a:latin typeface="Times New Roman" pitchFamily="18" charset="0"/>
                <a:cs typeface="Times New Roman" pitchFamily="18" charset="0"/>
              </a:rPr>
              <a:t>.[Online].</a:t>
            </a:r>
            <a:r>
              <a:rPr lang="en-US" sz="1800" dirty="0" err="1" smtClean="0">
                <a:latin typeface="Times New Roman" pitchFamily="18" charset="0"/>
                <a:cs typeface="Times New Roman" pitchFamily="18" charset="0"/>
              </a:rPr>
              <a:t>Available:https</a:t>
            </a:r>
            <a:r>
              <a:rPr lang="en-US" sz="1800" dirty="0" smtClean="0">
                <a:latin typeface="Times New Roman" pitchFamily="18" charset="0"/>
                <a:cs typeface="Times New Roman" pitchFamily="18" charset="0"/>
              </a:rPr>
              <a:t>://</a:t>
            </a:r>
            <a:r>
              <a:rPr lang="en-US" sz="1800" dirty="0" err="1" smtClean="0">
                <a:latin typeface="Times New Roman" pitchFamily="18" charset="0"/>
                <a:cs typeface="Times New Roman" pitchFamily="18" charset="0"/>
              </a:rPr>
              <a:t>apps.who.int</a:t>
            </a:r>
            <a:r>
              <a:rPr lang="en-US" sz="1800" dirty="0" smtClean="0">
                <a:latin typeface="Times New Roman" pitchFamily="18" charset="0"/>
                <a:cs typeface="Times New Roman" pitchFamily="18" charset="0"/>
              </a:rPr>
              <a:t>/iris/</a:t>
            </a:r>
            <a:r>
              <a:rPr lang="en-US" sz="1800" dirty="0" err="1" smtClean="0">
                <a:latin typeface="Times New Roman" pitchFamily="18" charset="0"/>
                <a:cs typeface="Times New Roman" pitchFamily="18" charset="0"/>
              </a:rPr>
              <a:t>bitstream</a:t>
            </a:r>
            <a:r>
              <a:rPr lang="en-US" sz="1800" dirty="0" smtClean="0">
                <a:latin typeface="Times New Roman" pitchFamily="18" charset="0"/>
                <a:cs typeface="Times New Roman" pitchFamily="18" charset="0"/>
              </a:rPr>
              <a:t>/handle/10665/331509/WHOCOVID-19-lab_testing-2020.1-eng.pdf</a:t>
            </a:r>
          </a:p>
          <a:p>
            <a:pPr algn="just">
              <a:buNone/>
            </a:pPr>
            <a:r>
              <a:rPr lang="en-US" sz="1800" dirty="0" smtClean="0">
                <a:latin typeface="Times New Roman" pitchFamily="18" charset="0"/>
                <a:cs typeface="Times New Roman" pitchFamily="18" charset="0"/>
              </a:rPr>
              <a:t>[2] R. </a:t>
            </a:r>
            <a:r>
              <a:rPr lang="en-US" sz="1800" dirty="0" err="1" smtClean="0">
                <a:latin typeface="Times New Roman" pitchFamily="18" charset="0"/>
                <a:cs typeface="Times New Roman" pitchFamily="18" charset="0"/>
              </a:rPr>
              <a:t>Niehus</a:t>
            </a:r>
            <a:r>
              <a:rPr lang="en-US" sz="1800" dirty="0" smtClean="0">
                <a:latin typeface="Times New Roman" pitchFamily="18" charset="0"/>
                <a:cs typeface="Times New Roman" pitchFamily="18" charset="0"/>
              </a:rPr>
              <a:t>, P. M. de Salazar, A. Taylor, and M. </a:t>
            </a:r>
            <a:r>
              <a:rPr lang="en-US" sz="1800" dirty="0" err="1" smtClean="0">
                <a:latin typeface="Times New Roman" pitchFamily="18" charset="0"/>
                <a:cs typeface="Times New Roman" pitchFamily="18" charset="0"/>
              </a:rPr>
              <a:t>Lipsitch</a:t>
            </a:r>
            <a:r>
              <a:rPr lang="en-US" sz="1800" dirty="0" smtClean="0">
                <a:latin typeface="Times New Roman" pitchFamily="18" charset="0"/>
                <a:cs typeface="Times New Roman" pitchFamily="18" charset="0"/>
              </a:rPr>
              <a:t>, “Quantifying bias of COVID-19 prevalence and severity estimates in Wuhan, China</a:t>
            </a:r>
          </a:p>
          <a:p>
            <a:pPr algn="just">
              <a:buNone/>
            </a:pPr>
            <a:r>
              <a:rPr lang="en-US" sz="1800" dirty="0" smtClean="0">
                <a:latin typeface="Times New Roman" pitchFamily="18" charset="0"/>
                <a:cs typeface="Times New Roman" pitchFamily="18" charset="0"/>
              </a:rPr>
              <a:t>that depend on reported cases in international travelers,” </a:t>
            </a:r>
            <a:r>
              <a:rPr lang="en-US" sz="1800" dirty="0" err="1" smtClean="0">
                <a:latin typeface="Times New Roman" pitchFamily="18" charset="0"/>
                <a:cs typeface="Times New Roman" pitchFamily="18" charset="0"/>
              </a:rPr>
              <a:t>medRxiv</a:t>
            </a:r>
            <a:r>
              <a:rPr lang="en-US" sz="1800" dirty="0" smtClean="0">
                <a:latin typeface="Times New Roman" pitchFamily="18" charset="0"/>
                <a:cs typeface="Times New Roman" pitchFamily="18" charset="0"/>
              </a:rPr>
              <a:t> 2020.02.13.20022707, Feb. 2020.</a:t>
            </a:r>
          </a:p>
          <a:p>
            <a:pPr algn="just">
              <a:buNone/>
            </a:pPr>
            <a:r>
              <a:rPr lang="en-US" sz="1800" dirty="0" smtClean="0">
                <a:latin typeface="Times New Roman" pitchFamily="18" charset="0"/>
                <a:cs typeface="Times New Roman" pitchFamily="18" charset="0"/>
              </a:rPr>
              <a:t>[3] Y. Yang et al., “Evaluating the accuracy of different respiratory specimens</a:t>
            </a:r>
          </a:p>
          <a:p>
            <a:pPr algn="just">
              <a:buNone/>
            </a:pPr>
            <a:r>
              <a:rPr lang="en-US" sz="1800" dirty="0" smtClean="0">
                <a:latin typeface="Times New Roman" pitchFamily="18" charset="0"/>
                <a:cs typeface="Times New Roman" pitchFamily="18" charset="0"/>
              </a:rPr>
              <a:t>in the laboratory diagnosis and monitoring the viral shedding of</a:t>
            </a:r>
          </a:p>
          <a:p>
            <a:pPr algn="just">
              <a:buNone/>
            </a:pPr>
            <a:r>
              <a:rPr lang="en-US" sz="1800" dirty="0" smtClean="0">
                <a:latin typeface="Times New Roman" pitchFamily="18" charset="0"/>
                <a:cs typeface="Times New Roman" pitchFamily="18" charset="0"/>
              </a:rPr>
              <a:t>2019-nCoV infections,” </a:t>
            </a:r>
            <a:r>
              <a:rPr lang="en-US" sz="1800" dirty="0" err="1" smtClean="0">
                <a:latin typeface="Times New Roman" pitchFamily="18" charset="0"/>
                <a:cs typeface="Times New Roman" pitchFamily="18" charset="0"/>
              </a:rPr>
              <a:t>medRxiv</a:t>
            </a:r>
            <a:r>
              <a:rPr lang="en-US" sz="1800" dirty="0" smtClean="0">
                <a:latin typeface="Times New Roman" pitchFamily="18" charset="0"/>
                <a:cs typeface="Times New Roman" pitchFamily="18" charset="0"/>
              </a:rPr>
              <a:t> 2020.02.11.20021493, Feb. 2020.</a:t>
            </a:r>
          </a:p>
          <a:p>
            <a:pPr algn="just">
              <a:buNone/>
            </a:pPr>
            <a:r>
              <a:rPr lang="en-US" sz="1800" dirty="0" smtClean="0">
                <a:latin typeface="Times New Roman" pitchFamily="18" charset="0"/>
                <a:cs typeface="Times New Roman" pitchFamily="18" charset="0"/>
              </a:rPr>
              <a:t>[4] S. </a:t>
            </a:r>
            <a:r>
              <a:rPr lang="en-US" sz="1800" dirty="0" err="1" smtClean="0">
                <a:latin typeface="Times New Roman" pitchFamily="18" charset="0"/>
                <a:cs typeface="Times New Roman" pitchFamily="18" charset="0"/>
              </a:rPr>
              <a:t>Salehi</a:t>
            </a:r>
            <a:r>
              <a:rPr lang="en-US" sz="1800" dirty="0" smtClean="0">
                <a:latin typeface="Times New Roman" pitchFamily="18" charset="0"/>
                <a:cs typeface="Times New Roman" pitchFamily="18" charset="0"/>
              </a:rPr>
              <a:t>, A. </a:t>
            </a:r>
            <a:r>
              <a:rPr lang="en-US" sz="1800" dirty="0" err="1" smtClean="0">
                <a:latin typeface="Times New Roman" pitchFamily="18" charset="0"/>
                <a:cs typeface="Times New Roman" pitchFamily="18" charset="0"/>
              </a:rPr>
              <a:t>Abedi</a:t>
            </a:r>
            <a:r>
              <a:rPr lang="en-US" sz="1800" dirty="0" smtClean="0">
                <a:latin typeface="Times New Roman" pitchFamily="18" charset="0"/>
                <a:cs typeface="Times New Roman" pitchFamily="18" charset="0"/>
              </a:rPr>
              <a:t>, S. </a:t>
            </a:r>
            <a:r>
              <a:rPr lang="en-US" sz="1800" dirty="0" err="1" smtClean="0">
                <a:latin typeface="Times New Roman" pitchFamily="18" charset="0"/>
                <a:cs typeface="Times New Roman" pitchFamily="18" charset="0"/>
              </a:rPr>
              <a:t>Balakrishnan</a:t>
            </a:r>
            <a:r>
              <a:rPr lang="en-US" sz="1800" dirty="0" smtClean="0">
                <a:latin typeface="Times New Roman" pitchFamily="18" charset="0"/>
                <a:cs typeface="Times New Roman" pitchFamily="18" charset="0"/>
              </a:rPr>
              <a:t>, an </a:t>
            </a:r>
            <a:r>
              <a:rPr lang="en-US" sz="1800" dirty="0" err="1" smtClean="0">
                <a:latin typeface="Times New Roman" pitchFamily="18" charset="0"/>
                <a:cs typeface="Times New Roman" pitchFamily="18" charset="0"/>
              </a:rPr>
              <a:t>Gholamrezanezhad,“Coronavirus</a:t>
            </a:r>
            <a:r>
              <a:rPr lang="en-US" sz="1800" dirty="0" smtClean="0">
                <a:latin typeface="Times New Roman" pitchFamily="18" charset="0"/>
                <a:cs typeface="Times New Roman" pitchFamily="18" charset="0"/>
              </a:rPr>
              <a:t> disease 2019 (COVID-19): A systematic review of imaging findings in 919 patients,” </a:t>
            </a:r>
            <a:r>
              <a:rPr lang="en-US" sz="1800" i="1" dirty="0" smtClean="0">
                <a:latin typeface="Times New Roman" pitchFamily="18" charset="0"/>
                <a:cs typeface="Times New Roman" pitchFamily="18" charset="0"/>
              </a:rPr>
              <a:t>Amer. J. </a:t>
            </a:r>
            <a:r>
              <a:rPr lang="en-US" sz="1800" i="1" dirty="0" err="1" smtClean="0">
                <a:latin typeface="Times New Roman" pitchFamily="18" charset="0"/>
                <a:cs typeface="Times New Roman" pitchFamily="18" charset="0"/>
              </a:rPr>
              <a:t>Roentgenology</a:t>
            </a:r>
            <a:r>
              <a:rPr lang="en-US" sz="1800" i="1" dirty="0" smtClean="0">
                <a:latin typeface="Times New Roman" pitchFamily="18" charset="0"/>
                <a:cs typeface="Times New Roman" pitchFamily="18" charset="0"/>
              </a:rPr>
              <a:t>, pp. 1–7,</a:t>
            </a:r>
            <a:r>
              <a:rPr lang="en-US" sz="1800" dirty="0" smtClean="0">
                <a:latin typeface="Times New Roman" pitchFamily="18" charset="0"/>
                <a:cs typeface="Times New Roman" pitchFamily="18" charset="0"/>
              </a:rPr>
              <a:t>Mar. 2020.</a:t>
            </a:r>
          </a:p>
          <a:p>
            <a:pPr algn="just">
              <a:buNone/>
            </a:pPr>
            <a:r>
              <a:rPr lang="en-US" sz="1800" dirty="0" smtClean="0">
                <a:latin typeface="Times New Roman" pitchFamily="18" charset="0"/>
                <a:cs typeface="Times New Roman" pitchFamily="18" charset="0"/>
              </a:rPr>
              <a:t>[5] A. </a:t>
            </a:r>
            <a:r>
              <a:rPr lang="en-US" sz="1800" dirty="0" err="1" smtClean="0">
                <a:latin typeface="Times New Roman" pitchFamily="18" charset="0"/>
                <a:cs typeface="Times New Roman" pitchFamily="18" charset="0"/>
              </a:rPr>
              <a:t>Bernheim</a:t>
            </a:r>
            <a:r>
              <a:rPr lang="en-US" sz="1800" dirty="0" smtClean="0">
                <a:latin typeface="Times New Roman" pitchFamily="18" charset="0"/>
                <a:cs typeface="Times New Roman" pitchFamily="18" charset="0"/>
              </a:rPr>
              <a:t> </a:t>
            </a:r>
            <a:r>
              <a:rPr lang="en-US" sz="1800" i="1" dirty="0" smtClean="0">
                <a:latin typeface="Times New Roman" pitchFamily="18" charset="0"/>
                <a:cs typeface="Times New Roman" pitchFamily="18" charset="0"/>
              </a:rPr>
              <a:t>et al., “Chest CT findings in </a:t>
            </a:r>
            <a:r>
              <a:rPr lang="en-US" sz="1800" i="1" dirty="0" err="1" smtClean="0">
                <a:latin typeface="Times New Roman" pitchFamily="18" charset="0"/>
                <a:cs typeface="Times New Roman" pitchFamily="18" charset="0"/>
              </a:rPr>
              <a:t>coronavirus</a:t>
            </a:r>
            <a:r>
              <a:rPr lang="en-US" sz="1800" i="1" dirty="0" smtClean="0">
                <a:latin typeface="Times New Roman" pitchFamily="18" charset="0"/>
                <a:cs typeface="Times New Roman" pitchFamily="18" charset="0"/>
              </a:rPr>
              <a:t> </a:t>
            </a:r>
            <a:r>
              <a:rPr lang="en-US" sz="1800" dirty="0" smtClean="0">
                <a:latin typeface="Times New Roman" pitchFamily="18" charset="0"/>
                <a:cs typeface="Times New Roman" pitchFamily="18" charset="0"/>
              </a:rPr>
              <a:t>disease-19 (COVID-19): Relationship to duration of </a:t>
            </a:r>
            <a:r>
              <a:rPr lang="en-US" sz="1800" dirty="0" err="1" smtClean="0">
                <a:latin typeface="Times New Roman" pitchFamily="18" charset="0"/>
                <a:cs typeface="Times New Roman" pitchFamily="18" charset="0"/>
              </a:rPr>
              <a:t>infection,”</a:t>
            </a:r>
            <a:r>
              <a:rPr lang="en-US" sz="1800" i="1" dirty="0" err="1" smtClean="0">
                <a:latin typeface="Times New Roman" pitchFamily="18" charset="0"/>
                <a:cs typeface="Times New Roman" pitchFamily="18" charset="0"/>
              </a:rPr>
              <a:t>Radiology</a:t>
            </a:r>
            <a:r>
              <a:rPr lang="en-US" sz="1800" i="1" dirty="0" smtClean="0">
                <a:latin typeface="Times New Roman" pitchFamily="18" charset="0"/>
                <a:cs typeface="Times New Roman" pitchFamily="18" charset="0"/>
              </a:rPr>
              <a:t>, Feb. 2020, Art. no. 200463.[Online].</a:t>
            </a:r>
            <a:r>
              <a:rPr lang="en-US" sz="1800" i="1" dirty="0" err="1" smtClean="0">
                <a:latin typeface="Times New Roman" pitchFamily="18" charset="0"/>
                <a:cs typeface="Times New Roman" pitchFamily="18" charset="0"/>
              </a:rPr>
              <a:t>Available:</a:t>
            </a:r>
            <a:r>
              <a:rPr lang="en-US" sz="1800" dirty="0" err="1" smtClean="0">
                <a:latin typeface="Times New Roman" pitchFamily="18" charset="0"/>
                <a:cs typeface="Times New Roman" pitchFamily="18" charset="0"/>
              </a:rPr>
              <a:t>http</a:t>
            </a:r>
            <a:r>
              <a:rPr lang="en-US" sz="1800" dirty="0" smtClean="0">
                <a:latin typeface="Times New Roman" pitchFamily="18" charset="0"/>
                <a:cs typeface="Times New Roman" pitchFamily="18" charset="0"/>
              </a:rPr>
              <a:t>://</a:t>
            </a:r>
            <a:r>
              <a:rPr lang="en-US" sz="1800" dirty="0" err="1" smtClean="0">
                <a:latin typeface="Times New Roman" pitchFamily="18" charset="0"/>
                <a:cs typeface="Times New Roman" pitchFamily="18" charset="0"/>
              </a:rPr>
              <a:t>pubs.rsna.org</a:t>
            </a:r>
            <a:r>
              <a:rPr lang="en-US" sz="1800" dirty="0" smtClean="0">
                <a:latin typeface="Times New Roman" pitchFamily="18" charset="0"/>
                <a:cs typeface="Times New Roman" pitchFamily="18" charset="0"/>
              </a:rPr>
              <a:t>/</a:t>
            </a:r>
            <a:r>
              <a:rPr lang="en-US" sz="1800" dirty="0" err="1" smtClean="0">
                <a:latin typeface="Times New Roman" pitchFamily="18" charset="0"/>
                <a:cs typeface="Times New Roman" pitchFamily="18" charset="0"/>
              </a:rPr>
              <a:t>doi</a:t>
            </a:r>
            <a:r>
              <a:rPr lang="en-US" sz="1800" dirty="0" smtClean="0">
                <a:latin typeface="Times New Roman" pitchFamily="18" charset="0"/>
                <a:cs typeface="Times New Roman" pitchFamily="18" charset="0"/>
              </a:rPr>
              <a:t>/10.1148/radiol.202020043.</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457200"/>
            <a:ext cx="7498080" cy="5791200"/>
          </a:xfrm>
        </p:spPr>
        <p:txBody>
          <a:bodyPr>
            <a:noAutofit/>
          </a:bodyPr>
          <a:lstStyle/>
          <a:p>
            <a:pPr>
              <a:buNone/>
            </a:pPr>
            <a:r>
              <a:rPr lang="en-US" sz="1800" dirty="0" smtClean="0">
                <a:latin typeface="Times New Roman" pitchFamily="18" charset="0"/>
                <a:cs typeface="Times New Roman" pitchFamily="18" charset="0"/>
              </a:rPr>
              <a:t>[6] F. </a:t>
            </a:r>
            <a:r>
              <a:rPr lang="en-US" sz="1800" dirty="0" err="1" smtClean="0">
                <a:latin typeface="Times New Roman" pitchFamily="18" charset="0"/>
                <a:cs typeface="Times New Roman" pitchFamily="18" charset="0"/>
              </a:rPr>
              <a:t>Mojoli</a:t>
            </a:r>
            <a:r>
              <a:rPr lang="en-US" sz="1800" dirty="0" smtClean="0">
                <a:latin typeface="Times New Roman" pitchFamily="18" charset="0"/>
                <a:cs typeface="Times New Roman" pitchFamily="18" charset="0"/>
              </a:rPr>
              <a:t>, B. </a:t>
            </a:r>
            <a:r>
              <a:rPr lang="en-US" sz="1800" dirty="0" err="1" smtClean="0">
                <a:latin typeface="Times New Roman" pitchFamily="18" charset="0"/>
                <a:cs typeface="Times New Roman" pitchFamily="18" charset="0"/>
              </a:rPr>
              <a:t>Bouhemad</a:t>
            </a:r>
            <a:r>
              <a:rPr lang="en-US" sz="1800" dirty="0" smtClean="0">
                <a:latin typeface="Times New Roman" pitchFamily="18" charset="0"/>
                <a:cs typeface="Times New Roman" pitchFamily="18" charset="0"/>
              </a:rPr>
              <a:t>, S. </a:t>
            </a:r>
            <a:r>
              <a:rPr lang="en-US" sz="1800" dirty="0" err="1" smtClean="0">
                <a:latin typeface="Times New Roman" pitchFamily="18" charset="0"/>
                <a:cs typeface="Times New Roman" pitchFamily="18" charset="0"/>
              </a:rPr>
              <a:t>Mongodi</a:t>
            </a:r>
            <a:r>
              <a:rPr lang="en-US" sz="1800" dirty="0" smtClean="0">
                <a:latin typeface="Times New Roman" pitchFamily="18" charset="0"/>
                <a:cs typeface="Times New Roman" pitchFamily="18" charset="0"/>
              </a:rPr>
              <a:t>, and D. Lichtenstein, “Lung</a:t>
            </a:r>
          </a:p>
          <a:p>
            <a:pPr>
              <a:buNone/>
            </a:pPr>
            <a:r>
              <a:rPr lang="en-US" sz="1800" dirty="0" smtClean="0">
                <a:latin typeface="Times New Roman" pitchFamily="18" charset="0"/>
                <a:cs typeface="Times New Roman" pitchFamily="18" charset="0"/>
              </a:rPr>
              <a:t>ultrasound for critically ill patients,” </a:t>
            </a:r>
            <a:r>
              <a:rPr lang="en-US" sz="1800" i="1" dirty="0" smtClean="0">
                <a:latin typeface="Times New Roman" pitchFamily="18" charset="0"/>
                <a:cs typeface="Times New Roman" pitchFamily="18" charset="0"/>
              </a:rPr>
              <a:t>Amer. J. Respiratory Crit. </a:t>
            </a:r>
            <a:r>
              <a:rPr lang="en-US" sz="1800" i="1" dirty="0" err="1" smtClean="0">
                <a:latin typeface="Times New Roman" pitchFamily="18" charset="0"/>
                <a:cs typeface="Times New Roman" pitchFamily="18" charset="0"/>
              </a:rPr>
              <a:t>CareMed</a:t>
            </a:r>
            <a:r>
              <a:rPr lang="en-US" sz="1800" i="1" dirty="0" smtClean="0">
                <a:latin typeface="Times New Roman" pitchFamily="18" charset="0"/>
                <a:cs typeface="Times New Roman" pitchFamily="18" charset="0"/>
              </a:rPr>
              <a:t>., vol. 199, pp. 701–714, Mar. 2019.</a:t>
            </a:r>
          </a:p>
          <a:p>
            <a:pPr>
              <a:buNone/>
            </a:pPr>
            <a:r>
              <a:rPr lang="en-US" sz="1800" dirty="0" smtClean="0">
                <a:latin typeface="Times New Roman" pitchFamily="18" charset="0"/>
                <a:cs typeface="Times New Roman" pitchFamily="18" charset="0"/>
              </a:rPr>
              <a:t>[7] R. </a:t>
            </a:r>
            <a:r>
              <a:rPr lang="en-US" sz="1800" dirty="0" err="1" smtClean="0">
                <a:latin typeface="Times New Roman" pitchFamily="18" charset="0"/>
                <a:cs typeface="Times New Roman" pitchFamily="18" charset="0"/>
              </a:rPr>
              <a:t>Raheja</a:t>
            </a:r>
            <a:r>
              <a:rPr lang="en-US" sz="1800" dirty="0" smtClean="0">
                <a:latin typeface="Times New Roman" pitchFamily="18" charset="0"/>
                <a:cs typeface="Times New Roman" pitchFamily="18" charset="0"/>
              </a:rPr>
              <a:t>, M. </a:t>
            </a:r>
            <a:r>
              <a:rPr lang="en-US" sz="1800" dirty="0" err="1" smtClean="0">
                <a:latin typeface="Times New Roman" pitchFamily="18" charset="0"/>
                <a:cs typeface="Times New Roman" pitchFamily="18" charset="0"/>
              </a:rPr>
              <a:t>Brahmavar</a:t>
            </a:r>
            <a:r>
              <a:rPr lang="en-US" sz="1800" dirty="0" smtClean="0">
                <a:latin typeface="Times New Roman" pitchFamily="18" charset="0"/>
                <a:cs typeface="Times New Roman" pitchFamily="18" charset="0"/>
              </a:rPr>
              <a:t>, D. Joshi, and D. Raman, “Application of lung</a:t>
            </a:r>
          </a:p>
          <a:p>
            <a:pPr>
              <a:buNone/>
            </a:pPr>
            <a:r>
              <a:rPr lang="en-US" sz="1800" dirty="0" smtClean="0">
                <a:latin typeface="Times New Roman" pitchFamily="18" charset="0"/>
                <a:cs typeface="Times New Roman" pitchFamily="18" charset="0"/>
              </a:rPr>
              <a:t>ultrasound in critical care setting: A review,” </a:t>
            </a:r>
            <a:r>
              <a:rPr lang="en-US" sz="1800" i="1" dirty="0" err="1" smtClean="0">
                <a:latin typeface="Times New Roman" pitchFamily="18" charset="0"/>
                <a:cs typeface="Times New Roman" pitchFamily="18" charset="0"/>
              </a:rPr>
              <a:t>Cureus</a:t>
            </a:r>
            <a:r>
              <a:rPr lang="en-US" sz="1800" i="1" dirty="0" smtClean="0">
                <a:latin typeface="Times New Roman" pitchFamily="18" charset="0"/>
                <a:cs typeface="Times New Roman" pitchFamily="18" charset="0"/>
              </a:rPr>
              <a:t>, vol. 11, no. 7,</a:t>
            </a:r>
            <a:r>
              <a:rPr lang="en-US" sz="1800" dirty="0" smtClean="0">
                <a:latin typeface="Times New Roman" pitchFamily="18" charset="0"/>
                <a:cs typeface="Times New Roman" pitchFamily="18" charset="0"/>
              </a:rPr>
              <a:t>p. e5233, Jul. 2019.</a:t>
            </a:r>
          </a:p>
          <a:p>
            <a:pPr>
              <a:buNone/>
            </a:pPr>
            <a:r>
              <a:rPr lang="en-US" sz="1800" dirty="0" smtClean="0">
                <a:latin typeface="Times New Roman" pitchFamily="18" charset="0"/>
                <a:cs typeface="Times New Roman" pitchFamily="18" charset="0"/>
              </a:rPr>
              <a:t>[8] Y. </a:t>
            </a:r>
            <a:r>
              <a:rPr lang="en-US" sz="1800" dirty="0" err="1" smtClean="0">
                <a:latin typeface="Times New Roman" pitchFamily="18" charset="0"/>
                <a:cs typeface="Times New Roman" pitchFamily="18" charset="0"/>
              </a:rPr>
              <a:t>Amatya</a:t>
            </a:r>
            <a:r>
              <a:rPr lang="en-US" sz="1800" dirty="0" smtClean="0">
                <a:latin typeface="Times New Roman" pitchFamily="18" charset="0"/>
                <a:cs typeface="Times New Roman" pitchFamily="18" charset="0"/>
              </a:rPr>
              <a:t>, J. Rupp, F. M. Russell, J. Saunders, B. Bales, and D. R. House, “Diagnostic use of lung ultrasound compared to chest radiograph for suspected pneumonia in a resource-limited setting,” </a:t>
            </a:r>
            <a:r>
              <a:rPr lang="en-US" sz="1800" i="1" dirty="0" err="1" smtClean="0">
                <a:latin typeface="Times New Roman" pitchFamily="18" charset="0"/>
                <a:cs typeface="Times New Roman" pitchFamily="18" charset="0"/>
              </a:rPr>
              <a:t>Int.J</a:t>
            </a:r>
            <a:r>
              <a:rPr lang="en-US" sz="1800" i="1" dirty="0" smtClean="0">
                <a:latin typeface="Times New Roman" pitchFamily="18" charset="0"/>
                <a:cs typeface="Times New Roman" pitchFamily="18" charset="0"/>
              </a:rPr>
              <a:t>. Emergency Med., vol. 11, no. 1, p. 8, Dec. 2018.</a:t>
            </a:r>
          </a:p>
          <a:p>
            <a:pPr>
              <a:buNone/>
            </a:pPr>
            <a:r>
              <a:rPr lang="en-US" sz="1800" dirty="0" smtClean="0">
                <a:latin typeface="Times New Roman" pitchFamily="18" charset="0"/>
                <a:cs typeface="Times New Roman" pitchFamily="18" charset="0"/>
              </a:rPr>
              <a:t>[9] E. </a:t>
            </a:r>
            <a:r>
              <a:rPr lang="en-US" sz="1800" dirty="0" err="1" smtClean="0">
                <a:latin typeface="Times New Roman" pitchFamily="18" charset="0"/>
                <a:cs typeface="Times New Roman" pitchFamily="18" charset="0"/>
              </a:rPr>
              <a:t>Poggiali</a:t>
            </a:r>
            <a:r>
              <a:rPr lang="en-US" sz="1800" dirty="0" smtClean="0">
                <a:latin typeface="Times New Roman" pitchFamily="18" charset="0"/>
                <a:cs typeface="Times New Roman" pitchFamily="18" charset="0"/>
              </a:rPr>
              <a:t> </a:t>
            </a:r>
            <a:r>
              <a:rPr lang="en-US" sz="1800" i="1" dirty="0" smtClean="0">
                <a:latin typeface="Times New Roman" pitchFamily="18" charset="0"/>
                <a:cs typeface="Times New Roman" pitchFamily="18" charset="0"/>
              </a:rPr>
              <a:t>et al., “Can lung US help critical care clinicians in the early</a:t>
            </a:r>
          </a:p>
          <a:p>
            <a:pPr>
              <a:buNone/>
            </a:pPr>
            <a:r>
              <a:rPr lang="en-US" sz="1800" dirty="0" smtClean="0">
                <a:latin typeface="Times New Roman" pitchFamily="18" charset="0"/>
                <a:cs typeface="Times New Roman" pitchFamily="18" charset="0"/>
              </a:rPr>
              <a:t>diagnosis of novel </a:t>
            </a:r>
            <a:r>
              <a:rPr lang="en-US" sz="1800" dirty="0" err="1" smtClean="0">
                <a:latin typeface="Times New Roman" pitchFamily="18" charset="0"/>
                <a:cs typeface="Times New Roman" pitchFamily="18" charset="0"/>
              </a:rPr>
              <a:t>coronavirus</a:t>
            </a:r>
            <a:r>
              <a:rPr lang="en-US" sz="1800" dirty="0" smtClean="0">
                <a:latin typeface="Times New Roman" pitchFamily="18" charset="0"/>
                <a:cs typeface="Times New Roman" pitchFamily="18" charset="0"/>
              </a:rPr>
              <a:t> (COVID-19) pneumonia?” </a:t>
            </a:r>
            <a:r>
              <a:rPr lang="en-US" sz="1800" i="1" dirty="0" smtClean="0">
                <a:latin typeface="Times New Roman" pitchFamily="18" charset="0"/>
                <a:cs typeface="Times New Roman" pitchFamily="18" charset="0"/>
              </a:rPr>
              <a:t>Radiology, </a:t>
            </a:r>
            <a:r>
              <a:rPr lang="en-US" sz="1800" dirty="0" smtClean="0">
                <a:latin typeface="Times New Roman" pitchFamily="18" charset="0"/>
                <a:cs typeface="Times New Roman" pitchFamily="18" charset="0"/>
              </a:rPr>
              <a:t>Mar. 2020, Art. no. 200847.</a:t>
            </a:r>
          </a:p>
          <a:p>
            <a:pPr>
              <a:buNone/>
            </a:pPr>
            <a:r>
              <a:rPr lang="en-US" sz="1800" dirty="0" smtClean="0">
                <a:latin typeface="Times New Roman" pitchFamily="18" charset="0"/>
                <a:cs typeface="Times New Roman" pitchFamily="18" charset="0"/>
              </a:rPr>
              <a:t>[10] Q.-Y. </a:t>
            </a:r>
            <a:r>
              <a:rPr lang="en-US" sz="1800" dirty="0" err="1" smtClean="0">
                <a:latin typeface="Times New Roman" pitchFamily="18" charset="0"/>
                <a:cs typeface="Times New Roman" pitchFamily="18" charset="0"/>
              </a:rPr>
              <a:t>Peng</a:t>
            </a:r>
            <a:r>
              <a:rPr lang="en-US" sz="1800" dirty="0" smtClean="0">
                <a:latin typeface="Times New Roman" pitchFamily="18" charset="0"/>
                <a:cs typeface="Times New Roman" pitchFamily="18" charset="0"/>
              </a:rPr>
              <a:t>, Chinese Critical Care Ultrasound Study Group, X.-T. Wang,</a:t>
            </a:r>
          </a:p>
          <a:p>
            <a:pPr>
              <a:buNone/>
            </a:pPr>
            <a:r>
              <a:rPr lang="en-US" sz="1800" dirty="0" smtClean="0">
                <a:latin typeface="Times New Roman" pitchFamily="18" charset="0"/>
                <a:cs typeface="Times New Roman" pitchFamily="18" charset="0"/>
              </a:rPr>
              <a:t>and L.-N. Zhang, “Findings of lung </a:t>
            </a:r>
            <a:r>
              <a:rPr lang="en-US" sz="1800" dirty="0" err="1" smtClean="0">
                <a:latin typeface="Times New Roman" pitchFamily="18" charset="0"/>
                <a:cs typeface="Times New Roman" pitchFamily="18" charset="0"/>
              </a:rPr>
              <a:t>ultrasonography</a:t>
            </a:r>
            <a:r>
              <a:rPr lang="en-US" sz="1800" dirty="0" smtClean="0">
                <a:latin typeface="Times New Roman" pitchFamily="18" charset="0"/>
                <a:cs typeface="Times New Roman" pitchFamily="18" charset="0"/>
              </a:rPr>
              <a:t> of novel corona</a:t>
            </a:r>
          </a:p>
          <a:p>
            <a:pPr>
              <a:buNone/>
            </a:pPr>
            <a:r>
              <a:rPr lang="en-US" sz="1800" dirty="0" smtClean="0">
                <a:latin typeface="Times New Roman" pitchFamily="18" charset="0"/>
                <a:cs typeface="Times New Roman" pitchFamily="18" charset="0"/>
              </a:rPr>
              <a:t>virus pneumonia during the 2019-2020 epidemic,” </a:t>
            </a:r>
            <a:r>
              <a:rPr lang="en-US" sz="1800" i="1" dirty="0" smtClean="0">
                <a:latin typeface="Times New Roman" pitchFamily="18" charset="0"/>
                <a:cs typeface="Times New Roman" pitchFamily="18" charset="0"/>
              </a:rPr>
              <a:t>Intensive Care Med.,</a:t>
            </a:r>
          </a:p>
          <a:p>
            <a:pPr>
              <a:buNone/>
            </a:pPr>
            <a:r>
              <a:rPr lang="en-US" sz="1800" dirty="0" smtClean="0">
                <a:latin typeface="Times New Roman" pitchFamily="18" charset="0"/>
                <a:cs typeface="Times New Roman" pitchFamily="18" charset="0"/>
              </a:rPr>
              <a:t>vol. 46, no. 5, pp. 849–850, May 2020.</a:t>
            </a:r>
            <a:endParaRPr lang="en-US" sz="18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1050</TotalTime>
  <Words>1405</Words>
  <Application>Microsoft Office PowerPoint</Application>
  <PresentationFormat>On-screen Show (4:3)</PresentationFormat>
  <Paragraphs>82</Paragraphs>
  <Slides>14</Slides>
  <Notes>1</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Deep Learning for Classification and Localization of COVID-19 Markers in Point-of-Care Lung Ultrasound</vt:lpstr>
      <vt:lpstr>Abstract</vt:lpstr>
      <vt:lpstr>Slide 3</vt:lpstr>
      <vt:lpstr>Existing System</vt:lpstr>
      <vt:lpstr>Disadvantage of Existing System</vt:lpstr>
      <vt:lpstr>PROPOSED SYSTEM :</vt:lpstr>
      <vt:lpstr>ADVANTAGE</vt:lpstr>
      <vt:lpstr>Architecture Diagram </vt:lpstr>
      <vt:lpstr>Literature Survey</vt:lpstr>
      <vt:lpstr>Slide 10</vt:lpstr>
      <vt:lpstr>SOFTWARE REQUIREMENTS:</vt:lpstr>
      <vt:lpstr>HARDWARE REQUIREMENTS:</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TTS</cp:lastModifiedBy>
  <cp:revision>465</cp:revision>
  <dcterms:created xsi:type="dcterms:W3CDTF">2006-08-16T00:00:00Z</dcterms:created>
  <dcterms:modified xsi:type="dcterms:W3CDTF">2021-03-26T19:20:54Z</dcterms:modified>
</cp:coreProperties>
</file>