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5" r:id="rId4"/>
    <p:sldId id="260" r:id="rId5"/>
    <p:sldId id="262" r:id="rId6"/>
    <p:sldId id="263" r:id="rId7"/>
    <p:sldId id="294" r:id="rId8"/>
    <p:sldId id="298" r:id="rId9"/>
    <p:sldId id="310" r:id="rId10"/>
    <p:sldId id="326" r:id="rId11"/>
    <p:sldId id="296" r:id="rId12"/>
    <p:sldId id="295" r:id="rId13"/>
    <p:sldId id="323" r:id="rId14"/>
    <p:sldId id="327"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06-Mar-21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06-Mar-21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06-Mar-21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Dual Access Control for Cloud-Based Data Storage and Sharing</a:t>
            </a:r>
            <a:br>
              <a:rPr lang="en-US" b="1" dirty="0" smtClean="0"/>
            </a:b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r>
              <a:rPr lang="en-US" sz="2000" b="1" dirty="0" smtClean="0">
                <a:latin typeface="Times New Roman" pitchFamily="18" charset="0"/>
                <a:cs typeface="Times New Roman" pitchFamily="18" charset="0"/>
              </a:rPr>
              <a:t> </a:t>
            </a:r>
            <a:endParaRPr lang="en-US" sz="2000" dirty="0" smtClean="0"/>
          </a:p>
          <a:p>
            <a:pPr algn="just">
              <a:lnSpc>
                <a:spcPct val="150000"/>
              </a:lnSpc>
              <a:buNone/>
            </a:pPr>
            <a:r>
              <a:rPr lang="en-US" sz="2000" dirty="0" smtClean="0">
                <a:latin typeface="Times New Roman" pitchFamily="18" charset="0"/>
                <a:cs typeface="Times New Roman" pitchFamily="18" charset="0"/>
              </a:rPr>
              <a:t>Cloud-based data storage service has drawn increasing interests from both academic and industry in the recent years due to its efficient and low cost management. Since it provides services in an open network, it is urgent for service providers to make use of secure data storage and sharing mechanism to ensure data confidentiality and service user privacy. To protect sensitive data from being compromised, the most widely used method is encryption. However, simply encrypting data (e.g., via AES) cannot fully address the practical need of data management. Besides, an effective access control over download request also needs to be considered so that Economic Denial of Sustainability (</a:t>
            </a:r>
            <a:r>
              <a:rPr lang="en-US" sz="2000" dirty="0" err="1" smtClean="0">
                <a:latin typeface="Times New Roman" pitchFamily="18" charset="0"/>
                <a:cs typeface="Times New Roman" pitchFamily="18" charset="0"/>
              </a:rPr>
              <a:t>EDoS</a:t>
            </a:r>
            <a:r>
              <a:rPr lang="en-US" sz="2000" dirty="0" smtClean="0">
                <a:latin typeface="Times New Roman" pitchFamily="18" charset="0"/>
                <a:cs typeface="Times New Roman" pitchFamily="18" charset="0"/>
              </a:rPr>
              <a:t>) attacks cannot be launched to hinder users from enjoying service. </a:t>
            </a:r>
            <a:endParaRPr lang="en-US" sz="2000" dirty="0" smtClean="0">
              <a:latin typeface="Times New Roman" pitchFamily="18" charset="0"/>
              <a:cs typeface="Times New Roman" pitchFamily="18" charset="0"/>
            </a:endParaRPr>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019800"/>
          </a:xfrm>
        </p:spPr>
        <p:txBody>
          <a:bodyPr>
            <a:normAutofit/>
          </a:bodyPr>
          <a:lstStyle/>
          <a:p>
            <a:pPr algn="just">
              <a:lnSpc>
                <a:spcPct val="150000"/>
              </a:lnSpc>
              <a:buNone/>
            </a:pPr>
            <a:r>
              <a:rPr lang="en-US" sz="2000" dirty="0" smtClean="0">
                <a:latin typeface="Times New Roman" pitchFamily="18" charset="0"/>
                <a:cs typeface="Times New Roman" pitchFamily="18" charset="0"/>
              </a:rPr>
              <a:t>In this paper, we consider the dual access control, in the context of cloud-based storage, in the sense that we design a control mechanism over both data access and download request without loss of security and efficiency. Two dual access control systems are designed in this paper, where each of them is for a distinct designed setting. The security and experimental analysis for the systems are also presented.</a:t>
            </a:r>
          </a:p>
          <a:p>
            <a:pPr algn="just">
              <a:lnSpc>
                <a:spcPct val="150000"/>
              </a:lnSpc>
              <a:buNone/>
            </a:pPr>
            <a:endParaRPr lang="en-US" sz="24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Cloud computing is an advanced emerging technology. In this world the storage of data is a big headache for all. Cloud computing is an efficient solution for the easiest and fastest storage and retrieval of data. The main issue in cloud computing is security. Here I am trying to introduce a new method for providing secured access control in cloud computing.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buNone/>
            </a:pPr>
            <a:r>
              <a:rPr lang="en-US" sz="2000" dirty="0" smtClean="0">
                <a:latin typeface="Times New Roman" pitchFamily="18" charset="0"/>
                <a:cs typeface="Times New Roman" pitchFamily="18" charset="0"/>
              </a:rPr>
              <a:t> In </a:t>
            </a:r>
            <a:r>
              <a:rPr lang="en-US" sz="2000" dirty="0" smtClean="0">
                <a:latin typeface="Times New Roman" pitchFamily="18" charset="0"/>
                <a:cs typeface="Times New Roman" pitchFamily="18" charset="0"/>
              </a:rPr>
              <a:t>this method we need a lot of memory for storing the user details such as username and password. So cloud requires a user centric access control where every user request to any service provider is bundled with the user identity and entitlement information.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This model provides a secure access control in cloud computing. To provide more secured access control it adopt a hierarchical structure and it uses a clock. Using this we can easily upload, download , delete files from and to the cloud.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4572000"/>
          </a:xfrm>
        </p:spPr>
        <p:txBody>
          <a:bodyPr>
            <a:normAutofit/>
          </a:bodyPr>
          <a:lstStyle/>
          <a:p>
            <a:pPr algn="just">
              <a:lnSpc>
                <a:spcPct val="150000"/>
              </a:lnSpc>
              <a:buNone/>
            </a:pPr>
            <a:r>
              <a:rPr lang="en-US" sz="2000" b="1" dirty="0" smtClean="0">
                <a:latin typeface="Times New Roman" pitchFamily="18" charset="0"/>
                <a:cs typeface="Times New Roman" pitchFamily="18" charset="0"/>
              </a:rPr>
              <a:t> </a:t>
            </a:r>
          </a:p>
          <a:p>
            <a:pPr algn="just">
              <a:lnSpc>
                <a:spcPct val="150000"/>
              </a:lnSpc>
              <a:buNone/>
            </a:pPr>
            <a:r>
              <a:rPr lang="en-US" sz="2000" dirty="0" smtClean="0">
                <a:latin typeface="Times New Roman" pitchFamily="18" charset="0"/>
                <a:cs typeface="Times New Roman" pitchFamily="18" charset="0"/>
              </a:rPr>
              <a:t>There is no need of other </a:t>
            </a:r>
            <a:r>
              <a:rPr lang="en-US" sz="2000" dirty="0" err="1" smtClean="0">
                <a:latin typeface="Times New Roman" pitchFamily="18" charset="0"/>
                <a:cs typeface="Times New Roman" pitchFamily="18" charset="0"/>
              </a:rPr>
              <a:t>hardwares</a:t>
            </a:r>
            <a:r>
              <a:rPr lang="en-US" sz="2000" dirty="0" smtClean="0">
                <a:latin typeface="Times New Roman" pitchFamily="18" charset="0"/>
                <a:cs typeface="Times New Roman" pitchFamily="18" charset="0"/>
              </a:rPr>
              <a:t> such as secondary memory. It will reduce the size of our new technology devices. Also it reduces the </a:t>
            </a:r>
            <a:r>
              <a:rPr lang="en-US" sz="2000" dirty="0" err="1" smtClean="0">
                <a:latin typeface="Times New Roman" pitchFamily="18" charset="0"/>
                <a:cs typeface="Times New Roman" pitchFamily="18" charset="0"/>
              </a:rPr>
              <a:t>expences</a:t>
            </a:r>
            <a:r>
              <a:rPr lang="en-US" sz="2000" dirty="0" smtClean="0">
                <a:latin typeface="Times New Roman" pitchFamily="18" charset="0"/>
                <a:cs typeface="Times New Roman" pitchFamily="18" charset="0"/>
              </a:rPr>
              <a:t> of our system.</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81200" y="1295400"/>
            <a:ext cx="5257799" cy="47244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838200"/>
          <a:ext cx="7497762" cy="6003141"/>
        </p:xfrm>
        <a:graphic>
          <a:graphicData uri="http://schemas.openxmlformats.org/drawingml/2006/table">
            <a:tbl>
              <a:tblPr firstRow="1" bandRow="1">
                <a:tableStyleId>{5C22544A-7EE6-4342-B048-85BDC9FD1C3A}</a:tableStyleId>
              </a:tblPr>
              <a:tblGrid>
                <a:gridCol w="2133600"/>
                <a:gridCol w="2057400"/>
                <a:gridCol w="3306762"/>
              </a:tblGrid>
              <a:tr h="957529">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700071">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sz="1400" dirty="0" smtClean="0">
                          <a:latin typeface="Times New Roman" pitchFamily="18" charset="0"/>
                          <a:cs typeface="Times New Roman" pitchFamily="18" charset="0"/>
                        </a:rPr>
                        <a:t>“Cloud Computing Security Issues and Access Control Solutions”, </a:t>
                      </a:r>
                      <a:endParaRPr lang="en-US" sz="1400" dirty="0" smtClean="0">
                        <a:latin typeface="Times New Roman" pitchFamily="18" charset="0"/>
                        <a:ea typeface="Times New Roman"/>
                        <a:cs typeface="Times New Roman" pitchFamily="18" charset="0"/>
                      </a:endParaRPr>
                    </a:p>
                    <a:p>
                      <a:pPr marL="0" marR="0" algn="just">
                        <a:lnSpc>
                          <a:spcPct val="150000"/>
                        </a:lnSpc>
                        <a:spcBef>
                          <a:spcPts val="0"/>
                        </a:spcBef>
                        <a:spcAft>
                          <a:spcPts val="0"/>
                        </a:spcAft>
                      </a:pPr>
                      <a:endParaRPr lang="en-US" sz="1400" dirty="0">
                        <a:latin typeface="Times New Roman" pitchFamily="18" charset="0"/>
                        <a:ea typeface="Times New Roman"/>
                        <a:cs typeface="Times New Roman" pitchFamily="18" charset="0"/>
                      </a:endParaRPr>
                    </a:p>
                  </a:txBody>
                  <a:tcPr marL="114300" marR="114300" marT="0" marB="0"/>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sz="1400" dirty="0" err="1" smtClean="0">
                          <a:latin typeface="Times New Roman" pitchFamily="18" charset="0"/>
                          <a:cs typeface="Times New Roman" pitchFamily="18" charset="0"/>
                        </a:rPr>
                        <a:t>Y.G.Min</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Y.H.Bang</a:t>
                      </a:r>
                      <a:r>
                        <a:rPr lang="en-US" sz="1400" dirty="0" smtClean="0">
                          <a:latin typeface="Times New Roman" pitchFamily="18" charset="0"/>
                          <a:cs typeface="Times New Roman" pitchFamily="18" charset="0"/>
                        </a:rPr>
                        <a:t>, </a:t>
                      </a:r>
                      <a:endParaRPr lang="en-US" sz="1400" dirty="0" smtClean="0">
                        <a:latin typeface="Times New Roman" pitchFamily="18" charset="0"/>
                        <a:ea typeface="Times New Roman"/>
                        <a:cs typeface="Times New Roman" pitchFamily="18" charset="0"/>
                      </a:endParaRPr>
                    </a:p>
                    <a:p>
                      <a:pPr algn="just">
                        <a:lnSpc>
                          <a:spcPct val="150000"/>
                        </a:lnSpc>
                      </a:pP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400" dirty="0" smtClean="0">
                          <a:latin typeface="Times New Roman" pitchFamily="18" charset="0"/>
                          <a:cs typeface="Times New Roman" pitchFamily="18" charset="0"/>
                        </a:rPr>
                        <a:t>Cloud computing is a new paradigm to deliver various services over the Internet. It has been spreading widely, users and service provider enables to use resources or service cheaply and easily without owing all the resources needed.</a:t>
                      </a:r>
                      <a:endParaRPr lang="en-US" sz="1400" dirty="0">
                        <a:latin typeface="Times New Roman" pitchFamily="18" charset="0"/>
                        <a:ea typeface="Calibri"/>
                        <a:cs typeface="Times New Roman" pitchFamily="18" charset="0"/>
                      </a:endParaRPr>
                    </a:p>
                  </a:txBody>
                  <a:tcPr marL="68580" marR="68580" marT="0" marB="0"/>
                </a:tc>
              </a:tr>
              <a:tr h="1545565">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400" dirty="0" smtClean="0">
                          <a:latin typeface="Times New Roman" pitchFamily="18" charset="0"/>
                          <a:cs typeface="Times New Roman" pitchFamily="18" charset="0"/>
                        </a:rPr>
                        <a:t>“Secure Overlay Cloud Storage with Access Control and Assured Deletion,” </a:t>
                      </a:r>
                      <a:endParaRPr lang="en-US" sz="1400" dirty="0" smtClean="0">
                        <a:latin typeface="Times New Roman" pitchFamily="18" charset="0"/>
                        <a:ea typeface="Calibri"/>
                        <a:cs typeface="Times New Roman" pitchFamily="18" charset="0"/>
                      </a:endParaRPr>
                    </a:p>
                    <a:p>
                      <a:pPr algn="just"/>
                      <a:endParaRPr lang="en-US" sz="14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sz="1400" dirty="0" err="1" smtClean="0">
                          <a:latin typeface="Times New Roman" pitchFamily="18" charset="0"/>
                          <a:cs typeface="Times New Roman" pitchFamily="18" charset="0"/>
                        </a:rPr>
                        <a:t>Y.Tang</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P.P.C.Lee</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J.C.S.Lui</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R.Perlman</a:t>
                      </a:r>
                      <a:r>
                        <a:rPr lang="en-US" sz="1400" dirty="0" smtClean="0">
                          <a:latin typeface="Times New Roman" pitchFamily="18" charset="0"/>
                          <a:cs typeface="Times New Roman" pitchFamily="18" charset="0"/>
                        </a:rPr>
                        <a:t>, </a:t>
                      </a:r>
                    </a:p>
                    <a:p>
                      <a:pPr algn="just">
                        <a:lnSpc>
                          <a:spcPct val="150000"/>
                        </a:lnSpc>
                      </a:pP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400" dirty="0" smtClean="0">
                          <a:latin typeface="Times New Roman" pitchFamily="18" charset="0"/>
                          <a:cs typeface="Times New Roman" pitchFamily="18" charset="0"/>
                        </a:rPr>
                        <a:t>We can now outsource data backups off-site to third-party cloud storage services so as to reduce data management costs. However, we must provide security guarantees for the outsourced data, which is now maintained by third parties.</a:t>
                      </a:r>
                      <a:endParaRPr lang="en-US" sz="1400" dirty="0">
                        <a:latin typeface="Times New Roman" pitchFamily="18" charset="0"/>
                        <a:ea typeface="Calibri"/>
                        <a:cs typeface="Times New Roman" pitchFamily="18" charset="0"/>
                      </a:endParaRPr>
                    </a:p>
                  </a:txBody>
                  <a:tcPr marL="114300" marR="114300" marT="0" marB="0"/>
                </a:tc>
              </a:tr>
              <a:tr h="463591">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219200" y="533400"/>
          <a:ext cx="7467599" cy="4945190"/>
        </p:xfrm>
        <a:graphic>
          <a:graphicData uri="http://schemas.openxmlformats.org/drawingml/2006/table">
            <a:tbl>
              <a:tblPr firstRow="1" bandRow="1">
                <a:tableStyleId>{5C22544A-7EE6-4342-B048-85BDC9FD1C3A}</a:tableStyleId>
              </a:tblPr>
              <a:tblGrid>
                <a:gridCol w="2096168"/>
                <a:gridCol w="2096168"/>
                <a:gridCol w="3275263"/>
              </a:tblGrid>
              <a:tr h="2743200">
                <a:tc>
                  <a:txBody>
                    <a:bodyPr/>
                    <a:lstStyle/>
                    <a:p>
                      <a:r>
                        <a:rPr lang="en-US" sz="1400" dirty="0" smtClean="0">
                          <a:latin typeface="Times New Roman" pitchFamily="18" charset="0"/>
                          <a:cs typeface="Times New Roman" pitchFamily="18" charset="0"/>
                        </a:rPr>
                        <a:t>“Towards Temporal Access Control in Cloud Computing,” </a:t>
                      </a:r>
                      <a:endParaRPr lang="en-US" sz="1400" dirty="0">
                        <a:latin typeface="Times New Roman" pitchFamily="18" charset="0"/>
                        <a:cs typeface="Times New Roman" pitchFamily="18" charset="0"/>
                      </a:endParaRPr>
                    </a:p>
                  </a:txBody>
                  <a:tcPr/>
                </a:tc>
                <a:tc>
                  <a:txBody>
                    <a:bodyPr/>
                    <a:lstStyle/>
                    <a:p>
                      <a:r>
                        <a:rPr lang="en-US" sz="1400" dirty="0" err="1" smtClean="0">
                          <a:latin typeface="Times New Roman" pitchFamily="18" charset="0"/>
                          <a:cs typeface="Times New Roman" pitchFamily="18" charset="0"/>
                        </a:rPr>
                        <a:t>Y.Zhu</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Hu</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D.Huang</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S.Wang</a:t>
                      </a:r>
                      <a:r>
                        <a:rPr lang="en-US" sz="1400" dirty="0" smtClean="0">
                          <a:latin typeface="Times New Roman" pitchFamily="18" charset="0"/>
                          <a:cs typeface="Times New Roman" pitchFamily="18" charset="0"/>
                        </a:rPr>
                        <a:t>, </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400" dirty="0" smtClean="0">
                          <a:latin typeface="Times New Roman" pitchFamily="18" charset="0"/>
                          <a:cs typeface="Times New Roman" pitchFamily="18" charset="0"/>
                        </a:rPr>
                        <a:t>Access control is one of the most important security mechanisms in cloud computing. Attribute-based access control provides a flexible approach that allows data owners to integrate data access policies within the encrypted data. </a:t>
                      </a:r>
                      <a:endParaRPr lang="en-US" sz="1400" dirty="0">
                        <a:latin typeface="Times New Roman" pitchFamily="18" charset="0"/>
                        <a:ea typeface="Calibri"/>
                        <a:cs typeface="Times New Roman" pitchFamily="18" charset="0"/>
                      </a:endParaRPr>
                    </a:p>
                  </a:txBody>
                  <a:tcPr marL="114300" marR="114300" marT="0" marB="0"/>
                </a:tc>
              </a:tr>
              <a:tr h="206860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Times New Roman" pitchFamily="18" charset="0"/>
                          <a:cs typeface="Times New Roman" pitchFamily="18" charset="0"/>
                        </a:rPr>
                        <a:t>, “Privacy-Preserved Access Control for Cloud Computing,” </a:t>
                      </a:r>
                    </a:p>
                    <a:p>
                      <a:endParaRPr lang="en-US" sz="1400" dirty="0">
                        <a:latin typeface="Times New Roman" pitchFamily="18" charset="0"/>
                        <a:cs typeface="Times New Roman" pitchFamily="18"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err="1" smtClean="0">
                          <a:latin typeface="Times New Roman" pitchFamily="18" charset="0"/>
                          <a:cs typeface="Times New Roman" pitchFamily="18" charset="0"/>
                        </a:rPr>
                        <a:t>M.Zhou</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Y.Mu</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W.Susilo</a:t>
                      </a:r>
                      <a:r>
                        <a:rPr lang="en-US" sz="1400" dirty="0" smtClean="0">
                          <a:latin typeface="Times New Roman" pitchFamily="18" charset="0"/>
                          <a:cs typeface="Times New Roman" pitchFamily="18" charset="0"/>
                        </a:rPr>
                        <a:t>, </a:t>
                      </a:r>
                      <a:r>
                        <a:rPr lang="en-US" sz="1400" dirty="0" err="1" smtClean="0">
                          <a:latin typeface="Times New Roman" pitchFamily="18" charset="0"/>
                          <a:cs typeface="Times New Roman" pitchFamily="18" charset="0"/>
                        </a:rPr>
                        <a:t>M.H.Au</a:t>
                      </a:r>
                      <a:endParaRPr lang="en-US" sz="1400" dirty="0" smtClean="0">
                        <a:latin typeface="Times New Roman" pitchFamily="18" charset="0"/>
                        <a:cs typeface="Times New Roman" pitchFamily="18" charset="0"/>
                      </a:endParaRPr>
                    </a:p>
                    <a:p>
                      <a:endParaRPr lang="en-US" sz="14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1000"/>
                        </a:spcAft>
                        <a:buClrTx/>
                        <a:buSzTx/>
                        <a:buFontTx/>
                        <a:buNone/>
                        <a:tabLst/>
                        <a:defRPr/>
                      </a:pPr>
                      <a:r>
                        <a:rPr lang="en-US" sz="1400" dirty="0" smtClean="0">
                          <a:latin typeface="Times New Roman" pitchFamily="18" charset="0"/>
                          <a:ea typeface="Calibri"/>
                          <a:cs typeface="Times New Roman" pitchFamily="18" charset="0"/>
                        </a:rPr>
                        <a:t>The problem of access control on outsourced data to "honest but curious" cloud servers has received considerable attention, especially in scenarios involving potentially huge sets of data files, where re-encryption and re-transmission by the data owner may not be acceptable.</a:t>
                      </a:r>
                      <a:endParaRPr lang="en-US" sz="14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buNone/>
            </a:pP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1] </a:t>
            </a:r>
            <a:r>
              <a:rPr lang="en-US" sz="1600" dirty="0" err="1" smtClean="0">
                <a:latin typeface="Times New Roman" pitchFamily="18" charset="0"/>
                <a:cs typeface="Times New Roman" pitchFamily="18" charset="0"/>
              </a:rPr>
              <a:t>Y.G.Min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Y.H.Bang</a:t>
            </a:r>
            <a:r>
              <a:rPr lang="en-US" sz="1600" dirty="0" smtClean="0">
                <a:latin typeface="Times New Roman" pitchFamily="18" charset="0"/>
                <a:cs typeface="Times New Roman" pitchFamily="18" charset="0"/>
              </a:rPr>
              <a:t>, “Cloud Computing Security Issues and Access Control Solutions”, </a:t>
            </a:r>
            <a:r>
              <a:rPr lang="en-US" sz="1600" dirty="0" err="1" smtClean="0">
                <a:latin typeface="Times New Roman" pitchFamily="18" charset="0"/>
                <a:cs typeface="Times New Roman" pitchFamily="18" charset="0"/>
              </a:rPr>
              <a:t>Journel</a:t>
            </a:r>
            <a:r>
              <a:rPr lang="en-US" sz="1600" dirty="0" smtClean="0">
                <a:latin typeface="Times New Roman" pitchFamily="18" charset="0"/>
                <a:cs typeface="Times New Roman" pitchFamily="18" charset="0"/>
              </a:rPr>
              <a:t> of Security Engineering, vol.2, 2012. </a:t>
            </a:r>
          </a:p>
          <a:p>
            <a:pPr algn="just">
              <a:lnSpc>
                <a:spcPct val="150000"/>
              </a:lnSpc>
              <a:buNone/>
            </a:pPr>
            <a:r>
              <a:rPr lang="en-US" sz="1600" dirty="0" smtClean="0">
                <a:latin typeface="Times New Roman" pitchFamily="18" charset="0"/>
                <a:cs typeface="Times New Roman" pitchFamily="18" charset="0"/>
              </a:rPr>
              <a:t>[2] </a:t>
            </a:r>
            <a:r>
              <a:rPr lang="en-US" sz="1600" dirty="0" err="1" smtClean="0">
                <a:latin typeface="Times New Roman" pitchFamily="18" charset="0"/>
                <a:cs typeface="Times New Roman" pitchFamily="18" charset="0"/>
              </a:rPr>
              <a:t>Z.Wan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J.Liu</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R.H.Deng</a:t>
            </a:r>
            <a:r>
              <a:rPr lang="en-US" sz="1600" dirty="0" smtClean="0">
                <a:latin typeface="Times New Roman" pitchFamily="18" charset="0"/>
                <a:cs typeface="Times New Roman" pitchFamily="18" charset="0"/>
              </a:rPr>
              <a:t>, “HASBE:A Hierarchical Attribute-Based Solution for Flexible and Scalable Access Control in Cloud Computing”, IEEE Transactions on Forensics and Security, </a:t>
            </a:r>
            <a:r>
              <a:rPr lang="en-US" sz="1600" dirty="0" err="1" smtClean="0">
                <a:latin typeface="Times New Roman" pitchFamily="18" charset="0"/>
                <a:cs typeface="Times New Roman" pitchFamily="18" charset="0"/>
              </a:rPr>
              <a:t>vol</a:t>
            </a:r>
            <a:r>
              <a:rPr lang="en-US" sz="1600" dirty="0" smtClean="0">
                <a:latin typeface="Times New Roman" pitchFamily="18" charset="0"/>
                <a:cs typeface="Times New Roman" pitchFamily="18" charset="0"/>
              </a:rPr>
              <a:t> 7, no 2, APR 2012. </a:t>
            </a:r>
          </a:p>
          <a:p>
            <a:pPr algn="just">
              <a:lnSpc>
                <a:spcPct val="150000"/>
              </a:lnSpc>
              <a:buNone/>
            </a:pPr>
            <a:r>
              <a:rPr lang="en-US" sz="1600" dirty="0" smtClean="0">
                <a:latin typeface="Times New Roman" pitchFamily="18" charset="0"/>
                <a:cs typeface="Times New Roman" pitchFamily="18" charset="0"/>
              </a:rPr>
              <a:t>[3] </a:t>
            </a:r>
            <a:r>
              <a:rPr lang="en-US" sz="1600" dirty="0" err="1" smtClean="0">
                <a:latin typeface="Times New Roman" pitchFamily="18" charset="0"/>
                <a:cs typeface="Times New Roman" pitchFamily="18" charset="0"/>
              </a:rPr>
              <a:t>P.Mell</a:t>
            </a:r>
            <a:r>
              <a:rPr lang="en-US" sz="1600" dirty="0" smtClean="0">
                <a:latin typeface="Times New Roman" pitchFamily="18" charset="0"/>
                <a:cs typeface="Times New Roman" pitchFamily="18" charset="0"/>
              </a:rPr>
              <a:t>, “The NIST Definition of Cloud Computing.” U.S. Department of </a:t>
            </a:r>
            <a:r>
              <a:rPr lang="en-US" sz="1600" dirty="0" err="1" smtClean="0">
                <a:latin typeface="Times New Roman" pitchFamily="18" charset="0"/>
                <a:cs typeface="Times New Roman" pitchFamily="18" charset="0"/>
              </a:rPr>
              <a:t>Commerce:Special</a:t>
            </a:r>
            <a:r>
              <a:rPr lang="en-US" sz="1600" dirty="0" smtClean="0">
                <a:latin typeface="Times New Roman" pitchFamily="18" charset="0"/>
                <a:cs typeface="Times New Roman" pitchFamily="18" charset="0"/>
              </a:rPr>
              <a:t> Publication 800-145. </a:t>
            </a:r>
          </a:p>
          <a:p>
            <a:pPr algn="just">
              <a:lnSpc>
                <a:spcPct val="150000"/>
              </a:lnSpc>
              <a:buNone/>
            </a:pPr>
            <a:r>
              <a:rPr lang="en-US" sz="1600" dirty="0" smtClean="0">
                <a:latin typeface="Times New Roman" pitchFamily="18" charset="0"/>
                <a:cs typeface="Times New Roman" pitchFamily="18" charset="0"/>
              </a:rPr>
              <a:t>[4] </a:t>
            </a:r>
            <a:r>
              <a:rPr lang="en-US" sz="1600" dirty="0" err="1" smtClean="0">
                <a:latin typeface="Times New Roman" pitchFamily="18" charset="0"/>
                <a:cs typeface="Times New Roman" pitchFamily="18" charset="0"/>
              </a:rPr>
              <a:t>M.Li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S.Yu</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Y.Zheng</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K.Ren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W.Lou</a:t>
            </a:r>
            <a:r>
              <a:rPr lang="en-US" sz="1600" dirty="0" smtClean="0">
                <a:latin typeface="Times New Roman" pitchFamily="18" charset="0"/>
                <a:cs typeface="Times New Roman" pitchFamily="18" charset="0"/>
              </a:rPr>
              <a:t>, “Scalable and Secure Sharing of Personal Health Records in Cloud Computing Using Attribute-Based Encryption,” IEEE Transactions on Parallel and Distributed Systems, </a:t>
            </a:r>
            <a:r>
              <a:rPr lang="en-US" sz="1600" dirty="0" err="1" smtClean="0">
                <a:latin typeface="Times New Roman" pitchFamily="18" charset="0"/>
                <a:cs typeface="Times New Roman" pitchFamily="18" charset="0"/>
              </a:rPr>
              <a:t>vol</a:t>
            </a:r>
            <a:r>
              <a:rPr lang="en-US" sz="1600" dirty="0" smtClean="0">
                <a:latin typeface="Times New Roman" pitchFamily="18" charset="0"/>
                <a:cs typeface="Times New Roman" pitchFamily="18" charset="0"/>
              </a:rPr>
              <a:t> 24, no 1, JAN 2013. </a:t>
            </a:r>
          </a:p>
          <a:p>
            <a:pPr algn="just">
              <a:lnSpc>
                <a:spcPct val="150000"/>
              </a:lnSpc>
              <a:buNone/>
            </a:pPr>
            <a:r>
              <a:rPr lang="en-US" sz="1600" dirty="0" smtClean="0">
                <a:latin typeface="Times New Roman" pitchFamily="18" charset="0"/>
                <a:cs typeface="Times New Roman" pitchFamily="18" charset="0"/>
              </a:rPr>
              <a:t>[5] </a:t>
            </a:r>
            <a:r>
              <a:rPr lang="en-US" sz="1600" dirty="0" err="1" smtClean="0">
                <a:latin typeface="Times New Roman" pitchFamily="18" charset="0"/>
                <a:cs typeface="Times New Roman" pitchFamily="18" charset="0"/>
              </a:rPr>
              <a:t>Y.Tang</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P.P.C.Lee</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J.C.S.Lui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R.Perlman</a:t>
            </a:r>
            <a:r>
              <a:rPr lang="en-US" sz="1600" dirty="0" smtClean="0">
                <a:latin typeface="Times New Roman" pitchFamily="18" charset="0"/>
                <a:cs typeface="Times New Roman" pitchFamily="18" charset="0"/>
              </a:rPr>
              <a:t>, “Secure Overlay Cloud Storage with Access Control and Assured Deletion,” IEEE Transactions on Dependable and Secure Computing, </a:t>
            </a:r>
            <a:r>
              <a:rPr lang="en-US" sz="1600" dirty="0" err="1" smtClean="0">
                <a:latin typeface="Times New Roman" pitchFamily="18" charset="0"/>
                <a:cs typeface="Times New Roman" pitchFamily="18" charset="0"/>
              </a:rPr>
              <a:t>vol</a:t>
            </a:r>
            <a:r>
              <a:rPr lang="en-US" sz="1600" dirty="0" smtClean="0">
                <a:latin typeface="Times New Roman" pitchFamily="18" charset="0"/>
                <a:cs typeface="Times New Roman" pitchFamily="18" charset="0"/>
              </a:rPr>
              <a:t> 9, no 6 NOV/DEC 2012. </a:t>
            </a:r>
          </a:p>
          <a:p>
            <a:pPr algn="just">
              <a:lnSpc>
                <a:spcPct val="16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1219200" y="304800"/>
            <a:ext cx="7715250" cy="6248400"/>
          </a:xfrm>
        </p:spPr>
        <p:txBody>
          <a:bodyPr>
            <a:normAutofit lnSpcReduction="10000"/>
          </a:bodyPr>
          <a:lstStyle/>
          <a:p>
            <a:pPr algn="just">
              <a:lnSpc>
                <a:spcPct val="150000"/>
              </a:lnSpc>
              <a:buNone/>
            </a:pPr>
            <a:r>
              <a:rPr lang="en-US" sz="2000" dirty="0" smtClean="0">
                <a:latin typeface="Times New Roman" pitchFamily="18" charset="0"/>
                <a:cs typeface="Times New Roman" pitchFamily="18" charset="0"/>
              </a:rPr>
              <a:t>[6] </a:t>
            </a:r>
            <a:r>
              <a:rPr lang="en-US" sz="2000" dirty="0" err="1" smtClean="0">
                <a:latin typeface="Times New Roman" pitchFamily="18" charset="0"/>
                <a:cs typeface="Times New Roman" pitchFamily="18" charset="0"/>
              </a:rPr>
              <a:t>Y.Zhu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D.Huang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S.Wang</a:t>
            </a:r>
            <a:r>
              <a:rPr lang="en-US" sz="2000" dirty="0" smtClean="0">
                <a:latin typeface="Times New Roman" pitchFamily="18" charset="0"/>
                <a:cs typeface="Times New Roman" pitchFamily="18" charset="0"/>
              </a:rPr>
              <a:t>, “Towards Temporal Access Control in Cloud Computing,” Arizona State University, U.S.A. </a:t>
            </a:r>
          </a:p>
          <a:p>
            <a:pPr algn="just">
              <a:lnSpc>
                <a:spcPct val="150000"/>
              </a:lnSpc>
              <a:buNone/>
            </a:pPr>
            <a:r>
              <a:rPr lang="en-US" sz="2000" dirty="0" smtClean="0">
                <a:latin typeface="Times New Roman" pitchFamily="18" charset="0"/>
                <a:cs typeface="Times New Roman" pitchFamily="18" charset="0"/>
              </a:rPr>
              <a:t>[7] </a:t>
            </a:r>
            <a:r>
              <a:rPr lang="en-US" sz="2000" dirty="0" err="1" smtClean="0">
                <a:latin typeface="Times New Roman" pitchFamily="18" charset="0"/>
                <a:cs typeface="Times New Roman" pitchFamily="18" charset="0"/>
              </a:rPr>
              <a:t>A.R.Khan</a:t>
            </a:r>
            <a:r>
              <a:rPr lang="en-US" sz="2000" dirty="0" smtClean="0">
                <a:latin typeface="Times New Roman" pitchFamily="18" charset="0"/>
                <a:cs typeface="Times New Roman" pitchFamily="18" charset="0"/>
              </a:rPr>
              <a:t>, “Access Control in Cloud Computing Environment,” ARPN Journal of Engineering and Applied Sciences, </a:t>
            </a:r>
            <a:r>
              <a:rPr lang="en-US" sz="2000" dirty="0" err="1" smtClean="0">
                <a:latin typeface="Times New Roman" pitchFamily="18" charset="0"/>
                <a:cs typeface="Times New Roman" pitchFamily="18" charset="0"/>
              </a:rPr>
              <a:t>vol</a:t>
            </a:r>
            <a:r>
              <a:rPr lang="en-US" sz="2000" dirty="0" smtClean="0">
                <a:latin typeface="Times New Roman" pitchFamily="18" charset="0"/>
                <a:cs typeface="Times New Roman" pitchFamily="18" charset="0"/>
              </a:rPr>
              <a:t> 7, no 5, MAY 2012. </a:t>
            </a:r>
          </a:p>
          <a:p>
            <a:pPr algn="just">
              <a:lnSpc>
                <a:spcPct val="150000"/>
              </a:lnSpc>
              <a:buNone/>
            </a:pPr>
            <a:r>
              <a:rPr lang="en-US" sz="2000" dirty="0" smtClean="0">
                <a:latin typeface="Times New Roman" pitchFamily="18" charset="0"/>
                <a:cs typeface="Times New Roman" pitchFamily="18" charset="0"/>
              </a:rPr>
              <a:t>[8] </a:t>
            </a:r>
            <a:r>
              <a:rPr lang="en-US" sz="2000" dirty="0" err="1" smtClean="0">
                <a:latin typeface="Times New Roman" pitchFamily="18" charset="0"/>
                <a:cs typeface="Times New Roman" pitchFamily="18" charset="0"/>
              </a:rPr>
              <a:t>B.Sosinsky</a:t>
            </a:r>
            <a:r>
              <a:rPr lang="en-US" sz="2000" dirty="0" smtClean="0">
                <a:latin typeface="Times New Roman" pitchFamily="18" charset="0"/>
                <a:cs typeface="Times New Roman" pitchFamily="18" charset="0"/>
              </a:rPr>
              <a:t>, “Cloud Computing Bible,” , Ed. United States of America: Wiley, 2011. </a:t>
            </a:r>
          </a:p>
          <a:p>
            <a:pPr algn="just">
              <a:lnSpc>
                <a:spcPct val="150000"/>
              </a:lnSpc>
              <a:buNone/>
            </a:pPr>
            <a:r>
              <a:rPr lang="en-US" sz="2000" dirty="0" smtClean="0">
                <a:latin typeface="Times New Roman" pitchFamily="18" charset="0"/>
                <a:cs typeface="Times New Roman" pitchFamily="18" charset="0"/>
              </a:rPr>
              <a:t>[9] </a:t>
            </a:r>
            <a:r>
              <a:rPr lang="en-US" sz="2000" dirty="0" err="1" smtClean="0">
                <a:latin typeface="Times New Roman" pitchFamily="18" charset="0"/>
                <a:cs typeface="Times New Roman" pitchFamily="18" charset="0"/>
              </a:rPr>
              <a:t>M.Zhou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Y.Mu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W.Susilo</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M.H.Au</a:t>
            </a:r>
            <a:r>
              <a:rPr lang="en-US" sz="2000" dirty="0" smtClean="0">
                <a:latin typeface="Times New Roman" pitchFamily="18" charset="0"/>
                <a:cs typeface="Times New Roman" pitchFamily="18" charset="0"/>
              </a:rPr>
              <a:t>, “Privacy-Preserved Access Control for Cloud Computing,” IEEE International Joint Conference, 2011 </a:t>
            </a:r>
          </a:p>
          <a:p>
            <a:pPr algn="just">
              <a:lnSpc>
                <a:spcPct val="150000"/>
              </a:lnSpc>
              <a:buNone/>
            </a:pPr>
            <a:r>
              <a:rPr lang="en-US" sz="2000" dirty="0" smtClean="0">
                <a:latin typeface="Times New Roman" pitchFamily="18" charset="0"/>
                <a:cs typeface="Times New Roman" pitchFamily="18" charset="0"/>
              </a:rPr>
              <a:t>[10] </a:t>
            </a:r>
            <a:r>
              <a:rPr lang="en-US" sz="2000" dirty="0" err="1" smtClean="0">
                <a:latin typeface="Times New Roman" pitchFamily="18" charset="0"/>
                <a:cs typeface="Times New Roman" pitchFamily="18" charset="0"/>
              </a:rPr>
              <a:t>S.Yu</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C.Wang</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K.Ren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W.Lou</a:t>
            </a:r>
            <a:r>
              <a:rPr lang="en-US" sz="2000" dirty="0" smtClean="0">
                <a:latin typeface="Times New Roman" pitchFamily="18" charset="0"/>
                <a:cs typeface="Times New Roman" pitchFamily="18" charset="0"/>
              </a:rPr>
              <a:t>, “Achieving Secure, Scalable, and Fine-grained Data Access Control in Cloud Computing,” </a:t>
            </a:r>
            <a:r>
              <a:rPr lang="en-US" sz="2000" dirty="0" err="1" smtClean="0">
                <a:latin typeface="Times New Roman" pitchFamily="18" charset="0"/>
                <a:cs typeface="Times New Roman" pitchFamily="18" charset="0"/>
              </a:rPr>
              <a:t>Journel</a:t>
            </a:r>
            <a:r>
              <a:rPr lang="en-US" sz="2000" dirty="0" smtClean="0">
                <a:latin typeface="Times New Roman" pitchFamily="18" charset="0"/>
                <a:cs typeface="Times New Roman" pitchFamily="18" charset="0"/>
              </a:rPr>
              <a:t> from Illinois Institute of Technology. </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1099</TotalTime>
  <Words>641</Words>
  <Application>Microsoft Office PowerPoint</Application>
  <PresentationFormat>On-screen Show (4:3)</PresentationFormat>
  <Paragraphs>62</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Dual Access Control for Cloud-Based Data Storage and Sharing </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482</cp:revision>
  <dcterms:created xsi:type="dcterms:W3CDTF">2006-08-16T00:00:00Z</dcterms:created>
  <dcterms:modified xsi:type="dcterms:W3CDTF">2021-03-07T02:22:51Z</dcterms:modified>
</cp:coreProperties>
</file>