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7" r:id="rId4"/>
    <p:sldId id="260" r:id="rId5"/>
    <p:sldId id="262" r:id="rId6"/>
    <p:sldId id="263" r:id="rId7"/>
    <p:sldId id="294" r:id="rId8"/>
    <p:sldId id="298" r:id="rId9"/>
    <p:sldId id="310" r:id="rId10"/>
    <p:sldId id="326" r:id="rId11"/>
    <p:sldId id="296" r:id="rId12"/>
    <p:sldId id="295" r:id="rId13"/>
    <p:sldId id="323" r:id="rId14"/>
    <p:sldId id="328"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06-Mar-21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06-Mar-21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cs.rug.nl/~aiellom/tesi/stavast.pdf"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ersc.org/journals/index.php/IJAST/article/view/24539"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US" b="1" dirty="0" smtClean="0"/>
              <a:t>Electrical  energy consumption prediction using machine learning for industry and smart buildings</a:t>
            </a:r>
            <a:r>
              <a:rPr lang="en-US" dirty="0" smtClean="0"/>
              <a:t/>
            </a:r>
            <a:br>
              <a:rPr lang="en-US" dirty="0" smtClean="0"/>
            </a:br>
            <a:r>
              <a:rPr lang="en-US" dirty="0" smtClean="0"/>
              <a:t/>
            </a:r>
            <a:br>
              <a:rPr lang="en-US" dirty="0" smtClean="0"/>
            </a:br>
            <a:endParaRPr lang="en-US" dirty="0">
              <a:latin typeface="Times New Roman" pitchFamily="18" charset="0"/>
              <a:cs typeface="Times New Roman" pitchFamily="18" charset="0"/>
            </a:endParaRPr>
          </a:p>
        </p:txBody>
      </p:sp>
      <p:sp>
        <p:nvSpPr>
          <p:cNvPr id="15361" name="Rectangle 1"/>
          <p:cNvSpPr>
            <a:spLocks noChangeArrowheads="1"/>
          </p:cNvSpPr>
          <p:nvPr/>
        </p:nvSpPr>
        <p:spPr bwMode="auto">
          <a:xfrm>
            <a:off x="1219200" y="1447800"/>
            <a:ext cx="7620000" cy="19082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03592"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endParaRPr lang="en-US" sz="2000" dirty="0" smtClean="0"/>
          </a:p>
          <a:p>
            <a:pPr algn="just">
              <a:lnSpc>
                <a:spcPct val="150000"/>
              </a:lnSpc>
            </a:pPr>
            <a:r>
              <a:rPr lang="en-US" sz="2000" dirty="0" smtClean="0"/>
              <a:t> Machine learning (ML) methods has recently contributed very well in the advancement of the prediction models used for energy consumption. Such models highly improve the accuracy, robustness, and precision and the generalization ability of the conventional time series forecasting  tools. This article reviews the state of the art of machine learning models used in the general application of energy consumption. Through a novel search and taxonomy the most relevant  literature in the field are classified according to the ML modeling technique, energy type, perdition  type, and the application area. A comprehensive review of the literature identifies the major ML  methods, their application and a discussion on the evaluation of their effectiveness in energy  consumption prediction. </a:t>
            </a:r>
            <a:endParaRPr lang="en-US" sz="2000" dirty="0" smtClean="0"/>
          </a:p>
          <a:p>
            <a:pPr algn="just">
              <a:lnSpc>
                <a:spcPct val="150000"/>
              </a:lnSpc>
            </a:pPr>
            <a:endParaRPr lang="en-US" sz="2000" dirty="0" smtClean="0"/>
          </a:p>
          <a:p>
            <a:pPr algn="just">
              <a:lnSpc>
                <a:spcPct val="150000"/>
              </a:lnSpc>
            </a:pPr>
            <a:r>
              <a:rPr lang="en-US" sz="2000" b="1" dirty="0" smtClean="0"/>
              <a:t> </a:t>
            </a:r>
            <a:endParaRPr lang="en-US" sz="2000" dirty="0" smtClean="0"/>
          </a:p>
          <a:p>
            <a:r>
              <a:rPr lang="en-US" sz="2000" b="1" dirty="0" smtClean="0"/>
              <a:t> </a:t>
            </a:r>
            <a:endParaRPr lang="en-US" sz="2000" dirty="0" smtClean="0"/>
          </a:p>
          <a:p>
            <a:pPr algn="just">
              <a:lnSpc>
                <a:spcPct val="150000"/>
              </a:lnSpc>
              <a:buNone/>
            </a:pPr>
            <a:endParaRPr lang="en-US" sz="2000" dirty="0" smtClean="0"/>
          </a:p>
          <a:p>
            <a:pPr algn="just">
              <a:lnSpc>
                <a:spcPct val="150000"/>
              </a:lnSpc>
              <a:buNone/>
            </a:pPr>
            <a:r>
              <a:rPr lang="en-US" sz="2000" dirty="0" smtClean="0"/>
              <a:t> </a:t>
            </a:r>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
            </a:r>
            <a:endParaRPr lang="en-US" dirty="0"/>
          </a:p>
        </p:txBody>
      </p:sp>
      <p:sp>
        <p:nvSpPr>
          <p:cNvPr id="7" name="Content Placeholder 2"/>
          <p:cNvSpPr>
            <a:spLocks noGrp="1"/>
          </p:cNvSpPr>
          <p:nvPr>
            <p:ph idx="1"/>
          </p:nvPr>
        </p:nvSpPr>
        <p:spPr/>
        <p:txBody>
          <a:bodyPr>
            <a:normAutofit/>
          </a:bodyPr>
          <a:lstStyle/>
          <a:p>
            <a:pPr algn="just">
              <a:lnSpc>
                <a:spcPct val="150000"/>
              </a:lnSpc>
              <a:buNone/>
            </a:pPr>
            <a:r>
              <a:rPr lang="en-US" sz="2000" dirty="0" smtClean="0">
                <a:latin typeface="Times New Roman" pitchFamily="18" charset="0"/>
                <a:cs typeface="Times New Roman" pitchFamily="18" charset="0"/>
              </a:rPr>
              <a:t>This paper further makes a conclusion on the trend and the effectiveness  of the ML models. As the result, this research reports an outstanding rise in the accuracy and an  ever increasing performance of the prediction technologies using the novel hybrid and ensemble  prediction models.</a:t>
            </a:r>
          </a:p>
          <a:p>
            <a:pPr>
              <a:buNone/>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Nowadays, reliability and sustainability of energy are the two  critical  factors  to  be considered while checking for any energy sources. Also,  increasing  utilization  of  energy  has  led  to development  of  solutions  to  save  electricity. Prediction of energy is one such scheme that help forecast future energy demand in accordance with the current usage and many others conditions. There are many techniques used for prediction of electricity  consumption  like  statistical,  machine learning,  deep  learning,  etc,  but  prediction  with machine learning has gained more popularity.</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electricity demand is volatile in nature, it cannot be stored and has to be consumed immediately; so efficient load forecasting of electricity an important challenge in managing supply and demand of the electricity.</a:t>
            </a: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1800" dirty="0" smtClean="0">
                <a:latin typeface="Times New Roman" pitchFamily="18" charset="0"/>
                <a:cs typeface="Times New Roman" pitchFamily="18" charset="0"/>
              </a:rPr>
              <a:t>This study proposes a method for forecasting the energy consumption of residential buildings by using machine learning technique. Here the random forest algorithm for classification is used. Random forest classifier uses multitude of decision trees, making it robust and hence increasing the accuracy. The model include preprocessing the data that is removing unwanted and incomplete data, feature engineering phase in which variables of importance are selected, then learning a classification model includes training a prediction model using historical data, and the experimental evaluation on the dataset for individual household electric power consumption. Experimentation was performed on 5 years consumption data and results produced by the proposed system yield a better performance. The model produces electricity consumption prediction for given date and time.</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4572000"/>
          </a:xfrm>
        </p:spPr>
        <p:txBody>
          <a:bodyPr>
            <a:normAutofit/>
          </a:bodyPr>
          <a:lstStyle/>
          <a:p>
            <a:pPr lvl="0" algn="just">
              <a:lnSpc>
                <a:spcPct val="150000"/>
              </a:lnSpc>
              <a:buNone/>
            </a:pPr>
            <a:r>
              <a:rPr lang="en-US" sz="2000" dirty="0" smtClean="0">
                <a:latin typeface="Times New Roman" pitchFamily="18" charset="0"/>
                <a:cs typeface="Times New Roman" pitchFamily="18" charset="0"/>
              </a:rPr>
              <a:t>In electric power systems  many different prediction techniques have been used for achieving   accuracy.   Because   of   its   high performance and accuracy, forecasting of electric energy using machine learning has been of great interest.</a:t>
            </a:r>
          </a:p>
          <a:p>
            <a:pPr algn="just">
              <a:lnSpc>
                <a:spcPct val="150000"/>
              </a:lnSpc>
              <a:buNone/>
            </a:pPr>
            <a:r>
              <a:rPr lang="en-US" sz="2000" dirty="0" smtClean="0">
                <a:latin typeface="Times New Roman" pitchFamily="18" charset="0"/>
                <a:cs typeface="Times New Roman" pitchFamily="18" charset="0"/>
              </a:rPr>
              <a:t> </a:t>
            </a:r>
          </a:p>
          <a:p>
            <a:pPr lvl="0" algn="just">
              <a:lnSpc>
                <a:spcPct val="150000"/>
              </a:lnSpc>
              <a:buNone/>
            </a:pPr>
            <a:r>
              <a:rPr lang="en-US" sz="2000" dirty="0" smtClean="0">
                <a:latin typeface="Times New Roman" pitchFamily="18" charset="0"/>
                <a:cs typeface="Times New Roman" pitchFamily="18" charset="0"/>
              </a:rPr>
              <a:t>Main focus here was  utilization  of smart meter  data  for forecasting so that energy demands can be managed appropriately.</a:t>
            </a:r>
          </a:p>
          <a:p>
            <a:pPr algn="just">
              <a:lnSpc>
                <a:spcPct val="150000"/>
              </a:lnSpc>
              <a:buNone/>
            </a:pPr>
            <a:r>
              <a:rPr lang="en-US" sz="2000" dirty="0" smtClean="0">
                <a:latin typeface="Times New Roman" pitchFamily="18" charset="0"/>
                <a:cs typeface="Times New Roman" pitchFamily="18" charset="0"/>
              </a:rPr>
              <a:t> </a:t>
            </a:r>
          </a:p>
          <a:p>
            <a:pPr lvl="0" algn="just">
              <a:lnSpc>
                <a:spcPct val="150000"/>
              </a:lnSpc>
              <a:buFont typeface="Wingdings" pitchFamily="2" charset="2"/>
              <a:buChar char="Ø"/>
            </a:pPr>
            <a:endParaRPr lang="en-US" sz="2000" b="1"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3294298" y="1919018"/>
            <a:ext cx="3780953" cy="3858164"/>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838200"/>
          <a:ext cx="7497762" cy="7500991"/>
        </p:xfrm>
        <a:graphic>
          <a:graphicData uri="http://schemas.openxmlformats.org/drawingml/2006/table">
            <a:tbl>
              <a:tblPr firstRow="1" bandRow="1">
                <a:tableStyleId>{5C22544A-7EE6-4342-B048-85BDC9FD1C3A}</a:tableStyleId>
              </a:tblPr>
              <a:tblGrid>
                <a:gridCol w="2133600"/>
                <a:gridCol w="2057400"/>
                <a:gridCol w="3306762"/>
              </a:tblGrid>
              <a:tr h="957529">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700071">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Towards Efficient Electricity Forecasting in Residential and Commercial Buildings:</a:t>
                      </a:r>
                      <a:endParaRPr lang="en-US" sz="1100" dirty="0">
                        <a:latin typeface="Calibri"/>
                        <a:ea typeface="Calibri"/>
                        <a:cs typeface="Times New Roman"/>
                      </a:endParaRPr>
                    </a:p>
                  </a:txBody>
                  <a:tcPr marL="114300" marR="114300" marT="0" marB="0"/>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sz="1400" dirty="0" smtClean="0">
                          <a:latin typeface="Times New Roman"/>
                          <a:ea typeface="Calibri"/>
                          <a:cs typeface="Times New Roman"/>
                        </a:rPr>
                        <a:t>Khan, </a:t>
                      </a:r>
                      <a:r>
                        <a:rPr lang="en-US" sz="1400" dirty="0" err="1" smtClean="0">
                          <a:latin typeface="Times New Roman"/>
                          <a:ea typeface="Calibri"/>
                          <a:cs typeface="Times New Roman"/>
                        </a:rPr>
                        <a:t>Zulfiqar</a:t>
                      </a:r>
                      <a:r>
                        <a:rPr lang="en-US" sz="1400" dirty="0" smtClean="0">
                          <a:latin typeface="Times New Roman"/>
                          <a:ea typeface="Calibri"/>
                          <a:cs typeface="Times New Roman"/>
                        </a:rPr>
                        <a:t> &amp; </a:t>
                      </a:r>
                      <a:r>
                        <a:rPr lang="en-US" sz="1400" dirty="0" err="1" smtClean="0">
                          <a:latin typeface="Times New Roman"/>
                          <a:ea typeface="Calibri"/>
                          <a:cs typeface="Times New Roman"/>
                        </a:rPr>
                        <a:t>Hussain</a:t>
                      </a:r>
                      <a:r>
                        <a:rPr lang="en-US" sz="1400" dirty="0" smtClean="0">
                          <a:latin typeface="Times New Roman"/>
                          <a:ea typeface="Calibri"/>
                          <a:cs typeface="Times New Roman"/>
                        </a:rPr>
                        <a:t>, </a:t>
                      </a:r>
                      <a:r>
                        <a:rPr lang="en-US" sz="1400" dirty="0" err="1" smtClean="0">
                          <a:latin typeface="Times New Roman"/>
                          <a:ea typeface="Calibri"/>
                          <a:cs typeface="Times New Roman"/>
                        </a:rPr>
                        <a:t>Tanveer</a:t>
                      </a:r>
                      <a:r>
                        <a:rPr lang="en-US" sz="1400" dirty="0" smtClean="0">
                          <a:latin typeface="Times New Roman"/>
                          <a:ea typeface="Calibri"/>
                          <a:cs typeface="Times New Roman"/>
                        </a:rPr>
                        <a:t> &amp; </a:t>
                      </a:r>
                      <a:r>
                        <a:rPr lang="en-US" sz="1400" dirty="0" err="1" smtClean="0">
                          <a:latin typeface="Times New Roman"/>
                          <a:ea typeface="Calibri"/>
                          <a:cs typeface="Times New Roman"/>
                        </a:rPr>
                        <a:t>Ullah</a:t>
                      </a:r>
                      <a:r>
                        <a:rPr lang="en-US" sz="1400" dirty="0" smtClean="0">
                          <a:latin typeface="Times New Roman"/>
                          <a:ea typeface="Calibri"/>
                          <a:cs typeface="Times New Roman"/>
                        </a:rPr>
                        <a:t>, </a:t>
                      </a:r>
                      <a:r>
                        <a:rPr lang="en-US" sz="1400" dirty="0" err="1" smtClean="0">
                          <a:latin typeface="Times New Roman"/>
                          <a:ea typeface="Calibri"/>
                          <a:cs typeface="Times New Roman"/>
                        </a:rPr>
                        <a:t>Amin</a:t>
                      </a:r>
                      <a:r>
                        <a:rPr lang="en-US" sz="1400" dirty="0" smtClean="0">
                          <a:latin typeface="Times New Roman"/>
                          <a:ea typeface="Calibri"/>
                          <a:cs typeface="Times New Roman"/>
                        </a:rPr>
                        <a:t> &amp; Rho, </a:t>
                      </a:r>
                      <a:r>
                        <a:rPr lang="en-US" sz="1400" dirty="0" err="1" smtClean="0">
                          <a:latin typeface="Times New Roman"/>
                          <a:ea typeface="Calibri"/>
                          <a:cs typeface="Times New Roman"/>
                        </a:rPr>
                        <a:t>Seungmin</a:t>
                      </a:r>
                      <a:r>
                        <a:rPr lang="en-US" sz="1400" dirty="0" smtClean="0">
                          <a:latin typeface="Times New Roman"/>
                          <a:ea typeface="Calibri"/>
                          <a:cs typeface="Times New Roman"/>
                        </a:rPr>
                        <a:t> &amp; Lee, </a:t>
                      </a:r>
                      <a:r>
                        <a:rPr lang="en-US" sz="1400" dirty="0" err="1" smtClean="0">
                          <a:latin typeface="Times New Roman"/>
                          <a:ea typeface="Calibri"/>
                          <a:cs typeface="Times New Roman"/>
                        </a:rPr>
                        <a:t>Miyoung</a:t>
                      </a:r>
                      <a:r>
                        <a:rPr lang="en-US" sz="1400" dirty="0" smtClean="0">
                          <a:latin typeface="Times New Roman"/>
                          <a:ea typeface="Calibri"/>
                          <a:cs typeface="Times New Roman"/>
                        </a:rPr>
                        <a:t> &amp; </a:t>
                      </a:r>
                      <a:r>
                        <a:rPr lang="en-US" sz="1400" dirty="0" err="1" smtClean="0">
                          <a:latin typeface="Times New Roman"/>
                          <a:ea typeface="Calibri"/>
                          <a:cs typeface="Times New Roman"/>
                        </a:rPr>
                        <a:t>Baik</a:t>
                      </a:r>
                      <a:r>
                        <a:rPr lang="en-US" sz="1400" dirty="0" smtClean="0">
                          <a:latin typeface="Times New Roman"/>
                          <a:ea typeface="Calibri"/>
                          <a:cs typeface="Times New Roman"/>
                        </a:rPr>
                        <a:t>, Sung. </a:t>
                      </a:r>
                      <a:endParaRPr lang="en-US" sz="1100" dirty="0" smtClean="0">
                        <a:latin typeface="Calibri"/>
                        <a:ea typeface="Calibri"/>
                        <a:cs typeface="Times New Roman"/>
                      </a:endParaRPr>
                    </a:p>
                    <a:p>
                      <a:pPr algn="just">
                        <a:lnSpc>
                          <a:spcPct val="150000"/>
                        </a:lnSpc>
                      </a:pP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Due to industrialization and the rising demand for energy, global energy consumption has been rapidly increasing. Recent studies show that the biggest portion of energy is consumed in residential buildings, i.e., in European Union countries up to 40% of the total energy is consumed by households.</a:t>
                      </a:r>
                      <a:endParaRPr lang="en-US" sz="1400" dirty="0">
                        <a:latin typeface="Times New Roman" pitchFamily="18" charset="0"/>
                        <a:ea typeface="Calibri"/>
                        <a:cs typeface="Times New Roman" pitchFamily="18" charset="0"/>
                      </a:endParaRPr>
                    </a:p>
                  </a:txBody>
                  <a:tcPr marL="68580" marR="68580" marT="0" marB="0"/>
                </a:tc>
              </a:tr>
              <a:tr h="1545565">
                <a:tc>
                  <a:txBody>
                    <a:bodyPr/>
                    <a:lstStyle/>
                    <a:p>
                      <a:pPr algn="just"/>
                      <a:r>
                        <a:rPr kumimoji="0" lang="en-US" sz="1800" kern="1200" dirty="0" smtClean="0">
                          <a:solidFill>
                            <a:schemeClr val="dk1"/>
                          </a:solidFill>
                          <a:latin typeface="+mn-lt"/>
                          <a:ea typeface="+mn-ea"/>
                          <a:cs typeface="+mn-cs"/>
                        </a:rPr>
                        <a:t>Electricity Consumption Forecasting for Smart Grid using the Multi-Factor Back-Propagation Neural Network.</a:t>
                      </a:r>
                      <a:endParaRPr lang="en-US" sz="14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mn-lt"/>
                          <a:ea typeface="+mn-ea"/>
                          <a:cs typeface="+mn-cs"/>
                        </a:rPr>
                        <a:t>Song, </a:t>
                      </a:r>
                      <a:r>
                        <a:rPr kumimoji="0" lang="en-US" sz="1800" kern="1200" dirty="0" err="1" smtClean="0">
                          <a:solidFill>
                            <a:schemeClr val="dk1"/>
                          </a:solidFill>
                          <a:latin typeface="+mn-lt"/>
                          <a:ea typeface="+mn-ea"/>
                          <a:cs typeface="+mn-cs"/>
                        </a:rPr>
                        <a:t>Hao</a:t>
                      </a:r>
                      <a:r>
                        <a:rPr kumimoji="0" lang="en-US" sz="1800" kern="1200" dirty="0" smtClean="0">
                          <a:solidFill>
                            <a:schemeClr val="dk1"/>
                          </a:solidFill>
                          <a:latin typeface="+mn-lt"/>
                          <a:ea typeface="+mn-ea"/>
                          <a:cs typeface="+mn-cs"/>
                        </a:rPr>
                        <a:t> &amp; Chen, Yu &amp; Zhou, </a:t>
                      </a:r>
                      <a:r>
                        <a:rPr kumimoji="0" lang="en-US" sz="1800" kern="1200" dirty="0" err="1" smtClean="0">
                          <a:solidFill>
                            <a:schemeClr val="dk1"/>
                          </a:solidFill>
                          <a:latin typeface="+mn-lt"/>
                          <a:ea typeface="+mn-ea"/>
                          <a:cs typeface="+mn-cs"/>
                        </a:rPr>
                        <a:t>Ning</a:t>
                      </a:r>
                      <a:r>
                        <a:rPr kumimoji="0" lang="en-US" sz="1800" kern="1200" dirty="0" smtClean="0">
                          <a:solidFill>
                            <a:schemeClr val="dk1"/>
                          </a:solidFill>
                          <a:latin typeface="+mn-lt"/>
                          <a:ea typeface="+mn-ea"/>
                          <a:cs typeface="+mn-cs"/>
                        </a:rPr>
                        <a:t> &amp; Chen, </a:t>
                      </a:r>
                      <a:r>
                        <a:rPr kumimoji="0" lang="en-US" sz="1800" kern="1200" dirty="0" err="1" smtClean="0">
                          <a:solidFill>
                            <a:schemeClr val="dk1"/>
                          </a:solidFill>
                          <a:latin typeface="+mn-lt"/>
                          <a:ea typeface="+mn-ea"/>
                          <a:cs typeface="+mn-cs"/>
                        </a:rPr>
                        <a:t>Genshe</a:t>
                      </a:r>
                      <a:r>
                        <a:rPr kumimoji="0" lang="en-US" sz="1800" kern="1200" dirty="0" smtClean="0">
                          <a:solidFill>
                            <a:schemeClr val="dk1"/>
                          </a:solidFill>
                          <a:latin typeface="+mn-lt"/>
                          <a:ea typeface="+mn-ea"/>
                          <a:cs typeface="+mn-cs"/>
                        </a:rPr>
                        <a:t>. </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With the development of modern information technology (IT), a smart grid has become one of the major components of smart cities.</a:t>
                      </a:r>
                      <a:endParaRPr lang="en-US" sz="1100" dirty="0">
                        <a:latin typeface="Calibri"/>
                        <a:ea typeface="Calibri"/>
                        <a:cs typeface="Times New Roman"/>
                      </a:endParaRPr>
                    </a:p>
                  </a:txBody>
                  <a:tcPr marL="114300" marR="114300" marT="0" marB="0"/>
                </a:tc>
              </a:tr>
              <a:tr h="463591">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219200" y="533400"/>
          <a:ext cx="7467599" cy="6496050"/>
        </p:xfrm>
        <a:graphic>
          <a:graphicData uri="http://schemas.openxmlformats.org/drawingml/2006/table">
            <a:tbl>
              <a:tblPr firstRow="1" bandRow="1">
                <a:tableStyleId>{5C22544A-7EE6-4342-B048-85BDC9FD1C3A}</a:tableStyleId>
              </a:tblPr>
              <a:tblGrid>
                <a:gridCol w="2096168"/>
                <a:gridCol w="2096168"/>
                <a:gridCol w="3275263"/>
              </a:tblGrid>
              <a:tr h="2743200">
                <a:tc>
                  <a:txBody>
                    <a:bodyPr/>
                    <a:lstStyle/>
                    <a:p>
                      <a:r>
                        <a:rPr kumimoji="0" lang="en-US" sz="1600" b="1" kern="1200" dirty="0" smtClean="0">
                          <a:solidFill>
                            <a:schemeClr val="lt1"/>
                          </a:solidFill>
                          <a:latin typeface="Times New Roman" pitchFamily="18" charset="0"/>
                          <a:ea typeface="+mn-ea"/>
                          <a:cs typeface="Times New Roman" pitchFamily="18" charset="0"/>
                        </a:rPr>
                        <a:t>A Prediction Methodology of Energy Consumption Based on Deep Extreme Learning Machine and Comparative Analysis in Residential Buildings.</a:t>
                      </a:r>
                      <a:endParaRPr lang="en-US" sz="1600" dirty="0">
                        <a:latin typeface="Times New Roman" pitchFamily="18" charset="0"/>
                        <a:cs typeface="Times New Roman" pitchFamily="18" charset="0"/>
                      </a:endParaRPr>
                    </a:p>
                  </a:txBody>
                  <a:tcPr/>
                </a:tc>
                <a:tc>
                  <a:txBody>
                    <a:bodyPr/>
                    <a:lstStyle/>
                    <a:p>
                      <a:r>
                        <a:rPr kumimoji="0" lang="en-US" sz="1600" b="1" kern="1200" dirty="0" err="1" smtClean="0">
                          <a:solidFill>
                            <a:schemeClr val="lt1"/>
                          </a:solidFill>
                          <a:latin typeface="Times New Roman" pitchFamily="18" charset="0"/>
                          <a:ea typeface="+mn-ea"/>
                          <a:cs typeface="Times New Roman" pitchFamily="18" charset="0"/>
                        </a:rPr>
                        <a:t>Fayaz</a:t>
                      </a:r>
                      <a:r>
                        <a:rPr kumimoji="0" lang="en-US" sz="1600" b="1" kern="1200" dirty="0" smtClean="0">
                          <a:solidFill>
                            <a:schemeClr val="lt1"/>
                          </a:solidFill>
                          <a:latin typeface="Times New Roman" pitchFamily="18" charset="0"/>
                          <a:ea typeface="+mn-ea"/>
                          <a:cs typeface="Times New Roman" pitchFamily="18" charset="0"/>
                        </a:rPr>
                        <a:t>, Muhammad &amp; Kim, </a:t>
                      </a:r>
                      <a:r>
                        <a:rPr kumimoji="0" lang="en-US" sz="1600" b="1" kern="1200" dirty="0" err="1" smtClean="0">
                          <a:solidFill>
                            <a:schemeClr val="lt1"/>
                          </a:solidFill>
                          <a:latin typeface="Times New Roman" pitchFamily="18" charset="0"/>
                          <a:ea typeface="+mn-ea"/>
                          <a:cs typeface="Times New Roman" pitchFamily="18" charset="0"/>
                        </a:rPr>
                        <a:t>DoHyeun</a:t>
                      </a:r>
                      <a:r>
                        <a:rPr kumimoji="0" lang="en-US" sz="1600" b="1" kern="1200" dirty="0" smtClean="0">
                          <a:solidFill>
                            <a:schemeClr val="lt1"/>
                          </a:solidFill>
                          <a:latin typeface="Times New Roman" pitchFamily="18" charset="0"/>
                          <a:ea typeface="+mn-ea"/>
                          <a:cs typeface="Times New Roman" pitchFamily="18" charset="0"/>
                        </a:rPr>
                        <a:t>. </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600" b="1" kern="1200" dirty="0" smtClean="0">
                          <a:solidFill>
                            <a:schemeClr val="lt1"/>
                          </a:solidFill>
                          <a:latin typeface="Times New Roman" pitchFamily="18" charset="0"/>
                          <a:ea typeface="+mn-ea"/>
                          <a:cs typeface="Times New Roman" pitchFamily="18" charset="0"/>
                        </a:rPr>
                        <a:t>In this paper, we have proposed a methodology for energy consumption prediction in residential buildings. The proposed method consists of four different layers, namely data acquisition, preprocessing, prediction, and performance evaluation. For experimental analysis, we have collected real data from four multi-storied residential building.</a:t>
                      </a:r>
                      <a:endParaRPr lang="en-US" sz="1600" dirty="0">
                        <a:latin typeface="Times New Roman" pitchFamily="18" charset="0"/>
                        <a:ea typeface="Calibri"/>
                        <a:cs typeface="Times New Roman" pitchFamily="18" charset="0"/>
                      </a:endParaRPr>
                    </a:p>
                  </a:txBody>
                  <a:tcPr marL="114300" marR="114300" marT="0" marB="0"/>
                </a:tc>
              </a:tr>
              <a:tr h="2068606">
                <a:tc>
                  <a:txBody>
                    <a:bodyPr/>
                    <a:lstStyle/>
                    <a:p>
                      <a:r>
                        <a:rPr kumimoji="0" lang="en-US" sz="1600" kern="1200" dirty="0" smtClean="0">
                          <a:solidFill>
                            <a:schemeClr val="dk1"/>
                          </a:solidFill>
                          <a:latin typeface="Times New Roman" pitchFamily="18" charset="0"/>
                          <a:ea typeface="+mn-ea"/>
                          <a:cs typeface="Times New Roman" pitchFamily="18" charset="0"/>
                        </a:rPr>
                        <a:t>A Dynamic and Unique Approach for Energy Consumption Prediction</a:t>
                      </a:r>
                      <a:endParaRPr lang="en-US" sz="1600" dirty="0">
                        <a:latin typeface="Times New Roman" pitchFamily="18" charset="0"/>
                        <a:cs typeface="Times New Roman" pitchFamily="18" charset="0"/>
                      </a:endParaRPr>
                    </a:p>
                  </a:txBody>
                  <a:tcPr/>
                </a:tc>
                <a:tc>
                  <a:txBody>
                    <a:bodyPr/>
                    <a:lstStyle/>
                    <a:p>
                      <a:r>
                        <a:rPr kumimoji="0" lang="en-US" sz="1600" kern="1200" dirty="0" err="1" smtClean="0">
                          <a:solidFill>
                            <a:schemeClr val="dk1"/>
                          </a:solidFill>
                          <a:latin typeface="Times New Roman" pitchFamily="18" charset="0"/>
                          <a:ea typeface="+mn-ea"/>
                          <a:cs typeface="Times New Roman" pitchFamily="18" charset="0"/>
                        </a:rPr>
                        <a:t>Aditya</a:t>
                      </a:r>
                      <a:r>
                        <a:rPr kumimoji="0" lang="en-US" sz="1600" kern="1200" dirty="0" smtClean="0">
                          <a:solidFill>
                            <a:schemeClr val="dk1"/>
                          </a:solidFill>
                          <a:latin typeface="Times New Roman" pitchFamily="18" charset="0"/>
                          <a:ea typeface="+mn-ea"/>
                          <a:cs typeface="Times New Roman" pitchFamily="18" charset="0"/>
                        </a:rPr>
                        <a:t> </a:t>
                      </a:r>
                      <a:r>
                        <a:rPr kumimoji="0" lang="en-US" sz="1600" kern="1200" dirty="0" err="1" smtClean="0">
                          <a:solidFill>
                            <a:schemeClr val="dk1"/>
                          </a:solidFill>
                          <a:latin typeface="Times New Roman" pitchFamily="18" charset="0"/>
                          <a:ea typeface="+mn-ea"/>
                          <a:cs typeface="Times New Roman" pitchFamily="18" charset="0"/>
                        </a:rPr>
                        <a:t>Kesharwani</a:t>
                      </a:r>
                      <a:r>
                        <a:rPr kumimoji="0" lang="en-US" sz="1600" kern="1200" dirty="0" smtClean="0">
                          <a:solidFill>
                            <a:schemeClr val="dk1"/>
                          </a:solidFill>
                          <a:latin typeface="Times New Roman" pitchFamily="18" charset="0"/>
                          <a:ea typeface="+mn-ea"/>
                          <a:cs typeface="Times New Roman" pitchFamily="18" charset="0"/>
                        </a:rPr>
                        <a:t>, D. </a:t>
                      </a:r>
                      <a:r>
                        <a:rPr kumimoji="0" lang="en-US" sz="1600" kern="1200" dirty="0" err="1" smtClean="0">
                          <a:solidFill>
                            <a:schemeClr val="dk1"/>
                          </a:solidFill>
                          <a:latin typeface="Times New Roman" pitchFamily="18" charset="0"/>
                          <a:ea typeface="+mn-ea"/>
                          <a:cs typeface="Times New Roman" pitchFamily="18" charset="0"/>
                        </a:rPr>
                        <a:t>Priyanka</a:t>
                      </a:r>
                      <a:r>
                        <a:rPr kumimoji="0" lang="en-US" sz="1600" kern="1200" dirty="0" smtClean="0">
                          <a:solidFill>
                            <a:schemeClr val="dk1"/>
                          </a:solidFill>
                          <a:latin typeface="Times New Roman" pitchFamily="18" charset="0"/>
                          <a:ea typeface="+mn-ea"/>
                          <a:cs typeface="Times New Roman" pitchFamily="18" charset="0"/>
                        </a:rPr>
                        <a:t> </a:t>
                      </a:r>
                      <a:r>
                        <a:rPr kumimoji="0" lang="en-US" sz="1600" kern="1200" dirty="0" err="1" smtClean="0">
                          <a:solidFill>
                            <a:schemeClr val="dk1"/>
                          </a:solidFill>
                          <a:latin typeface="Times New Roman" pitchFamily="18" charset="0"/>
                          <a:ea typeface="+mn-ea"/>
                          <a:cs typeface="Times New Roman" pitchFamily="18" charset="0"/>
                        </a:rPr>
                        <a:t>Sruti</a:t>
                      </a:r>
                      <a:r>
                        <a:rPr kumimoji="0" lang="en-US" sz="1600" kern="1200" dirty="0" smtClean="0">
                          <a:solidFill>
                            <a:schemeClr val="dk1"/>
                          </a:solidFill>
                          <a:latin typeface="Times New Roman" pitchFamily="18" charset="0"/>
                          <a:ea typeface="+mn-ea"/>
                          <a:cs typeface="Times New Roman" pitchFamily="18" charset="0"/>
                        </a:rPr>
                        <a:t>, </a:t>
                      </a:r>
                      <a:r>
                        <a:rPr kumimoji="0" lang="en-US" sz="1600" kern="1200" dirty="0" err="1" smtClean="0">
                          <a:solidFill>
                            <a:schemeClr val="dk1"/>
                          </a:solidFill>
                          <a:latin typeface="Times New Roman" pitchFamily="18" charset="0"/>
                          <a:ea typeface="+mn-ea"/>
                          <a:cs typeface="Times New Roman" pitchFamily="18" charset="0"/>
                        </a:rPr>
                        <a:t>Sowmith</a:t>
                      </a:r>
                      <a:r>
                        <a:rPr kumimoji="0" lang="en-US" sz="1600" kern="1200" dirty="0" smtClean="0">
                          <a:solidFill>
                            <a:schemeClr val="dk1"/>
                          </a:solidFill>
                          <a:latin typeface="Times New Roman" pitchFamily="18" charset="0"/>
                          <a:ea typeface="+mn-ea"/>
                          <a:cs typeface="Times New Roman" pitchFamily="18" charset="0"/>
                        </a:rPr>
                        <a:t> Ch., </a:t>
                      </a:r>
                      <a:r>
                        <a:rPr kumimoji="0" lang="en-US" sz="1600" kern="1200" dirty="0" err="1" smtClean="0">
                          <a:solidFill>
                            <a:schemeClr val="dk1"/>
                          </a:solidFill>
                          <a:latin typeface="Times New Roman" pitchFamily="18" charset="0"/>
                          <a:ea typeface="+mn-ea"/>
                          <a:cs typeface="Times New Roman" pitchFamily="18" charset="0"/>
                        </a:rPr>
                        <a:t>Asha</a:t>
                      </a:r>
                      <a:r>
                        <a:rPr kumimoji="0" lang="en-US" sz="1600" kern="1200" dirty="0" smtClean="0">
                          <a:solidFill>
                            <a:schemeClr val="dk1"/>
                          </a:solidFill>
                          <a:latin typeface="Times New Roman" pitchFamily="18" charset="0"/>
                          <a:ea typeface="+mn-ea"/>
                          <a:cs typeface="Times New Roman" pitchFamily="18" charset="0"/>
                        </a:rPr>
                        <a:t> R. </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600" kern="1200" dirty="0" smtClean="0">
                          <a:solidFill>
                            <a:schemeClr val="dk1"/>
                          </a:solidFill>
                          <a:latin typeface="Times New Roman" pitchFamily="18" charset="0"/>
                          <a:ea typeface="+mn-ea"/>
                          <a:cs typeface="Times New Roman" pitchFamily="18" charset="0"/>
                        </a:rPr>
                        <a:t>During the past century, energy consumption and associated greenhouse gas emissions have increased drastically due to a wide variety of factors including both technological and population-based.</a:t>
                      </a:r>
                      <a:endParaRPr lang="en-US" sz="16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buNone/>
            </a:pPr>
            <a:endParaRPr lang="en-US" sz="1800" dirty="0" smtClean="0"/>
          </a:p>
          <a:p>
            <a:pPr algn="just">
              <a:buNone/>
            </a:pPr>
            <a:r>
              <a:rPr lang="en-US" sz="2000" dirty="0" smtClean="0"/>
              <a:t>[</a:t>
            </a:r>
            <a:r>
              <a:rPr lang="en-US" sz="1800" dirty="0" smtClean="0">
                <a:latin typeface="Times New Roman" pitchFamily="18" charset="0"/>
                <a:cs typeface="Times New Roman" pitchFamily="18" charset="0"/>
              </a:rPr>
              <a:t>1]Khan, </a:t>
            </a:r>
            <a:r>
              <a:rPr lang="en-US" sz="1800" dirty="0" err="1" smtClean="0">
                <a:latin typeface="Times New Roman" pitchFamily="18" charset="0"/>
                <a:cs typeface="Times New Roman" pitchFamily="18" charset="0"/>
              </a:rPr>
              <a:t>Zulfiqar</a:t>
            </a:r>
            <a:r>
              <a:rPr lang="en-US" sz="1800" dirty="0" smtClean="0">
                <a:latin typeface="Times New Roman" pitchFamily="18" charset="0"/>
                <a:cs typeface="Times New Roman" pitchFamily="18" charset="0"/>
              </a:rPr>
              <a:t> &amp; </a:t>
            </a:r>
            <a:r>
              <a:rPr lang="en-US" sz="1800" dirty="0" err="1" smtClean="0">
                <a:latin typeface="Times New Roman" pitchFamily="18" charset="0"/>
                <a:cs typeface="Times New Roman" pitchFamily="18" charset="0"/>
              </a:rPr>
              <a:t>Hussain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Tanveer</a:t>
            </a:r>
            <a:r>
              <a:rPr lang="en-US" sz="1800" dirty="0" smtClean="0">
                <a:latin typeface="Times New Roman" pitchFamily="18" charset="0"/>
                <a:cs typeface="Times New Roman" pitchFamily="18" charset="0"/>
              </a:rPr>
              <a:t> &amp; </a:t>
            </a:r>
            <a:r>
              <a:rPr lang="en-US" sz="1800" dirty="0" err="1" smtClean="0">
                <a:latin typeface="Times New Roman" pitchFamily="18" charset="0"/>
                <a:cs typeface="Times New Roman" pitchFamily="18" charset="0"/>
              </a:rPr>
              <a:t>Ullah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Amin</a:t>
            </a:r>
            <a:r>
              <a:rPr lang="en-US" sz="1800" dirty="0" smtClean="0">
                <a:latin typeface="Times New Roman" pitchFamily="18" charset="0"/>
                <a:cs typeface="Times New Roman" pitchFamily="18" charset="0"/>
              </a:rPr>
              <a:t> &amp; Rho, </a:t>
            </a:r>
            <a:r>
              <a:rPr lang="en-US" sz="1800" dirty="0" err="1" smtClean="0">
                <a:latin typeface="Times New Roman" pitchFamily="18" charset="0"/>
                <a:cs typeface="Times New Roman" pitchFamily="18" charset="0"/>
              </a:rPr>
              <a:t>Seungmin</a:t>
            </a:r>
            <a:r>
              <a:rPr lang="en-US" sz="1800" dirty="0" smtClean="0">
                <a:latin typeface="Times New Roman" pitchFamily="18" charset="0"/>
                <a:cs typeface="Times New Roman" pitchFamily="18" charset="0"/>
              </a:rPr>
              <a:t> &amp; Lee, </a:t>
            </a:r>
            <a:r>
              <a:rPr lang="en-US" sz="1800" dirty="0" err="1" smtClean="0">
                <a:latin typeface="Times New Roman" pitchFamily="18" charset="0"/>
                <a:cs typeface="Times New Roman" pitchFamily="18" charset="0"/>
              </a:rPr>
              <a:t>Miyoung</a:t>
            </a:r>
            <a:r>
              <a:rPr lang="en-US" sz="1800" dirty="0" smtClean="0">
                <a:latin typeface="Times New Roman" pitchFamily="18" charset="0"/>
                <a:cs typeface="Times New Roman" pitchFamily="18" charset="0"/>
              </a:rPr>
              <a:t> &amp; </a:t>
            </a:r>
            <a:r>
              <a:rPr lang="en-US" sz="1800" dirty="0" err="1" smtClean="0">
                <a:latin typeface="Times New Roman" pitchFamily="18" charset="0"/>
                <a:cs typeface="Times New Roman" pitchFamily="18" charset="0"/>
              </a:rPr>
              <a:t>Baik</a:t>
            </a:r>
            <a:r>
              <a:rPr lang="en-US" sz="1800" dirty="0" smtClean="0">
                <a:latin typeface="Times New Roman" pitchFamily="18" charset="0"/>
                <a:cs typeface="Times New Roman" pitchFamily="18" charset="0"/>
              </a:rPr>
              <a:t>, Sung. (2020). Towards Efficient Electricity Forecasting in Residential and Commercial Buildings: A Novel Hybrid CNN with a LSTM-AE based Framework. Sensors. 20. 1399. 10.3390/s20051399</a:t>
            </a: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 </a:t>
            </a:r>
          </a:p>
          <a:p>
            <a:pPr algn="just">
              <a:buNone/>
            </a:pPr>
            <a:r>
              <a:rPr lang="en-US" sz="1800" dirty="0" smtClean="0">
                <a:latin typeface="Times New Roman" pitchFamily="18" charset="0"/>
                <a:cs typeface="Times New Roman" pitchFamily="18" charset="0"/>
              </a:rPr>
              <a:t> [2]Song, </a:t>
            </a:r>
            <a:r>
              <a:rPr lang="en-US" sz="1800" dirty="0" err="1" smtClean="0">
                <a:latin typeface="Times New Roman" pitchFamily="18" charset="0"/>
                <a:cs typeface="Times New Roman" pitchFamily="18" charset="0"/>
              </a:rPr>
              <a:t>Hao</a:t>
            </a:r>
            <a:r>
              <a:rPr lang="en-US" sz="1800" dirty="0" smtClean="0">
                <a:latin typeface="Times New Roman" pitchFamily="18" charset="0"/>
                <a:cs typeface="Times New Roman" pitchFamily="18" charset="0"/>
              </a:rPr>
              <a:t> &amp; Chen, Yu &amp; Zhou, </a:t>
            </a:r>
            <a:r>
              <a:rPr lang="en-US" sz="1800" dirty="0" err="1" smtClean="0">
                <a:latin typeface="Times New Roman" pitchFamily="18" charset="0"/>
                <a:cs typeface="Times New Roman" pitchFamily="18" charset="0"/>
              </a:rPr>
              <a:t>Ning</a:t>
            </a:r>
            <a:r>
              <a:rPr lang="en-US" sz="1800" dirty="0" smtClean="0">
                <a:latin typeface="Times New Roman" pitchFamily="18" charset="0"/>
                <a:cs typeface="Times New Roman" pitchFamily="18" charset="0"/>
              </a:rPr>
              <a:t> &amp; Chen, </a:t>
            </a:r>
            <a:r>
              <a:rPr lang="en-US" sz="1800" dirty="0" err="1" smtClean="0">
                <a:latin typeface="Times New Roman" pitchFamily="18" charset="0"/>
                <a:cs typeface="Times New Roman" pitchFamily="18" charset="0"/>
              </a:rPr>
              <a:t>Genshe</a:t>
            </a:r>
            <a:r>
              <a:rPr lang="en-US" sz="1800" dirty="0" smtClean="0">
                <a:latin typeface="Times New Roman" pitchFamily="18" charset="0"/>
                <a:cs typeface="Times New Roman" pitchFamily="18" charset="0"/>
              </a:rPr>
              <a:t>. (2019). Electricity Consumption Forecasting for Smart Grid using the Multi-Factor Back-Propagation Neural Network.</a:t>
            </a:r>
          </a:p>
          <a:p>
            <a:pPr algn="just">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[3]</a:t>
            </a:r>
            <a:r>
              <a:rPr lang="en-US" sz="1800" dirty="0" err="1" smtClean="0">
                <a:latin typeface="Times New Roman" pitchFamily="18" charset="0"/>
                <a:cs typeface="Times New Roman" pitchFamily="18" charset="0"/>
              </a:rPr>
              <a:t>Bourhnane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Safae</a:t>
            </a:r>
            <a:r>
              <a:rPr lang="en-US" sz="1800" dirty="0" smtClean="0">
                <a:latin typeface="Times New Roman" pitchFamily="18" charset="0"/>
                <a:cs typeface="Times New Roman" pitchFamily="18" charset="0"/>
              </a:rPr>
              <a:t> &amp; </a:t>
            </a:r>
            <a:r>
              <a:rPr lang="en-US" sz="1800" dirty="0" err="1" smtClean="0">
                <a:latin typeface="Times New Roman" pitchFamily="18" charset="0"/>
                <a:cs typeface="Times New Roman" pitchFamily="18" charset="0"/>
              </a:rPr>
              <a:t>Abid</a:t>
            </a:r>
            <a:r>
              <a:rPr lang="en-US" sz="1800" dirty="0" smtClean="0">
                <a:latin typeface="Times New Roman" pitchFamily="18" charset="0"/>
                <a:cs typeface="Times New Roman" pitchFamily="18" charset="0"/>
              </a:rPr>
              <a:t>, Mohamed &amp; </a:t>
            </a:r>
            <a:r>
              <a:rPr lang="en-US" sz="1800" dirty="0" err="1" smtClean="0">
                <a:latin typeface="Times New Roman" pitchFamily="18" charset="0"/>
                <a:cs typeface="Times New Roman" pitchFamily="18" charset="0"/>
              </a:rPr>
              <a:t>Lghoul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Rachid</a:t>
            </a:r>
            <a:r>
              <a:rPr lang="en-US" sz="1800" dirty="0" smtClean="0">
                <a:latin typeface="Times New Roman" pitchFamily="18" charset="0"/>
                <a:cs typeface="Times New Roman" pitchFamily="18" charset="0"/>
              </a:rPr>
              <a:t> &amp; </a:t>
            </a:r>
            <a:r>
              <a:rPr lang="en-US" sz="1800" dirty="0" err="1" smtClean="0">
                <a:latin typeface="Times New Roman" pitchFamily="18" charset="0"/>
                <a:cs typeface="Times New Roman" pitchFamily="18" charset="0"/>
              </a:rPr>
              <a:t>Zine</a:t>
            </a:r>
            <a:r>
              <a:rPr lang="en-US" sz="1800" dirty="0" smtClean="0">
                <a:latin typeface="Times New Roman" pitchFamily="18" charset="0"/>
                <a:cs typeface="Times New Roman" pitchFamily="18" charset="0"/>
              </a:rPr>
              <a:t>-dine, Khalid &amp; EL KAMOUN, </a:t>
            </a:r>
            <a:r>
              <a:rPr lang="en-US" sz="1800" dirty="0" err="1" smtClean="0">
                <a:latin typeface="Times New Roman" pitchFamily="18" charset="0"/>
                <a:cs typeface="Times New Roman" pitchFamily="18" charset="0"/>
              </a:rPr>
              <a:t>Najib</a:t>
            </a:r>
            <a:r>
              <a:rPr lang="en-US" sz="1800" dirty="0" smtClean="0">
                <a:latin typeface="Times New Roman" pitchFamily="18" charset="0"/>
                <a:cs typeface="Times New Roman" pitchFamily="18" charset="0"/>
              </a:rPr>
              <a:t> &amp; </a:t>
            </a:r>
            <a:r>
              <a:rPr lang="en-US" sz="1800" dirty="0" err="1" smtClean="0">
                <a:latin typeface="Times New Roman" pitchFamily="18" charset="0"/>
                <a:cs typeface="Times New Roman" pitchFamily="18" charset="0"/>
              </a:rPr>
              <a:t>Benhaddou</a:t>
            </a:r>
            <a:r>
              <a:rPr lang="en-US" sz="1800" dirty="0" smtClean="0">
                <a:latin typeface="Times New Roman" pitchFamily="18" charset="0"/>
                <a:cs typeface="Times New Roman" pitchFamily="18" charset="0"/>
              </a:rPr>
              <a:t>, D.. (2020). Machine learning for energy consumption prediction and scheduling in smart buildings. SN Applied Sciences. 2. 10.1007/s42452-020-2024-9.</a:t>
            </a:r>
          </a:p>
          <a:p>
            <a:pPr algn="just">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[4]</a:t>
            </a:r>
            <a:r>
              <a:rPr lang="en-US" sz="1800" u="sng" dirty="0" smtClean="0">
                <a:latin typeface="Times New Roman" pitchFamily="18" charset="0"/>
                <a:cs typeface="Times New Roman" pitchFamily="18" charset="0"/>
                <a:hlinkClick r:id="rId3"/>
              </a:rPr>
              <a:t>http://www.cs.rug.nl/~aiellom/tesi/stavast.pdf</a:t>
            </a:r>
            <a:r>
              <a:rPr lang="en-US" sz="1800"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buNone/>
            </a:pPr>
            <a:endParaRPr lang="en-US" sz="1800" dirty="0" smtClean="0">
              <a:latin typeface="Times New Roman" pitchFamily="18" charset="0"/>
              <a:cs typeface="Times New Roman" pitchFamily="18" charset="0"/>
            </a:endParaRPr>
          </a:p>
          <a:p>
            <a:pPr algn="just">
              <a:buNone/>
            </a:pPr>
            <a:r>
              <a:rPr lang="en-US" sz="1800" dirty="0" smtClean="0">
                <a:latin typeface="Times New Roman" pitchFamily="18" charset="0"/>
                <a:cs typeface="Times New Roman" pitchFamily="18" charset="0"/>
              </a:rPr>
              <a:t> [5]</a:t>
            </a:r>
            <a:r>
              <a:rPr lang="en-US" sz="1800" dirty="0" err="1" smtClean="0">
                <a:latin typeface="Times New Roman" pitchFamily="18" charset="0"/>
                <a:cs typeface="Times New Roman" pitchFamily="18" charset="0"/>
              </a:rPr>
              <a:t>Tso</a:t>
            </a:r>
            <a:r>
              <a:rPr lang="en-US" sz="1800" dirty="0" smtClean="0">
                <a:latin typeface="Times New Roman" pitchFamily="18" charset="0"/>
                <a:cs typeface="Times New Roman" pitchFamily="18" charset="0"/>
              </a:rPr>
              <a:t>, Geoffrey &amp; </a:t>
            </a:r>
            <a:r>
              <a:rPr lang="en-US" sz="1800" dirty="0" err="1" smtClean="0">
                <a:latin typeface="Times New Roman" pitchFamily="18" charset="0"/>
                <a:cs typeface="Times New Roman" pitchFamily="18" charset="0"/>
              </a:rPr>
              <a:t>Yau</a:t>
            </a:r>
            <a:r>
              <a:rPr lang="en-US" sz="1800" dirty="0" smtClean="0">
                <a:latin typeface="Times New Roman" pitchFamily="18" charset="0"/>
                <a:cs typeface="Times New Roman" pitchFamily="18" charset="0"/>
              </a:rPr>
              <a:t>, Kelvin. (2007). Predicting electricity energy consumption: A comparison of regression analysis, decision tree and neural networks. Energy.</a:t>
            </a:r>
          </a:p>
          <a:p>
            <a:pPr algn="just">
              <a:buNone/>
            </a:pPr>
            <a:r>
              <a:rPr lang="en-US" sz="1800" dirty="0" smtClean="0">
                <a:latin typeface="Times New Roman" pitchFamily="18" charset="0"/>
                <a:cs typeface="Times New Roman" pitchFamily="18" charset="0"/>
              </a:rPr>
              <a:t> </a:t>
            </a:r>
          </a:p>
          <a:p>
            <a:pPr algn="just">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1435100" y="304800"/>
            <a:ext cx="7499350" cy="5943600"/>
          </a:xfrm>
        </p:spPr>
        <p:txBody>
          <a:bodyPr>
            <a:normAutofit fontScale="25000" lnSpcReduction="20000"/>
          </a:bodyPr>
          <a:lstStyle/>
          <a:p>
            <a:pPr>
              <a:buNone/>
            </a:pPr>
            <a:r>
              <a:rPr lang="en-US" sz="5400" dirty="0" smtClean="0"/>
              <a:t>[</a:t>
            </a:r>
            <a:r>
              <a:rPr lang="en-US" sz="6400" dirty="0" smtClean="0">
                <a:latin typeface="Times New Roman" pitchFamily="18" charset="0"/>
                <a:cs typeface="Times New Roman" pitchFamily="18" charset="0"/>
              </a:rPr>
              <a:t>6]Sun, </a:t>
            </a:r>
            <a:r>
              <a:rPr lang="en-US" sz="6400" dirty="0" err="1" smtClean="0">
                <a:latin typeface="Times New Roman" pitchFamily="18" charset="0"/>
                <a:cs typeface="Times New Roman" pitchFamily="18" charset="0"/>
              </a:rPr>
              <a:t>Tianhe</a:t>
            </a:r>
            <a:r>
              <a:rPr lang="en-US" sz="6400" dirty="0" smtClean="0">
                <a:latin typeface="Times New Roman" pitchFamily="18" charset="0"/>
                <a:cs typeface="Times New Roman" pitchFamily="18" charset="0"/>
              </a:rPr>
              <a:t> &amp; Zhang, </a:t>
            </a:r>
            <a:r>
              <a:rPr lang="en-US" sz="6400" dirty="0" err="1" smtClean="0">
                <a:latin typeface="Times New Roman" pitchFamily="18" charset="0"/>
                <a:cs typeface="Times New Roman" pitchFamily="18" charset="0"/>
              </a:rPr>
              <a:t>Tieyan</a:t>
            </a:r>
            <a:r>
              <a:rPr lang="en-US" sz="6400" dirty="0" smtClean="0">
                <a:latin typeface="Times New Roman" pitchFamily="18" charset="0"/>
                <a:cs typeface="Times New Roman" pitchFamily="18" charset="0"/>
              </a:rPr>
              <a:t> &amp; </a:t>
            </a:r>
            <a:r>
              <a:rPr lang="en-US" sz="6400" dirty="0" err="1" smtClean="0">
                <a:latin typeface="Times New Roman" pitchFamily="18" charset="0"/>
                <a:cs typeface="Times New Roman" pitchFamily="18" charset="0"/>
              </a:rPr>
              <a:t>Teng</a:t>
            </a:r>
            <a:r>
              <a:rPr lang="en-US" sz="6400" dirty="0" smtClean="0">
                <a:latin typeface="Times New Roman" pitchFamily="18" charset="0"/>
                <a:cs typeface="Times New Roman" pitchFamily="18" charset="0"/>
              </a:rPr>
              <a:t>, </a:t>
            </a:r>
            <a:r>
              <a:rPr lang="en-US" sz="6400" dirty="0" err="1" smtClean="0">
                <a:latin typeface="Times New Roman" pitchFamily="18" charset="0"/>
                <a:cs typeface="Times New Roman" pitchFamily="18" charset="0"/>
              </a:rPr>
              <a:t>Yun</a:t>
            </a:r>
            <a:r>
              <a:rPr lang="en-US" sz="6400" dirty="0" smtClean="0">
                <a:latin typeface="Times New Roman" pitchFamily="18" charset="0"/>
                <a:cs typeface="Times New Roman" pitchFamily="18" charset="0"/>
              </a:rPr>
              <a:t> &amp; Chen, Z. &amp; Fang, </a:t>
            </a:r>
            <a:r>
              <a:rPr lang="en-US" sz="6400" dirty="0" err="1" smtClean="0">
                <a:latin typeface="Times New Roman" pitchFamily="18" charset="0"/>
                <a:cs typeface="Times New Roman" pitchFamily="18" charset="0"/>
              </a:rPr>
              <a:t>Jiakun</a:t>
            </a:r>
            <a:r>
              <a:rPr lang="en-US" sz="6400" dirty="0" smtClean="0">
                <a:latin typeface="Times New Roman" pitchFamily="18" charset="0"/>
                <a:cs typeface="Times New Roman" pitchFamily="18" charset="0"/>
              </a:rPr>
              <a:t>. (2019). Monthly Electricity Consumption Forecasting Method Based on X12 and STL Decomposition Model in an Integrated Energy System. Mathematical Problems in Engineering. 2019. 1-16. 10.1155/2019/9012543.</a:t>
            </a:r>
          </a:p>
          <a:p>
            <a:pPr>
              <a:buNone/>
            </a:pPr>
            <a:endParaRPr lang="en-US" sz="6400" dirty="0" smtClean="0">
              <a:latin typeface="Times New Roman" pitchFamily="18" charset="0"/>
              <a:cs typeface="Times New Roman" pitchFamily="18" charset="0"/>
            </a:endParaRPr>
          </a:p>
          <a:p>
            <a:pPr>
              <a:buNone/>
            </a:pPr>
            <a:r>
              <a:rPr lang="en-US" sz="6400" dirty="0" smtClean="0">
                <a:latin typeface="Times New Roman" pitchFamily="18" charset="0"/>
                <a:cs typeface="Times New Roman" pitchFamily="18" charset="0"/>
              </a:rPr>
              <a:t> </a:t>
            </a:r>
            <a:r>
              <a:rPr lang="en-US" sz="6400" dirty="0" smtClean="0">
                <a:latin typeface="Times New Roman" pitchFamily="18" charset="0"/>
                <a:cs typeface="Times New Roman" pitchFamily="18" charset="0"/>
              </a:rPr>
              <a:t> </a:t>
            </a:r>
            <a:r>
              <a:rPr lang="en-US" sz="6400" dirty="0" smtClean="0">
                <a:latin typeface="Times New Roman" pitchFamily="18" charset="0"/>
                <a:cs typeface="Times New Roman" pitchFamily="18" charset="0"/>
              </a:rPr>
              <a:t>[7]S, </a:t>
            </a:r>
            <a:r>
              <a:rPr lang="en-US" sz="6400" dirty="0" err="1" smtClean="0">
                <a:latin typeface="Times New Roman" pitchFamily="18" charset="0"/>
                <a:cs typeface="Times New Roman" pitchFamily="18" charset="0"/>
              </a:rPr>
              <a:t>Saravanan</a:t>
            </a:r>
            <a:r>
              <a:rPr lang="en-US" sz="6400" dirty="0" smtClean="0">
                <a:latin typeface="Times New Roman" pitchFamily="18" charset="0"/>
                <a:cs typeface="Times New Roman" pitchFamily="18" charset="0"/>
              </a:rPr>
              <a:t> &amp; Subramanian, </a:t>
            </a:r>
            <a:r>
              <a:rPr lang="en-US" sz="6400" dirty="0" err="1" smtClean="0">
                <a:latin typeface="Times New Roman" pitchFamily="18" charset="0"/>
                <a:cs typeface="Times New Roman" pitchFamily="18" charset="0"/>
              </a:rPr>
              <a:t>Kannan</a:t>
            </a:r>
            <a:r>
              <a:rPr lang="en-US" sz="6400" dirty="0" smtClean="0">
                <a:latin typeface="Times New Roman" pitchFamily="18" charset="0"/>
                <a:cs typeface="Times New Roman" pitchFamily="18" charset="0"/>
              </a:rPr>
              <a:t> &amp; </a:t>
            </a:r>
            <a:r>
              <a:rPr lang="en-US" sz="6400" dirty="0" err="1" smtClean="0">
                <a:latin typeface="Times New Roman" pitchFamily="18" charset="0"/>
                <a:cs typeface="Times New Roman" pitchFamily="18" charset="0"/>
              </a:rPr>
              <a:t>Thangaraj</a:t>
            </a:r>
            <a:r>
              <a:rPr lang="en-US" sz="6400" dirty="0" smtClean="0">
                <a:latin typeface="Times New Roman" pitchFamily="18" charset="0"/>
                <a:cs typeface="Times New Roman" pitchFamily="18" charset="0"/>
              </a:rPr>
              <a:t>, C.. (2012). India’s Electricity Demand forecast using Regression Analysis and Artificial Neural Networks based on principal components. ICTACT Journal on Soft Computing. 2. 365-370. 10.21917/ijsc.2012.0057.</a:t>
            </a:r>
          </a:p>
          <a:p>
            <a:pPr>
              <a:buNone/>
            </a:pPr>
            <a:r>
              <a:rPr lang="en-US" sz="6400" dirty="0" smtClean="0">
                <a:latin typeface="Times New Roman" pitchFamily="18" charset="0"/>
                <a:cs typeface="Times New Roman" pitchFamily="18" charset="0"/>
              </a:rPr>
              <a:t> </a:t>
            </a:r>
          </a:p>
          <a:p>
            <a:pPr>
              <a:buNone/>
            </a:pPr>
            <a:r>
              <a:rPr lang="en-US" sz="6400" dirty="0" smtClean="0">
                <a:latin typeface="Times New Roman" pitchFamily="18" charset="0"/>
                <a:cs typeface="Times New Roman" pitchFamily="18" charset="0"/>
              </a:rPr>
              <a:t> [8]</a:t>
            </a:r>
            <a:r>
              <a:rPr lang="en-US" sz="6400" dirty="0" err="1" smtClean="0">
                <a:latin typeface="Times New Roman" pitchFamily="18" charset="0"/>
                <a:cs typeface="Times New Roman" pitchFamily="18" charset="0"/>
              </a:rPr>
              <a:t>Yoo</a:t>
            </a:r>
            <a:r>
              <a:rPr lang="en-US" sz="6400" dirty="0" smtClean="0">
                <a:latin typeface="Times New Roman" pitchFamily="18" charset="0"/>
                <a:cs typeface="Times New Roman" pitchFamily="18" charset="0"/>
              </a:rPr>
              <a:t>, Sang </a:t>
            </a:r>
            <a:r>
              <a:rPr lang="en-US" sz="6400" dirty="0" err="1" smtClean="0">
                <a:latin typeface="Times New Roman" pitchFamily="18" charset="0"/>
                <a:cs typeface="Times New Roman" pitchFamily="18" charset="0"/>
              </a:rPr>
              <a:t>Guun</a:t>
            </a:r>
            <a:r>
              <a:rPr lang="en-US" sz="6400" dirty="0" smtClean="0">
                <a:latin typeface="Times New Roman" pitchFamily="18" charset="0"/>
                <a:cs typeface="Times New Roman" pitchFamily="18" charset="0"/>
              </a:rPr>
              <a:t> &amp; Alvarez, </a:t>
            </a:r>
            <a:r>
              <a:rPr lang="en-US" sz="6400" dirty="0" err="1" smtClean="0">
                <a:latin typeface="Times New Roman" pitchFamily="18" charset="0"/>
                <a:cs typeface="Times New Roman" pitchFamily="18" charset="0"/>
              </a:rPr>
              <a:t>Myriam</a:t>
            </a:r>
            <a:r>
              <a:rPr lang="en-US" sz="6400" dirty="0" smtClean="0">
                <a:latin typeface="Times New Roman" pitchFamily="18" charset="0"/>
                <a:cs typeface="Times New Roman" pitchFamily="18" charset="0"/>
              </a:rPr>
              <a:t>. (2018). Predicting residential electricity consumption using neural networks: A case study. Journal of Physics: Conference Series. 1072. 012005. 10.1088/1742-6596/1072/1/012005.</a:t>
            </a:r>
          </a:p>
          <a:p>
            <a:pPr>
              <a:buNone/>
            </a:pPr>
            <a:r>
              <a:rPr lang="en-US" sz="6400" dirty="0" smtClean="0">
                <a:latin typeface="Times New Roman" pitchFamily="18" charset="0"/>
                <a:cs typeface="Times New Roman" pitchFamily="18" charset="0"/>
              </a:rPr>
              <a:t> </a:t>
            </a:r>
          </a:p>
          <a:p>
            <a:pPr>
              <a:buNone/>
            </a:pPr>
            <a:r>
              <a:rPr lang="en-US" sz="6400" dirty="0" smtClean="0">
                <a:latin typeface="Times New Roman" pitchFamily="18" charset="0"/>
                <a:cs typeface="Times New Roman" pitchFamily="18" charset="0"/>
              </a:rPr>
              <a:t> [9]</a:t>
            </a:r>
            <a:r>
              <a:rPr lang="en-US" sz="6400" dirty="0" err="1" smtClean="0">
                <a:latin typeface="Times New Roman" pitchFamily="18" charset="0"/>
                <a:cs typeface="Times New Roman" pitchFamily="18" charset="0"/>
              </a:rPr>
              <a:t>Fayaz</a:t>
            </a:r>
            <a:r>
              <a:rPr lang="en-US" sz="6400" dirty="0" smtClean="0">
                <a:latin typeface="Times New Roman" pitchFamily="18" charset="0"/>
                <a:cs typeface="Times New Roman" pitchFamily="18" charset="0"/>
              </a:rPr>
              <a:t>, Muhammad &amp; Kim, </a:t>
            </a:r>
            <a:r>
              <a:rPr lang="en-US" sz="6400" dirty="0" err="1" smtClean="0">
                <a:latin typeface="Times New Roman" pitchFamily="18" charset="0"/>
                <a:cs typeface="Times New Roman" pitchFamily="18" charset="0"/>
              </a:rPr>
              <a:t>DoHyeun</a:t>
            </a:r>
            <a:r>
              <a:rPr lang="en-US" sz="6400" dirty="0" smtClean="0">
                <a:latin typeface="Times New Roman" pitchFamily="18" charset="0"/>
                <a:cs typeface="Times New Roman" pitchFamily="18" charset="0"/>
              </a:rPr>
              <a:t>. (2018). A Prediction Methodology of Energy Consumption Based on Deep Extreme Learning Machine and Comparative Analysis in Residential Buildings. Electronics. 7. 222. 10.3390/electronics7100222. </a:t>
            </a:r>
          </a:p>
          <a:p>
            <a:pPr>
              <a:buNone/>
            </a:pPr>
            <a:r>
              <a:rPr lang="en-US" sz="6400" dirty="0" smtClean="0">
                <a:latin typeface="Times New Roman" pitchFamily="18" charset="0"/>
                <a:cs typeface="Times New Roman" pitchFamily="18" charset="0"/>
              </a:rPr>
              <a:t> </a:t>
            </a:r>
          </a:p>
          <a:p>
            <a:pPr>
              <a:buNone/>
            </a:pPr>
            <a:r>
              <a:rPr lang="en-US" sz="6400" dirty="0" smtClean="0">
                <a:latin typeface="Times New Roman" pitchFamily="18" charset="0"/>
                <a:cs typeface="Times New Roman" pitchFamily="18" charset="0"/>
              </a:rPr>
              <a:t>[10]Noh, </a:t>
            </a:r>
            <a:r>
              <a:rPr lang="en-US" sz="6400" dirty="0" err="1" smtClean="0">
                <a:latin typeface="Times New Roman" pitchFamily="18" charset="0"/>
                <a:cs typeface="Times New Roman" pitchFamily="18" charset="0"/>
              </a:rPr>
              <a:t>Hae</a:t>
            </a:r>
            <a:r>
              <a:rPr lang="en-US" sz="6400" dirty="0" smtClean="0">
                <a:latin typeface="Times New Roman" pitchFamily="18" charset="0"/>
                <a:cs typeface="Times New Roman" pitchFamily="18" charset="0"/>
              </a:rPr>
              <a:t> Young &amp; </a:t>
            </a:r>
            <a:r>
              <a:rPr lang="en-US" sz="6400" dirty="0" err="1" smtClean="0">
                <a:latin typeface="Times New Roman" pitchFamily="18" charset="0"/>
                <a:cs typeface="Times New Roman" pitchFamily="18" charset="0"/>
              </a:rPr>
              <a:t>Rajagopal</a:t>
            </a:r>
            <a:r>
              <a:rPr lang="en-US" sz="6400" dirty="0" smtClean="0">
                <a:latin typeface="Times New Roman" pitchFamily="18" charset="0"/>
                <a:cs typeface="Times New Roman" pitchFamily="18" charset="0"/>
              </a:rPr>
              <a:t>, Ram. (2013). Data-Driven Forecasting Algorithms for Building Energy Consumption. Proceedings of SPIE - The International Society for Optical Engineering. 8692. 86920T. 10.1117/12.2009894. </a:t>
            </a:r>
          </a:p>
          <a:p>
            <a:pPr>
              <a:buNone/>
            </a:pPr>
            <a:r>
              <a:rPr lang="en-US" sz="6400" dirty="0" smtClean="0">
                <a:latin typeface="Times New Roman" pitchFamily="18" charset="0"/>
                <a:cs typeface="Times New Roman" pitchFamily="18" charset="0"/>
              </a:rPr>
              <a:t> </a:t>
            </a:r>
          </a:p>
          <a:p>
            <a:pPr>
              <a:buNone/>
            </a:pPr>
            <a:r>
              <a:rPr lang="en-US" sz="6400" dirty="0" smtClean="0">
                <a:latin typeface="Times New Roman" pitchFamily="18" charset="0"/>
                <a:cs typeface="Times New Roman" pitchFamily="18" charset="0"/>
              </a:rPr>
              <a:t> </a:t>
            </a:r>
            <a:r>
              <a:rPr lang="en-US" sz="6400" dirty="0" smtClean="0">
                <a:latin typeface="Times New Roman" pitchFamily="18" charset="0"/>
                <a:cs typeface="Times New Roman" pitchFamily="18" charset="0"/>
              </a:rPr>
              <a:t>[</a:t>
            </a:r>
            <a:r>
              <a:rPr lang="en-US" sz="6400" dirty="0" smtClean="0">
                <a:latin typeface="Times New Roman" pitchFamily="18" charset="0"/>
                <a:cs typeface="Times New Roman" pitchFamily="18" charset="0"/>
              </a:rPr>
              <a:t>11]</a:t>
            </a:r>
            <a:r>
              <a:rPr lang="en-US" sz="6400" dirty="0" err="1" smtClean="0">
                <a:latin typeface="Times New Roman" pitchFamily="18" charset="0"/>
                <a:cs typeface="Times New Roman" pitchFamily="18" charset="0"/>
              </a:rPr>
              <a:t>Aditya</a:t>
            </a:r>
            <a:r>
              <a:rPr lang="en-US" sz="6400" dirty="0" smtClean="0">
                <a:latin typeface="Times New Roman" pitchFamily="18" charset="0"/>
                <a:cs typeface="Times New Roman" pitchFamily="18" charset="0"/>
              </a:rPr>
              <a:t> </a:t>
            </a:r>
            <a:r>
              <a:rPr lang="en-US" sz="6400" dirty="0" err="1" smtClean="0">
                <a:latin typeface="Times New Roman" pitchFamily="18" charset="0"/>
                <a:cs typeface="Times New Roman" pitchFamily="18" charset="0"/>
              </a:rPr>
              <a:t>Kesharwani</a:t>
            </a:r>
            <a:r>
              <a:rPr lang="en-US" sz="6400" dirty="0" smtClean="0">
                <a:latin typeface="Times New Roman" pitchFamily="18" charset="0"/>
                <a:cs typeface="Times New Roman" pitchFamily="18" charset="0"/>
              </a:rPr>
              <a:t>, D. </a:t>
            </a:r>
            <a:r>
              <a:rPr lang="en-US" sz="6400" dirty="0" err="1" smtClean="0">
                <a:latin typeface="Times New Roman" pitchFamily="18" charset="0"/>
                <a:cs typeface="Times New Roman" pitchFamily="18" charset="0"/>
              </a:rPr>
              <a:t>Priyanka</a:t>
            </a:r>
            <a:r>
              <a:rPr lang="en-US" sz="6400" dirty="0" smtClean="0">
                <a:latin typeface="Times New Roman" pitchFamily="18" charset="0"/>
                <a:cs typeface="Times New Roman" pitchFamily="18" charset="0"/>
              </a:rPr>
              <a:t> </a:t>
            </a:r>
            <a:r>
              <a:rPr lang="en-US" sz="6400" dirty="0" err="1" smtClean="0">
                <a:latin typeface="Times New Roman" pitchFamily="18" charset="0"/>
                <a:cs typeface="Times New Roman" pitchFamily="18" charset="0"/>
              </a:rPr>
              <a:t>Sruti</a:t>
            </a:r>
            <a:r>
              <a:rPr lang="en-US" sz="6400" dirty="0" smtClean="0">
                <a:latin typeface="Times New Roman" pitchFamily="18" charset="0"/>
                <a:cs typeface="Times New Roman" pitchFamily="18" charset="0"/>
              </a:rPr>
              <a:t>, </a:t>
            </a:r>
            <a:r>
              <a:rPr lang="en-US" sz="6400" dirty="0" err="1" smtClean="0">
                <a:latin typeface="Times New Roman" pitchFamily="18" charset="0"/>
                <a:cs typeface="Times New Roman" pitchFamily="18" charset="0"/>
              </a:rPr>
              <a:t>Sowmith</a:t>
            </a:r>
            <a:r>
              <a:rPr lang="en-US" sz="6400" dirty="0" smtClean="0">
                <a:latin typeface="Times New Roman" pitchFamily="18" charset="0"/>
                <a:cs typeface="Times New Roman" pitchFamily="18" charset="0"/>
              </a:rPr>
              <a:t> Ch., </a:t>
            </a:r>
            <a:r>
              <a:rPr lang="en-US" sz="6400" dirty="0" err="1" smtClean="0">
                <a:latin typeface="Times New Roman" pitchFamily="18" charset="0"/>
                <a:cs typeface="Times New Roman" pitchFamily="18" charset="0"/>
              </a:rPr>
              <a:t>Asha</a:t>
            </a:r>
            <a:r>
              <a:rPr lang="en-US" sz="6400" dirty="0" smtClean="0">
                <a:latin typeface="Times New Roman" pitchFamily="18" charset="0"/>
                <a:cs typeface="Times New Roman" pitchFamily="18" charset="0"/>
              </a:rPr>
              <a:t> R. (2020). A Dynamic and Unique Approach for Energy Consumption Prediction. International Journal of Advanced Science and Technology, 29(04), 3745 -. Retrieved from </a:t>
            </a:r>
            <a:r>
              <a:rPr lang="en-US" sz="6400" u="sng" dirty="0" smtClean="0">
                <a:latin typeface="Times New Roman" pitchFamily="18" charset="0"/>
                <a:cs typeface="Times New Roman" pitchFamily="18" charset="0"/>
                <a:hlinkClick r:id="rId2"/>
              </a:rPr>
              <a:t>http://sersc.org/journals/index.php/IJAST/article/view/24539</a:t>
            </a:r>
            <a:r>
              <a:rPr lang="en-US" sz="6400" dirty="0" smtClean="0">
                <a:latin typeface="Times New Roman" pitchFamily="18" charset="0"/>
                <a:cs typeface="Times New Roman" pitchFamily="18" charset="0"/>
              </a:rPr>
              <a:t> </a:t>
            </a:r>
          </a:p>
          <a:p>
            <a:pPr>
              <a:buNone/>
            </a:pPr>
            <a:r>
              <a:rPr lang="en-US" sz="6400" dirty="0" smtClean="0">
                <a:latin typeface="Times New Roman" pitchFamily="18" charset="0"/>
                <a:cs typeface="Times New Roman" pitchFamily="18" charset="0"/>
              </a:rPr>
              <a:t> </a:t>
            </a:r>
          </a:p>
          <a:p>
            <a:pPr>
              <a:buNone/>
            </a:pPr>
            <a:r>
              <a:rPr lang="en-US" sz="6400" dirty="0" smtClean="0">
                <a:latin typeface="Times New Roman" pitchFamily="18" charset="0"/>
                <a:cs typeface="Times New Roman" pitchFamily="18" charset="0"/>
              </a:rPr>
              <a:t> </a:t>
            </a:r>
            <a:r>
              <a:rPr lang="en-US" sz="6400" dirty="0" smtClean="0">
                <a:latin typeface="Times New Roman" pitchFamily="18" charset="0"/>
                <a:cs typeface="Times New Roman" pitchFamily="18" charset="0"/>
              </a:rPr>
              <a:t>[</a:t>
            </a:r>
            <a:r>
              <a:rPr lang="en-US" sz="6400" dirty="0" smtClean="0">
                <a:latin typeface="Times New Roman" pitchFamily="18" charset="0"/>
                <a:cs typeface="Times New Roman" pitchFamily="18" charset="0"/>
              </a:rPr>
              <a:t>12]AMAN, S.; CHELMIS, C.; PRASANNA, V.. Learning to REDUCE: A Reduced Electricity Consumption Prediction Ensemble. AAAI Workshops, North America, mar. 2016.</a:t>
            </a:r>
          </a:p>
          <a:p>
            <a:endParaRPr lang="en-US" sz="5400" dirty="0" smtClean="0"/>
          </a:p>
          <a:p>
            <a:pPr algn="just">
              <a:lnSpc>
                <a:spcPct val="160000"/>
              </a:lnSpc>
              <a:buNone/>
            </a:pPr>
            <a:endParaRPr lang="en-US" sz="5400" dirty="0" smtClean="0">
              <a:latin typeface="Times New Roman" pitchFamily="18" charset="0"/>
              <a:cs typeface="Times New Roman" pitchFamily="18" charset="0"/>
            </a:endParaRPr>
          </a:p>
          <a:p>
            <a:pPr>
              <a:buNone/>
            </a:pPr>
            <a:endParaRPr lang="en-US" sz="49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1123</TotalTime>
  <Words>904</Words>
  <Application>Microsoft Office PowerPoint</Application>
  <PresentationFormat>On-screen Show (4:3)</PresentationFormat>
  <Paragraphs>83</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Electrical  energy consumption prediction using machine learning for industry and smart buildings  </vt:lpstr>
      <vt:lpstr>Abstract</vt:lpstr>
      <vt:lpstr>.</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504</cp:revision>
  <dcterms:created xsi:type="dcterms:W3CDTF">2006-08-16T00:00:00Z</dcterms:created>
  <dcterms:modified xsi:type="dcterms:W3CDTF">2021-03-07T02:57:35Z</dcterms:modified>
</cp:coreProperties>
</file>