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312" r:id="rId4"/>
    <p:sldId id="314" r:id="rId5"/>
    <p:sldId id="260" r:id="rId6"/>
    <p:sldId id="262" r:id="rId7"/>
    <p:sldId id="263" r:id="rId8"/>
    <p:sldId id="294" r:id="rId9"/>
    <p:sldId id="298" r:id="rId10"/>
    <p:sldId id="310" r:id="rId11"/>
    <p:sldId id="311" r:id="rId12"/>
    <p:sldId id="296" r:id="rId13"/>
    <p:sldId id="295" r:id="rId14"/>
    <p:sldId id="307" r:id="rId15"/>
    <p:sldId id="308"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25-Jan-21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25-Jan-21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200" y="914400"/>
            <a:ext cx="7467600" cy="4800600"/>
          </a:xfrm>
        </p:spPr>
        <p:txBody>
          <a:bodyPr>
            <a:normAutofit fontScale="90000"/>
          </a:bodyPr>
          <a:lstStyle/>
          <a:p>
            <a:pPr algn="ct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An Anonymous Authentication System </a:t>
            </a:r>
            <a:r>
              <a:rPr lang="en-US" b="1" dirty="0" smtClean="0"/>
              <a:t>for Pay-As-You-Go </a:t>
            </a:r>
            <a:r>
              <a:rPr lang="en-US" b="1" dirty="0" smtClean="0"/>
              <a:t>Cloud Computing</a:t>
            </a: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endParaRPr lang="en-US" sz="4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914400"/>
            <a:ext cx="7498080" cy="5334000"/>
          </a:xfrm>
        </p:spPr>
        <p:txBody>
          <a:bodyPr>
            <a:noAutofit/>
          </a:bodyPr>
          <a:lstStyle/>
          <a:p>
            <a:pPr algn="just"/>
            <a:r>
              <a:rPr lang="en-US" sz="2000" dirty="0" smtClean="0">
                <a:latin typeface="Times New Roman" pitchFamily="18" charset="0"/>
                <a:ea typeface="Tahoma" pitchFamily="34" charset="0"/>
                <a:cs typeface="Times New Roman" pitchFamily="18" charset="0"/>
              </a:rPr>
              <a:t>Cloud </a:t>
            </a:r>
            <a:r>
              <a:rPr lang="en-US" sz="2000" dirty="0" smtClean="0">
                <a:latin typeface="Times New Roman" pitchFamily="18" charset="0"/>
                <a:ea typeface="Tahoma" pitchFamily="34" charset="0"/>
                <a:cs typeface="Times New Roman" pitchFamily="18" charset="0"/>
              </a:rPr>
              <a:t>computing offers on-demand availability of computing resources over the Internet. To attract users, cloud providers offer their resources as services at reasonable prices and provide various price models to reflect higher level of quality of service (</a:t>
            </a:r>
            <a:r>
              <a:rPr lang="en-US" sz="2000" dirty="0" err="1" smtClean="0">
                <a:latin typeface="Times New Roman" pitchFamily="18" charset="0"/>
                <a:ea typeface="Tahoma" pitchFamily="34" charset="0"/>
                <a:cs typeface="Times New Roman" pitchFamily="18" charset="0"/>
              </a:rPr>
              <a:t>QoS</a:t>
            </a:r>
            <a:r>
              <a:rPr lang="en-US" sz="2000" dirty="0" smtClean="0">
                <a:latin typeface="Times New Roman" pitchFamily="18" charset="0"/>
                <a:ea typeface="Tahoma" pitchFamily="34" charset="0"/>
                <a:cs typeface="Times New Roman" pitchFamily="18" charset="0"/>
              </a:rPr>
              <a:t>), which are referred as pricing schemes. k-times anonymous authentication (k-TAA) is an attractive approach to construct pricing schemes, providing access controllability, user anonymity and public traceability. </a:t>
            </a:r>
            <a:endParaRPr lang="en-US" sz="2000" dirty="0" smtClean="0">
              <a:latin typeface="Times New Roman" pitchFamily="18" charset="0"/>
              <a:ea typeface="Tahoma" pitchFamily="34" charset="0"/>
              <a:cs typeface="Times New Roman" pitchFamily="18" charset="0"/>
            </a:endParaRPr>
          </a:p>
          <a:p>
            <a:pPr algn="just"/>
            <a:r>
              <a:rPr lang="en-US" sz="2000" dirty="0" smtClean="0">
                <a:latin typeface="Times New Roman" pitchFamily="18" charset="0"/>
                <a:ea typeface="Tahoma" pitchFamily="34" charset="0"/>
                <a:cs typeface="Times New Roman" pitchFamily="18" charset="0"/>
              </a:rPr>
              <a:t>In </a:t>
            </a:r>
            <a:r>
              <a:rPr lang="en-US" sz="2000" dirty="0" smtClean="0">
                <a:latin typeface="Times New Roman" pitchFamily="18" charset="0"/>
                <a:ea typeface="Tahoma" pitchFamily="34" charset="0"/>
                <a:cs typeface="Times New Roman" pitchFamily="18" charset="0"/>
              </a:rPr>
              <a:t>k-TAA schemes, authenticated users are permitted to anonymously access services from a provider at most k times, while the ones whose the number of access times exceeds k can be publicly traded. That is, k-TAA schemes offer a prepaid plan that charges users based on the amount of access times. Alternatively, pay-as-you-go (PAYG) is a pricing strategy that allows users to be charged based on the amount of usage, reducing the costs on unnecessary resources.</a:t>
            </a:r>
            <a:endParaRPr lang="en-US" sz="2000" dirty="0" smtClean="0">
              <a:latin typeface="Times New Roman" pitchFamily="18" charset="0"/>
              <a:ea typeface="Tahoma" pitchFamily="34" charset="0"/>
              <a:cs typeface="Times New Roman" pitchFamily="18" charset="0"/>
            </a:endParaRPr>
          </a:p>
          <a:p>
            <a:endParaRPr lang="en-US" sz="2400" dirty="0" smtClean="0"/>
          </a:p>
          <a:p>
            <a:endParaRPr lang="en-US" sz="2400" dirty="0" smtClean="0"/>
          </a:p>
          <a:p>
            <a:endParaRPr lang="en-US" sz="2400" dirty="0" smtClean="0"/>
          </a:p>
          <a:p>
            <a:pPr>
              <a:buNone/>
            </a:pPr>
            <a:r>
              <a:rPr lang="en-US" sz="2400" b="1" dirty="0" smtClean="0"/>
              <a:t> </a:t>
            </a:r>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pPr>
              <a:buNone/>
            </a:pPr>
            <a:r>
              <a:rPr lang="en-US" sz="2400" b="1" dirty="0" smtClean="0"/>
              <a:t> </a:t>
            </a:r>
            <a:endParaRPr lang="en-US" sz="2400" dirty="0" smtClean="0"/>
          </a:p>
          <a:p>
            <a:pPr>
              <a:buNone/>
            </a:pPr>
            <a:endParaRPr lang="en-US" sz="2400" dirty="0" smtClean="0"/>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Autofit/>
          </a:bodyPr>
          <a:lstStyle/>
          <a:p>
            <a:pPr algn="just"/>
            <a:r>
              <a:rPr lang="en-US" sz="2000" dirty="0" smtClean="0"/>
              <a:t>. </a:t>
            </a:r>
            <a:r>
              <a:rPr lang="en-US" sz="2000" dirty="0" smtClean="0">
                <a:latin typeface="Times New Roman" pitchFamily="18" charset="0"/>
                <a:cs typeface="Times New Roman" pitchFamily="18" charset="0"/>
              </a:rPr>
              <a:t>Adopting k-TAA schemes to PAYG model, </a:t>
            </a:r>
            <a:r>
              <a:rPr lang="en-US" sz="2000" dirty="0" err="1" smtClean="0">
                <a:latin typeface="Times New Roman" pitchFamily="18" charset="0"/>
                <a:cs typeface="Times New Roman" pitchFamily="18" charset="0"/>
              </a:rPr>
              <a:t>th</a:t>
            </a:r>
            <a:r>
              <a:rPr lang="en-US" sz="2000" dirty="0" smtClean="0">
                <a:latin typeface="Times New Roman" pitchFamily="18" charset="0"/>
                <a:cs typeface="Times New Roman" pitchFamily="18" charset="0"/>
              </a:rPr>
              <a:t> access bound k is decided by the prepayment amount and the service usage is tracked by the number of access times. However, this approach is impractical, since existing k-TAA schemes only allow an one-time access in an authentication. This work aims to bridge this gap in the literature by designing an efficient and secure authentication system for PAYG cloud computing, supporting flexible access controllability, user anonymity and public traceability. </a:t>
            </a:r>
            <a:endParaRPr lang="en-US" sz="2000" dirty="0" smtClean="0">
              <a:latin typeface="Times New Roman" pitchFamily="18" charset="0"/>
              <a:cs typeface="Times New Roman" pitchFamily="18" charset="0"/>
            </a:endParaRPr>
          </a:p>
          <a:p>
            <a:pPr algn="just"/>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To </a:t>
            </a:r>
            <a:r>
              <a:rPr lang="en-US" sz="2000" dirty="0" smtClean="0">
                <a:latin typeface="Times New Roman" pitchFamily="18" charset="0"/>
                <a:cs typeface="Times New Roman" pitchFamily="18" charset="0"/>
              </a:rPr>
              <a:t>achieve this, we propose new k-TAA primitive, called k-times anonymous pay-as-you-go authentication (k-TAA-PAYG), that allows users to access services for multiple times in an authentication as long as the number of their access times does not exceed k. We first formalize the definition and security model for k-TAA-PAYG scheme. Subsequently, we present a concrete construction of k-TAA-PAYG scheme, with the computational complexity as O(1) and the constant communicational cost. </a:t>
            </a:r>
            <a:endParaRPr lang="en-US" sz="2000" dirty="0" smtClean="0">
              <a:latin typeface="Times New Roman" pitchFamily="18" charset="0"/>
              <a:cs typeface="Times New Roman" pitchFamily="18" charset="0"/>
            </a:endParaRPr>
          </a:p>
          <a:p>
            <a:endParaRPr lang="en-US" sz="2000" dirty="0" smtClean="0"/>
          </a:p>
          <a:p>
            <a:endParaRPr lang="en-US" sz="2000" dirty="0" smtClean="0"/>
          </a:p>
          <a:p>
            <a:endParaRPr lang="en-US" sz="2000" dirty="0" smtClean="0"/>
          </a:p>
          <a:p>
            <a:endParaRPr lang="en-US" sz="2000" dirty="0" smtClean="0"/>
          </a:p>
          <a:p>
            <a:r>
              <a:rPr lang="en-US" sz="2000" dirty="0" smtClean="0"/>
              <a:t> </a:t>
            </a:r>
          </a:p>
          <a:p>
            <a:r>
              <a:rPr lang="en-US" sz="2000" dirty="0" smtClean="0"/>
              <a:t> </a:t>
            </a:r>
          </a:p>
          <a:p>
            <a:pPr algn="just"/>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609600"/>
            <a:ext cx="7714488" cy="5638800"/>
          </a:xfrm>
        </p:spPr>
        <p:txBody>
          <a:bodyPr>
            <a:normAutofit/>
          </a:bodyPr>
          <a:lstStyle/>
          <a:p>
            <a:pPr algn="just">
              <a:lnSpc>
                <a:spcPct val="150000"/>
              </a:lnSpc>
            </a:pPr>
            <a:r>
              <a:rPr lang="en-US" sz="2000" dirty="0" smtClean="0">
                <a:latin typeface="Times New Roman" pitchFamily="18" charset="0"/>
                <a:cs typeface="Times New Roman" pitchFamily="18" charset="0"/>
              </a:rPr>
              <a:t>Finally, comparing with the most efficient k-TAA scheme proposed by </a:t>
            </a:r>
            <a:r>
              <a:rPr lang="en-US" sz="2000" dirty="0" err="1" smtClean="0">
                <a:latin typeface="Times New Roman" pitchFamily="18" charset="0"/>
                <a:cs typeface="Times New Roman" pitchFamily="18" charset="0"/>
              </a:rPr>
              <a:t>Emura</a:t>
            </a:r>
            <a:r>
              <a:rPr lang="en-US" sz="2000" dirty="0" smtClean="0">
                <a:latin typeface="Times New Roman" pitchFamily="18" charset="0"/>
                <a:cs typeface="Times New Roman" pitchFamily="18" charset="0"/>
              </a:rPr>
              <a:t> et al., the experimental results show that our k-TAA-PAYG scheme is 2.5 to 3 times faster and saves up to 66% storage in grant processes. The time cost of an authentication of our k-TAA-PAYG scheme is constant (1.4-2.4 ms), while </a:t>
            </a:r>
            <a:r>
              <a:rPr lang="en-US" sz="2000" dirty="0" err="1" smtClean="0">
                <a:latin typeface="Times New Roman" pitchFamily="18" charset="0"/>
                <a:cs typeface="Times New Roman" pitchFamily="18" charset="0"/>
              </a:rPr>
              <a:t>Emura</a:t>
            </a:r>
            <a:r>
              <a:rPr lang="en-US" sz="2000" dirty="0" smtClean="0">
                <a:latin typeface="Times New Roman" pitchFamily="18" charset="0"/>
                <a:cs typeface="Times New Roman" pitchFamily="18" charset="0"/>
              </a:rPr>
              <a:t> et al.’s scheme needs more than one second when the number of access time is greater than 1,000.</a:t>
            </a:r>
          </a:p>
          <a:p>
            <a:pPr algn="just">
              <a:lnSpc>
                <a:spcPct val="150000"/>
              </a:lnSpc>
              <a:buNone/>
            </a:pPr>
            <a:r>
              <a:rPr lang="en-US" sz="2000" dirty="0" smtClean="0">
                <a:latin typeface="Times New Roman" pitchFamily="18" charset="0"/>
                <a:cs typeface="Times New Roman" pitchFamily="18" charset="0"/>
              </a:rPr>
              <a:t> </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To attract more users, cloud providers offer their computing resource as services at reasonable prices and provide various price models to reflect higher level of quality of service (</a:t>
            </a:r>
            <a:r>
              <a:rPr lang="en-US" sz="2000" dirty="0" err="1" smtClean="0">
                <a:latin typeface="Times New Roman" pitchFamily="18" charset="0"/>
                <a:cs typeface="Times New Roman" pitchFamily="18" charset="0"/>
              </a:rPr>
              <a:t>QoS</a:t>
            </a:r>
            <a:r>
              <a:rPr lang="en-US" sz="2000" dirty="0" smtClean="0">
                <a:latin typeface="Times New Roman" pitchFamily="18" charset="0"/>
                <a:cs typeface="Times New Roman" pitchFamily="18" charset="0"/>
              </a:rPr>
              <a:t>), which are referred as pricing schemes. But in existing system there  is no proper storage based cost estimated .</a:t>
            </a: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rmAutofit/>
          </a:bodyPr>
          <a:lstStyle/>
          <a:p>
            <a:pPr algn="just">
              <a:buNone/>
            </a:pPr>
            <a:r>
              <a:rPr lang="en-US" sz="2000" b="1" dirty="0" smtClean="0">
                <a:latin typeface="Times New Roman" pitchFamily="18" charset="0"/>
                <a:cs typeface="Times New Roman" pitchFamily="18" charset="0"/>
              </a:rPr>
              <a:t>Downtime:</a:t>
            </a:r>
            <a:r>
              <a:rPr lang="en-US" sz="2000" dirty="0" smtClean="0">
                <a:latin typeface="Times New Roman" pitchFamily="18" charset="0"/>
                <a:cs typeface="Times New Roman" pitchFamily="18" charset="0"/>
              </a:rPr>
              <a:t> Good internet connectivity is a must in cloud computing. The cloud computing service provider may face power outage, internet connectivity loss, or service maintenance that might affect your process. If your internet speed is slow, it might affect the process adversely, since most of the services are online. Other than the internet, there is no other way to access data on the cloud, so there is a lot of dependency on internet connectivity. You must have a reliable and consistent internet service to operate smoothly with the cloud. </a:t>
            </a:r>
          </a:p>
          <a:p>
            <a:pPr algn="just">
              <a:buNone/>
            </a:pPr>
            <a:r>
              <a:rPr lang="en-US" sz="2000" dirty="0" smtClean="0">
                <a:latin typeface="Times New Roman" pitchFamily="18" charset="0"/>
                <a:cs typeface="Times New Roman" pitchFamily="18" charset="0"/>
              </a:rPr>
              <a:t> </a:t>
            </a:r>
          </a:p>
          <a:p>
            <a:pPr algn="just">
              <a:buNone/>
            </a:pPr>
            <a:r>
              <a:rPr lang="en-US" sz="2000" dirty="0" smtClean="0">
                <a:latin typeface="Times New Roman" pitchFamily="18" charset="0"/>
                <a:cs typeface="Times New Roman" pitchFamily="18" charset="0"/>
              </a:rPr>
              <a:t>  </a:t>
            </a:r>
            <a:r>
              <a:rPr lang="en-US" sz="2000" b="1" dirty="0" smtClean="0">
                <a:latin typeface="Times New Roman" pitchFamily="18" charset="0"/>
                <a:cs typeface="Times New Roman" pitchFamily="18" charset="0"/>
              </a:rPr>
              <a:t>Lower bandwidth:</a:t>
            </a:r>
            <a:r>
              <a:rPr lang="en-US" sz="2000" dirty="0" smtClean="0">
                <a:latin typeface="Times New Roman" pitchFamily="18" charset="0"/>
                <a:cs typeface="Times New Roman" pitchFamily="18" charset="0"/>
              </a:rPr>
              <a:t> Many cloud service providers limit the bandwidth range of usage. If the need occurs to expand the bandwidth, then it might increase the cost.</a:t>
            </a:r>
          </a:p>
          <a:p>
            <a:pPr algn="just">
              <a:buNone/>
            </a:pPr>
            <a:r>
              <a:rPr lang="en-US" sz="2000" dirty="0" smtClean="0">
                <a:latin typeface="Times New Roman" pitchFamily="18" charset="0"/>
                <a:cs typeface="Times New Roman" pitchFamily="18" charset="0"/>
              </a:rPr>
              <a:t> </a:t>
            </a:r>
          </a:p>
          <a:p>
            <a:pPr algn="just">
              <a:buNone/>
            </a:pPr>
            <a:r>
              <a:rPr lang="en-US" sz="2000" dirty="0" smtClean="0">
                <a:latin typeface="Times New Roman" pitchFamily="18" charset="0"/>
                <a:cs typeface="Times New Roman" pitchFamily="18" charset="0"/>
              </a:rPr>
              <a:t>  </a:t>
            </a:r>
            <a:r>
              <a:rPr lang="en-US" sz="2000" b="1" dirty="0" smtClean="0">
                <a:latin typeface="Times New Roman" pitchFamily="18" charset="0"/>
                <a:cs typeface="Times New Roman" pitchFamily="18" charset="0"/>
              </a:rPr>
              <a:t>Limited control:</a:t>
            </a:r>
            <a:r>
              <a:rPr lang="en-US" sz="2000" dirty="0" smtClean="0">
                <a:latin typeface="Times New Roman" pitchFamily="18" charset="0"/>
                <a:cs typeface="Times New Roman" pitchFamily="18" charset="0"/>
              </a:rPr>
              <a:t> Cloud services are completely managed and owned by service providers operating remotely. Hence the employees have limited control over backend features.</a:t>
            </a:r>
          </a:p>
          <a:p>
            <a:pPr lvl="0"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Public cloud resources approach and apply the PAYG model differently. For example, a user provisioning a dedicated cloud server is generally billed according to server power and usage and on a recurring basis. Software as a Service (</a:t>
            </a:r>
            <a:r>
              <a:rPr lang="en-US" sz="2000" dirty="0" err="1" smtClean="0">
                <a:latin typeface="Times New Roman" pitchFamily="18" charset="0"/>
                <a:cs typeface="Times New Roman" pitchFamily="18" charset="0"/>
              </a:rPr>
              <a:t>SaaS</a:t>
            </a:r>
            <a:r>
              <a:rPr lang="en-US" sz="2000" dirty="0" smtClean="0">
                <a:latin typeface="Times New Roman" pitchFamily="18" charset="0"/>
                <a:cs typeface="Times New Roman" pitchFamily="18" charset="0"/>
              </a:rPr>
              <a:t>) works similarly, where a user leases software and customized features. Storage as a Service (</a:t>
            </a:r>
            <a:r>
              <a:rPr lang="en-US" sz="2000" dirty="0" err="1" smtClean="0">
                <a:latin typeface="Times New Roman" pitchFamily="18" charset="0"/>
                <a:cs typeface="Times New Roman" pitchFamily="18" charset="0"/>
              </a:rPr>
              <a:t>SaaS</a:t>
            </a:r>
            <a:r>
              <a:rPr lang="en-US" sz="2000" dirty="0" smtClean="0">
                <a:latin typeface="Times New Roman" pitchFamily="18" charset="0"/>
                <a:cs typeface="Times New Roman" pitchFamily="18" charset="0"/>
              </a:rPr>
              <a:t>) billing rotates on a frequent basis because storage requirements increase are usually subject to gradually increased pricing. Pay as you go is a cost model for cloud services that encompasses both subscription-based and consumption-based models and memory usage and expiry date, in contrast to traditional IT cost model that requires cost based cloud usage in server.</a:t>
            </a:r>
          </a:p>
          <a:p>
            <a:pPr algn="just">
              <a:lnSpc>
                <a:spcPct val="150000"/>
              </a:lnSpc>
            </a:pP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ADVANTAGE</a:t>
            </a:r>
            <a:endParaRPr lang="en-US" dirty="0"/>
          </a:p>
        </p:txBody>
      </p:sp>
      <p:sp>
        <p:nvSpPr>
          <p:cNvPr id="3" name="Content Placeholder 2"/>
          <p:cNvSpPr>
            <a:spLocks noGrp="1"/>
          </p:cNvSpPr>
          <p:nvPr>
            <p:ph idx="1"/>
          </p:nvPr>
        </p:nvSpPr>
        <p:spPr>
          <a:xfrm>
            <a:off x="1066800" y="1219200"/>
            <a:ext cx="7866888" cy="5029200"/>
          </a:xfrm>
        </p:spPr>
        <p:txBody>
          <a:bodyPr>
            <a:normAutofit/>
          </a:bodyPr>
          <a:lstStyle/>
          <a:p>
            <a:pPr lvl="0" algn="just">
              <a:lnSpc>
                <a:spcPct val="150000"/>
              </a:lnSpc>
            </a:pPr>
            <a:r>
              <a:rPr lang="en-US" sz="2000" dirty="0" smtClean="0">
                <a:latin typeface="Times New Roman" pitchFamily="18" charset="0"/>
                <a:cs typeface="Times New Roman" pitchFamily="18" charset="0"/>
              </a:rPr>
              <a:t>Such as higher availability, cost reduction, efficient billing, reduced traffic congestion, fast system response, helpful services and effective management. For vehicle detection, mostly IR sensors, ultrasonic sensors, RFID tags and simple light sensors are used.</a:t>
            </a:r>
          </a:p>
          <a:p>
            <a:pPr algn="just">
              <a:lnSpc>
                <a:spcPct val="150000"/>
              </a:lnSpc>
              <a:buNone/>
            </a:pPr>
            <a:r>
              <a:rPr lang="en-US" sz="2000" dirty="0" smtClean="0">
                <a:latin typeface="Times New Roman" pitchFamily="18" charset="0"/>
                <a:cs typeface="Times New Roman" pitchFamily="18" charset="0"/>
              </a:rPr>
              <a:t> </a:t>
            </a:r>
          </a:p>
          <a:p>
            <a:pPr lvl="0" algn="just">
              <a:lnSpc>
                <a:spcPct val="150000"/>
              </a:lnSpc>
            </a:pPr>
            <a:r>
              <a:rPr lang="en-US" sz="2000" dirty="0" smtClean="0">
                <a:latin typeface="Times New Roman" pitchFamily="18" charset="0"/>
                <a:cs typeface="Times New Roman" pitchFamily="18" charset="0"/>
              </a:rPr>
              <a:t>The network load is reduced to the minimum, lowering the required number of gateways that must be placed across a certain area.</a:t>
            </a:r>
          </a:p>
          <a:p>
            <a:pPr>
              <a:buNone/>
            </a:pPr>
            <a:r>
              <a:rPr lang="en-US" sz="2000" b="1" dirty="0" smtClean="0"/>
              <a:t> </a:t>
            </a:r>
            <a:endParaRPr lang="en-US" sz="2000" dirty="0" smtClean="0"/>
          </a:p>
          <a:p>
            <a:pPr>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descr="Service delivery models of cloud computing: security issues and open  challenges - Iqbal - 2016 - Security and Communication Networks - Wiley  Online Library"/>
          <p:cNvPicPr>
            <a:picLocks noGrp="1"/>
          </p:cNvPicPr>
          <p:nvPr>
            <p:ph idx="1"/>
          </p:nvPr>
        </p:nvPicPr>
        <p:blipFill>
          <a:blip r:embed="rId2" cstate="print"/>
          <a:srcRect/>
          <a:stretch>
            <a:fillRect/>
          </a:stretch>
        </p:blipFill>
        <p:spPr bwMode="auto">
          <a:xfrm>
            <a:off x="2212975" y="1449878"/>
            <a:ext cx="5943600" cy="4796444"/>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19200"/>
          <a:ext cx="7497762" cy="6133846"/>
        </p:xfrm>
        <a:graphic>
          <a:graphicData uri="http://schemas.openxmlformats.org/drawingml/2006/table">
            <a:tbl>
              <a:tblPr firstRow="1" bandRow="1">
                <a:tableStyleId>{5C22544A-7EE6-4342-B048-85BDC9FD1C3A}</a:tableStyleId>
              </a:tblPr>
              <a:tblGrid>
                <a:gridCol w="2133600"/>
                <a:gridCol w="2057400"/>
                <a:gridCol w="3306762"/>
              </a:tblGrid>
              <a:tr h="370840">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70840">
                <a:tc>
                  <a:txBody>
                    <a:bodyPr/>
                    <a:lstStyle/>
                    <a:p>
                      <a:r>
                        <a:rPr kumimoji="0" lang="en-US" sz="1800" kern="1200" dirty="0" smtClean="0">
                          <a:solidFill>
                            <a:schemeClr val="dk1"/>
                          </a:solidFill>
                          <a:latin typeface="+mn-lt"/>
                          <a:ea typeface="+mn-ea"/>
                          <a:cs typeface="+mn-cs"/>
                        </a:rPr>
                        <a:t>k-times anonymous authentication (extended abstract),”</a:t>
                      </a:r>
                      <a:endParaRPr lang="en-US" sz="1600" dirty="0">
                        <a:latin typeface="Times New Roman" pitchFamily="18" charset="0"/>
                        <a:cs typeface="Times New Roman" pitchFamily="18" charset="0"/>
                      </a:endParaRPr>
                    </a:p>
                  </a:txBody>
                  <a:tcPr/>
                </a:tc>
                <a:tc>
                  <a:txBody>
                    <a:bodyPr/>
                    <a:lstStyle/>
                    <a:p>
                      <a:pPr algn="just"/>
                      <a:r>
                        <a:rPr kumimoji="0" lang="en-US" sz="1800" kern="1200" dirty="0" smtClean="0">
                          <a:solidFill>
                            <a:schemeClr val="dk1"/>
                          </a:solidFill>
                          <a:latin typeface="+mn-lt"/>
                          <a:ea typeface="+mn-ea"/>
                          <a:cs typeface="+mn-cs"/>
                        </a:rPr>
                        <a:t>I. </a:t>
                      </a:r>
                      <a:r>
                        <a:rPr kumimoji="0" lang="en-US" sz="1800" kern="1200" dirty="0" err="1" smtClean="0">
                          <a:solidFill>
                            <a:schemeClr val="dk1"/>
                          </a:solidFill>
                          <a:latin typeface="+mn-lt"/>
                          <a:ea typeface="+mn-ea"/>
                          <a:cs typeface="+mn-cs"/>
                        </a:rPr>
                        <a:t>Teranishi</a:t>
                      </a:r>
                      <a:r>
                        <a:rPr kumimoji="0" lang="en-US" sz="1800" kern="1200" dirty="0" smtClean="0">
                          <a:solidFill>
                            <a:schemeClr val="dk1"/>
                          </a:solidFill>
                          <a:latin typeface="+mn-lt"/>
                          <a:ea typeface="+mn-ea"/>
                          <a:cs typeface="+mn-cs"/>
                        </a:rPr>
                        <a:t>, J. Furukawa, and K. </a:t>
                      </a:r>
                      <a:r>
                        <a:rPr kumimoji="0" lang="en-US" sz="1800" kern="1200" dirty="0" err="1" smtClean="0">
                          <a:solidFill>
                            <a:schemeClr val="dk1"/>
                          </a:solidFill>
                          <a:latin typeface="+mn-lt"/>
                          <a:ea typeface="+mn-ea"/>
                          <a:cs typeface="+mn-cs"/>
                        </a:rPr>
                        <a:t>Sako</a:t>
                      </a:r>
                      <a:endParaRPr lang="en-US" sz="1600" dirty="0">
                        <a:latin typeface="Times New Roman" pitchFamily="18" charset="0"/>
                        <a:cs typeface="Times New Roman" pitchFamily="18" charset="0"/>
                      </a:endParaRPr>
                    </a:p>
                  </a:txBody>
                  <a:tcPr/>
                </a:tc>
                <a:tc>
                  <a:txBody>
                    <a:bodyPr/>
                    <a:lstStyle/>
                    <a:p>
                      <a:pPr algn="just"/>
                      <a:r>
                        <a:rPr kumimoji="0" lang="en-US" sz="1800" kern="1200" dirty="0" smtClean="0">
                          <a:solidFill>
                            <a:schemeClr val="dk1"/>
                          </a:solidFill>
                          <a:latin typeface="+mn-lt"/>
                          <a:ea typeface="+mn-ea"/>
                          <a:cs typeface="+mn-cs"/>
                        </a:rPr>
                        <a:t>We propose an authentication scheme in which users can be authenticated anonymously so long as times that they are authenticated is within an allowable number. </a:t>
                      </a:r>
                      <a:endParaRPr lang="en-US" sz="1600" dirty="0" smtClean="0">
                        <a:latin typeface="Times New Roman" pitchFamily="18" charset="0"/>
                        <a:cs typeface="Times New Roman" pitchFamily="18" charset="0"/>
                      </a:endParaRPr>
                    </a:p>
                  </a:txBody>
                  <a:tcPr/>
                </a:tc>
              </a:tr>
              <a:tr h="370840">
                <a:tc>
                  <a:txBody>
                    <a:bodyPr/>
                    <a:lstStyle/>
                    <a:p>
                      <a:pPr algn="just"/>
                      <a:r>
                        <a:rPr kumimoji="0" lang="en-US" sz="1800" kern="1200" dirty="0" smtClean="0">
                          <a:solidFill>
                            <a:schemeClr val="dk1"/>
                          </a:solidFill>
                          <a:latin typeface="+mn-lt"/>
                          <a:ea typeface="+mn-ea"/>
                          <a:cs typeface="+mn-cs"/>
                        </a:rPr>
                        <a:t>Blind signature system,”“</a:t>
                      </a:r>
                      <a:endParaRPr lang="en-US" sz="1600" dirty="0">
                        <a:latin typeface="Times New Roman" pitchFamily="18" charset="0"/>
                        <a:cs typeface="Times New Roman" pitchFamily="18" charset="0"/>
                      </a:endParaRPr>
                    </a:p>
                  </a:txBody>
                  <a:tcPr/>
                </a:tc>
                <a:tc>
                  <a:txBody>
                    <a:bodyPr/>
                    <a:lstStyle/>
                    <a:p>
                      <a:pPr algn="just"/>
                      <a:r>
                        <a:rPr kumimoji="0" lang="en-US" sz="1600" kern="1200" dirty="0" smtClean="0">
                          <a:solidFill>
                            <a:schemeClr val="dk1"/>
                          </a:solidFill>
                          <a:latin typeface="+mn-lt"/>
                          <a:ea typeface="+mn-ea"/>
                          <a:cs typeface="+mn-cs"/>
                        </a:rPr>
                        <a:t>D. </a:t>
                      </a:r>
                      <a:r>
                        <a:rPr kumimoji="0" lang="en-US" sz="1600" kern="1200" dirty="0" err="1" smtClean="0">
                          <a:solidFill>
                            <a:schemeClr val="dk1"/>
                          </a:solidFill>
                          <a:latin typeface="+mn-lt"/>
                          <a:ea typeface="+mn-ea"/>
                          <a:cs typeface="+mn-cs"/>
                        </a:rPr>
                        <a:t>Chaum</a:t>
                      </a:r>
                      <a:r>
                        <a:rPr kumimoji="0" lang="en-US" sz="1600" kern="1200" dirty="0" smtClean="0">
                          <a:solidFill>
                            <a:schemeClr val="dk1"/>
                          </a:solidFill>
                          <a:latin typeface="+mn-lt"/>
                          <a:ea typeface="+mn-ea"/>
                          <a:cs typeface="+mn-cs"/>
                        </a:rPr>
                        <a:t>, </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Blind digital signatures were introduced by </a:t>
                      </a:r>
                      <a:r>
                        <a:rPr kumimoji="0" lang="en-US" sz="1800" kern="1200" dirty="0" err="1" smtClean="0">
                          <a:solidFill>
                            <a:schemeClr val="dk1"/>
                          </a:solidFill>
                          <a:latin typeface="+mn-lt"/>
                          <a:ea typeface="+mn-ea"/>
                          <a:cs typeface="+mn-cs"/>
                        </a:rPr>
                        <a:t>Chaum</a:t>
                      </a:r>
                      <a:r>
                        <a:rPr kumimoji="0" lang="en-US" sz="1800" kern="1200" dirty="0" smtClean="0">
                          <a:solidFill>
                            <a:schemeClr val="dk1"/>
                          </a:solidFill>
                          <a:latin typeface="+mn-lt"/>
                          <a:ea typeface="+mn-ea"/>
                          <a:cs typeface="+mn-cs"/>
                        </a:rPr>
                        <a:t>. In this paper, we show how security and blindness properties for blind digital signatures, can be simultaneously defined and satisfied, assuming an arbitrary one-way trapdoor permutation family.</a:t>
                      </a:r>
                      <a:endParaRPr lang="en-US" sz="1600" dirty="0">
                        <a:latin typeface="Times New Roman" pitchFamily="18" charset="0"/>
                        <a:ea typeface="Calibri"/>
                        <a:cs typeface="Times New Roman" pitchFamily="18" charset="0"/>
                      </a:endParaRPr>
                    </a:p>
                  </a:txBody>
                  <a:tcPr marL="68580" marR="68580" marT="0" marB="0"/>
                </a:tc>
              </a:tr>
              <a:tr h="370840">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533400"/>
          <a:ext cx="7239000" cy="7994714"/>
        </p:xfrm>
        <a:graphic>
          <a:graphicData uri="http://schemas.openxmlformats.org/drawingml/2006/table">
            <a:tbl>
              <a:tblPr firstRow="1" bandRow="1">
                <a:tableStyleId>{5C22544A-7EE6-4342-B048-85BDC9FD1C3A}</a:tableStyleId>
              </a:tblPr>
              <a:tblGrid>
                <a:gridCol w="2133600"/>
                <a:gridCol w="1981200"/>
                <a:gridCol w="3124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r>
                        <a:rPr kumimoji="0" lang="en-US" sz="1800" kern="1200" dirty="0" smtClean="0">
                          <a:solidFill>
                            <a:schemeClr val="dk1"/>
                          </a:solidFill>
                          <a:latin typeface="+mn-lt"/>
                          <a:ea typeface="+mn-ea"/>
                          <a:cs typeface="+mn-cs"/>
                        </a:rPr>
                        <a:t>“Dynamic k-times anonymous authentication</a:t>
                      </a:r>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L. Nguyen and R. </a:t>
                      </a:r>
                      <a:r>
                        <a:rPr kumimoji="0" lang="en-US" sz="1800" kern="1200" dirty="0" err="1" smtClean="0">
                          <a:solidFill>
                            <a:schemeClr val="dk1"/>
                          </a:solidFill>
                          <a:latin typeface="+mn-lt"/>
                          <a:ea typeface="+mn-ea"/>
                          <a:cs typeface="+mn-cs"/>
                        </a:rPr>
                        <a:t>Safavi-Naini</a:t>
                      </a:r>
                      <a:endParaRPr lang="en-US" sz="1100" dirty="0">
                        <a:latin typeface="Calibri"/>
                        <a:ea typeface="Calibri"/>
                        <a:cs typeface="Times New Roman"/>
                      </a:endParaRPr>
                    </a:p>
                  </a:txBody>
                  <a:tcPr marL="68580" marR="68580" marT="0" marB="0"/>
                </a:tc>
                <a:tc>
                  <a:txBody>
                    <a:bodyPr/>
                    <a:lstStyle/>
                    <a:p>
                      <a:pPr algn="just"/>
                      <a:r>
                        <a:rPr kumimoji="0" lang="en-US" sz="1800" kern="1200" dirty="0" smtClean="0">
                          <a:solidFill>
                            <a:schemeClr val="dk1"/>
                          </a:solidFill>
                          <a:latin typeface="+mn-lt"/>
                          <a:ea typeface="+mn-ea"/>
                          <a:cs typeface="+mn-cs"/>
                        </a:rPr>
                        <a:t>k-times anonymous authentication (k-TAA) schemes allow members of a group to be anonymously authenticated by application providers for a bounded number of times. k-TAA has application in e- voting, e-cash, electronic coupons and anonymous trial browsing of con- tent.</a:t>
                      </a:r>
                      <a:endParaRPr lang="en-US" dirty="0">
                        <a:latin typeface="Times New Roman" pitchFamily="18" charset="0"/>
                        <a:cs typeface="Times New Roman" pitchFamily="18" charset="0"/>
                      </a:endParaRPr>
                    </a:p>
                  </a:txBody>
                  <a:tcPr/>
                </a:tc>
              </a:tr>
              <a:tr h="636135">
                <a:tc>
                  <a:txBody>
                    <a:bodyPr/>
                    <a:lstStyle/>
                    <a:p>
                      <a:r>
                        <a:rPr kumimoji="0" lang="en-US" sz="1800" kern="1200" dirty="0" smtClean="0">
                          <a:solidFill>
                            <a:schemeClr val="dk1"/>
                          </a:solidFill>
                          <a:latin typeface="+mn-lt"/>
                          <a:ea typeface="+mn-ea"/>
                          <a:cs typeface="+mn-cs"/>
                        </a:rPr>
                        <a:t>A verifiable random function with short proofs and keys,”</a:t>
                      </a:r>
                      <a:endParaRPr lang="en-US" sz="2000" dirty="0">
                        <a:latin typeface="Times New Roman" pitchFamily="18" charset="0"/>
                        <a:cs typeface="Times New Roman" pitchFamily="18" charset="0"/>
                      </a:endParaRPr>
                    </a:p>
                  </a:txBody>
                  <a:tcPr/>
                </a:tc>
                <a:tc>
                  <a:txBody>
                    <a:bodyPr/>
                    <a:lstStyle/>
                    <a:p>
                      <a:pPr algn="just"/>
                      <a:r>
                        <a:rPr kumimoji="0" lang="en-US" sz="1800" kern="1200" dirty="0" smtClean="0">
                          <a:solidFill>
                            <a:schemeClr val="dk1"/>
                          </a:solidFill>
                          <a:latin typeface="+mn-lt"/>
                          <a:ea typeface="+mn-ea"/>
                          <a:cs typeface="+mn-cs"/>
                        </a:rPr>
                        <a:t>Y. </a:t>
                      </a:r>
                      <a:r>
                        <a:rPr kumimoji="0" lang="en-US" sz="1800" kern="1200" dirty="0" err="1" smtClean="0">
                          <a:solidFill>
                            <a:schemeClr val="dk1"/>
                          </a:solidFill>
                          <a:latin typeface="+mn-lt"/>
                          <a:ea typeface="+mn-ea"/>
                          <a:cs typeface="+mn-cs"/>
                        </a:rPr>
                        <a:t>Dodis</a:t>
                      </a:r>
                      <a:r>
                        <a:rPr kumimoji="0" lang="en-US" sz="1800" kern="1200" dirty="0" smtClean="0">
                          <a:solidFill>
                            <a:schemeClr val="dk1"/>
                          </a:solidFill>
                          <a:latin typeface="+mn-lt"/>
                          <a:ea typeface="+mn-ea"/>
                          <a:cs typeface="+mn-cs"/>
                        </a:rPr>
                        <a:t> and A. </a:t>
                      </a:r>
                      <a:r>
                        <a:rPr kumimoji="0" lang="en-US" sz="1800" kern="1200" dirty="0" err="1" smtClean="0">
                          <a:solidFill>
                            <a:schemeClr val="dk1"/>
                          </a:solidFill>
                          <a:latin typeface="+mn-lt"/>
                          <a:ea typeface="+mn-ea"/>
                          <a:cs typeface="+mn-cs"/>
                        </a:rPr>
                        <a:t>Yampolskiy</a:t>
                      </a:r>
                      <a:r>
                        <a:rPr kumimoji="0" lang="en-US" sz="1800" kern="1200" dirty="0" smtClean="0">
                          <a:solidFill>
                            <a:schemeClr val="dk1"/>
                          </a:solidFill>
                          <a:latin typeface="+mn-lt"/>
                          <a:ea typeface="+mn-ea"/>
                          <a:cs typeface="+mn-cs"/>
                        </a:rPr>
                        <a:t>, </a:t>
                      </a:r>
                      <a:endParaRPr lang="en-US" sz="200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US" sz="1800" kern="1200" dirty="0" smtClean="0">
                          <a:solidFill>
                            <a:schemeClr val="dk1"/>
                          </a:solidFill>
                          <a:latin typeface="+mn-lt"/>
                          <a:ea typeface="+mn-ea"/>
                          <a:cs typeface="+mn-cs"/>
                        </a:rPr>
                        <a:t>We give a simple and efficient construction of a verifiable random function (VRF) on bilinear groups. Our construction is direct. In contrast to prior VRF constructions</a:t>
                      </a:r>
                      <a:r>
                        <a:rPr kumimoji="0" lang="en-US" sz="1800" kern="1200" baseline="0" dirty="0" smtClean="0">
                          <a:solidFill>
                            <a:schemeClr val="dk1"/>
                          </a:solidFill>
                          <a:latin typeface="+mn-lt"/>
                          <a:ea typeface="+mn-ea"/>
                          <a:cs typeface="+mn-cs"/>
                        </a:rPr>
                        <a:t> </a:t>
                      </a:r>
                      <a:r>
                        <a:rPr kumimoji="0" lang="en-US" sz="1800" kern="1200" dirty="0" smtClean="0">
                          <a:solidFill>
                            <a:schemeClr val="dk1"/>
                          </a:solidFill>
                          <a:latin typeface="+mn-lt"/>
                          <a:ea typeface="+mn-ea"/>
                          <a:cs typeface="+mn-cs"/>
                        </a:rPr>
                        <a:t>, it avoids using an inefficient </a:t>
                      </a:r>
                      <a:r>
                        <a:rPr kumimoji="0" lang="en-US" sz="1800" kern="1200" dirty="0" err="1" smtClean="0">
                          <a:solidFill>
                            <a:schemeClr val="dk1"/>
                          </a:solidFill>
                          <a:latin typeface="+mn-lt"/>
                          <a:ea typeface="+mn-ea"/>
                          <a:cs typeface="+mn-cs"/>
                        </a:rPr>
                        <a:t>Goldreich</a:t>
                      </a:r>
                      <a:r>
                        <a:rPr kumimoji="0" lang="en-US" sz="1800" kern="1200" dirty="0" smtClean="0">
                          <a:solidFill>
                            <a:schemeClr val="dk1"/>
                          </a:solidFill>
                          <a:latin typeface="+mn-lt"/>
                          <a:ea typeface="+mn-ea"/>
                          <a:cs typeface="+mn-cs"/>
                        </a:rPr>
                        <a:t>-Levin transformation, thereby saving several factors in security.</a:t>
                      </a:r>
                    </a:p>
                    <a:p>
                      <a:pPr marL="0" marR="0" algn="just">
                        <a:lnSpc>
                          <a:spcPct val="150000"/>
                        </a:lnSpc>
                        <a:spcBef>
                          <a:spcPts val="0"/>
                        </a:spcBef>
                        <a:spcAft>
                          <a:spcPts val="0"/>
                        </a:spcAft>
                      </a:pPr>
                      <a:endParaRPr lang="en-US"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lstStyle/>
          <a:p>
            <a:r>
              <a:rPr lang="en-US" dirty="0" smtClean="0"/>
              <a:t>REFERENCES</a:t>
            </a:r>
            <a:endParaRPr lang="en-US" dirty="0"/>
          </a:p>
        </p:txBody>
      </p:sp>
      <p:sp>
        <p:nvSpPr>
          <p:cNvPr id="3" name="Content Placeholder 2"/>
          <p:cNvSpPr>
            <a:spLocks noGrp="1"/>
          </p:cNvSpPr>
          <p:nvPr>
            <p:ph idx="1"/>
          </p:nvPr>
        </p:nvSpPr>
        <p:spPr>
          <a:xfrm>
            <a:off x="1435608" y="1066800"/>
            <a:ext cx="7498080" cy="5181600"/>
          </a:xfrm>
        </p:spPr>
        <p:txBody>
          <a:bodyPr>
            <a:noAutofit/>
          </a:bodyPr>
          <a:lstStyle/>
          <a:p>
            <a:pPr>
              <a:buNone/>
            </a:pPr>
            <a:r>
              <a:rPr lang="en-US" sz="1800" dirty="0" smtClean="0">
                <a:latin typeface="Times New Roman" pitchFamily="18" charset="0"/>
                <a:cs typeface="Times New Roman" pitchFamily="18" charset="0"/>
              </a:rPr>
              <a:t>[1] I. </a:t>
            </a:r>
            <a:r>
              <a:rPr lang="en-US" sz="1800" dirty="0" err="1" smtClean="0">
                <a:latin typeface="Times New Roman" pitchFamily="18" charset="0"/>
                <a:cs typeface="Times New Roman" pitchFamily="18" charset="0"/>
              </a:rPr>
              <a:t>Teranishi</a:t>
            </a:r>
            <a:r>
              <a:rPr lang="en-US" sz="1800" dirty="0" smtClean="0">
                <a:latin typeface="Times New Roman" pitchFamily="18" charset="0"/>
                <a:cs typeface="Times New Roman" pitchFamily="18" charset="0"/>
              </a:rPr>
              <a:t>, J. Furukawa, and K. </a:t>
            </a:r>
            <a:r>
              <a:rPr lang="en-US" sz="1800" dirty="0" err="1" smtClean="0">
                <a:latin typeface="Times New Roman" pitchFamily="18" charset="0"/>
                <a:cs typeface="Times New Roman" pitchFamily="18" charset="0"/>
              </a:rPr>
              <a:t>Sako</a:t>
            </a:r>
            <a:r>
              <a:rPr lang="en-US" sz="1800" dirty="0" smtClean="0">
                <a:latin typeface="Times New Roman" pitchFamily="18" charset="0"/>
                <a:cs typeface="Times New Roman" pitchFamily="18" charset="0"/>
              </a:rPr>
              <a:t>, “k-times anonymous authentication (extended abstract),” in Advances in Cryptology ASIACRYPT 2004. Springer, 2004, pp. 308–322.</a:t>
            </a:r>
          </a:p>
          <a:p>
            <a:pPr>
              <a:buNone/>
            </a:pPr>
            <a:endParaRPr lang="en-US" sz="1800" dirty="0" smtClean="0">
              <a:latin typeface="Times New Roman" pitchFamily="18" charset="0"/>
              <a:cs typeface="Times New Roman" pitchFamily="18" charset="0"/>
            </a:endParaRPr>
          </a:p>
          <a:p>
            <a:pPr>
              <a:buNone/>
            </a:pPr>
            <a:r>
              <a:rPr lang="en-US" sz="1800" dirty="0" smtClean="0">
                <a:latin typeface="Times New Roman" pitchFamily="18" charset="0"/>
                <a:cs typeface="Times New Roman" pitchFamily="18" charset="0"/>
              </a:rPr>
              <a:t>[2] D. </a:t>
            </a:r>
            <a:r>
              <a:rPr lang="en-US" sz="1800" dirty="0" err="1" smtClean="0">
                <a:latin typeface="Times New Roman" pitchFamily="18" charset="0"/>
                <a:cs typeface="Times New Roman" pitchFamily="18" charset="0"/>
              </a:rPr>
              <a:t>Chaum</a:t>
            </a:r>
            <a:r>
              <a:rPr lang="en-US" sz="1800" dirty="0" smtClean="0">
                <a:latin typeface="Times New Roman" pitchFamily="18" charset="0"/>
                <a:cs typeface="Times New Roman" pitchFamily="18" charset="0"/>
              </a:rPr>
              <a:t>, “Blind signature system,” in Advances in cryptology. Springer, 1984, pp. 153–153.</a:t>
            </a:r>
          </a:p>
          <a:p>
            <a:pPr>
              <a:buNone/>
            </a:pPr>
            <a:r>
              <a:rPr lang="en-US" sz="1800" dirty="0" smtClean="0">
                <a:latin typeface="Times New Roman" pitchFamily="18" charset="0"/>
                <a:cs typeface="Times New Roman" pitchFamily="18" charset="0"/>
              </a:rPr>
              <a:t> </a:t>
            </a:r>
          </a:p>
          <a:p>
            <a:pPr>
              <a:buNone/>
            </a:pPr>
            <a:r>
              <a:rPr lang="en-US" sz="1800" dirty="0" smtClean="0">
                <a:latin typeface="Times New Roman" pitchFamily="18" charset="0"/>
                <a:cs typeface="Times New Roman" pitchFamily="18" charset="0"/>
              </a:rPr>
              <a:t>[3] G. </a:t>
            </a:r>
            <a:r>
              <a:rPr lang="en-US" sz="1800" dirty="0" err="1" smtClean="0">
                <a:latin typeface="Times New Roman" pitchFamily="18" charset="0"/>
                <a:cs typeface="Times New Roman" pitchFamily="18" charset="0"/>
              </a:rPr>
              <a:t>Ateniese</a:t>
            </a:r>
            <a:r>
              <a:rPr lang="en-US" sz="1800" dirty="0" smtClean="0">
                <a:latin typeface="Times New Roman" pitchFamily="18" charset="0"/>
                <a:cs typeface="Times New Roman" pitchFamily="18" charset="0"/>
              </a:rPr>
              <a:t>, J. </a:t>
            </a:r>
            <a:r>
              <a:rPr lang="en-US" sz="1800" dirty="0" err="1" smtClean="0">
                <a:latin typeface="Times New Roman" pitchFamily="18" charset="0"/>
                <a:cs typeface="Times New Roman" pitchFamily="18" charset="0"/>
              </a:rPr>
              <a:t>Camenisch</a:t>
            </a:r>
            <a:r>
              <a:rPr lang="en-US" sz="1800" dirty="0" smtClean="0">
                <a:latin typeface="Times New Roman" pitchFamily="18" charset="0"/>
                <a:cs typeface="Times New Roman" pitchFamily="18" charset="0"/>
              </a:rPr>
              <a:t>, M. </a:t>
            </a:r>
            <a:r>
              <a:rPr lang="en-US" sz="1800" dirty="0" err="1" smtClean="0">
                <a:latin typeface="Times New Roman" pitchFamily="18" charset="0"/>
                <a:cs typeface="Times New Roman" pitchFamily="18" charset="0"/>
              </a:rPr>
              <a:t>Joye</a:t>
            </a:r>
            <a:r>
              <a:rPr lang="en-US" sz="1800" dirty="0" smtClean="0">
                <a:latin typeface="Times New Roman" pitchFamily="18" charset="0"/>
                <a:cs typeface="Times New Roman" pitchFamily="18" charset="0"/>
              </a:rPr>
              <a:t>, and G. </a:t>
            </a:r>
            <a:r>
              <a:rPr lang="en-US" sz="1800" dirty="0" err="1" smtClean="0">
                <a:latin typeface="Times New Roman" pitchFamily="18" charset="0"/>
                <a:cs typeface="Times New Roman" pitchFamily="18" charset="0"/>
              </a:rPr>
              <a:t>Tsudik</a:t>
            </a:r>
            <a:r>
              <a:rPr lang="en-US" sz="1800" dirty="0" smtClean="0">
                <a:latin typeface="Times New Roman" pitchFamily="18" charset="0"/>
                <a:cs typeface="Times New Roman" pitchFamily="18" charset="0"/>
              </a:rPr>
              <a:t>, “A practical and provably secure coalition-resistant group signature scheme,” in Annual International Cryptology Conference. Springer, 2000, pp. 255–270.</a:t>
            </a:r>
          </a:p>
          <a:p>
            <a:pPr>
              <a:buNone/>
            </a:pPr>
            <a:r>
              <a:rPr lang="en-US" sz="1800" dirty="0" smtClean="0">
                <a:latin typeface="Times New Roman" pitchFamily="18" charset="0"/>
                <a:cs typeface="Times New Roman" pitchFamily="18" charset="0"/>
              </a:rPr>
              <a:t> </a:t>
            </a:r>
          </a:p>
          <a:p>
            <a:pPr>
              <a:buNone/>
            </a:pPr>
            <a:r>
              <a:rPr lang="en-US" sz="1800" dirty="0" smtClean="0">
                <a:latin typeface="Times New Roman" pitchFamily="18" charset="0"/>
                <a:cs typeface="Times New Roman" pitchFamily="18" charset="0"/>
              </a:rPr>
              <a:t>[4] M. </a:t>
            </a:r>
            <a:r>
              <a:rPr lang="en-US" sz="1800" dirty="0" err="1" smtClean="0">
                <a:latin typeface="Times New Roman" pitchFamily="18" charset="0"/>
                <a:cs typeface="Times New Roman" pitchFamily="18" charset="0"/>
              </a:rPr>
              <a:t>Bellare</a:t>
            </a:r>
            <a:r>
              <a:rPr lang="en-US" sz="1800" dirty="0" smtClean="0">
                <a:latin typeface="Times New Roman" pitchFamily="18" charset="0"/>
                <a:cs typeface="Times New Roman" pitchFamily="18" charset="0"/>
              </a:rPr>
              <a:t>, D. </a:t>
            </a:r>
            <a:r>
              <a:rPr lang="en-US" sz="1800" dirty="0" err="1" smtClean="0">
                <a:latin typeface="Times New Roman" pitchFamily="18" charset="0"/>
                <a:cs typeface="Times New Roman" pitchFamily="18" charset="0"/>
              </a:rPr>
              <a:t>Micciancio</a:t>
            </a:r>
            <a:r>
              <a:rPr lang="en-US" sz="1800" dirty="0" smtClean="0">
                <a:latin typeface="Times New Roman" pitchFamily="18" charset="0"/>
                <a:cs typeface="Times New Roman" pitchFamily="18" charset="0"/>
              </a:rPr>
              <a:t>, and B. </a:t>
            </a:r>
            <a:r>
              <a:rPr lang="en-US" sz="1800" dirty="0" err="1" smtClean="0">
                <a:latin typeface="Times New Roman" pitchFamily="18" charset="0"/>
                <a:cs typeface="Times New Roman" pitchFamily="18" charset="0"/>
              </a:rPr>
              <a:t>Warinschi</a:t>
            </a:r>
            <a:r>
              <a:rPr lang="en-US" sz="1800" dirty="0" smtClean="0">
                <a:latin typeface="Times New Roman" pitchFamily="18" charset="0"/>
                <a:cs typeface="Times New Roman" pitchFamily="18" charset="0"/>
              </a:rPr>
              <a:t>, “Foundations of group signatures: Formal definitions, simplified requirements, and a construction based on general assumptions,” in International Conference on the Theory and Applications of Cryptographic Techniques.</a:t>
            </a:r>
          </a:p>
          <a:p>
            <a:pPr>
              <a:buNone/>
            </a:pPr>
            <a:r>
              <a:rPr lang="en-US" sz="1800" dirty="0" smtClean="0">
                <a:latin typeface="Times New Roman" pitchFamily="18" charset="0"/>
                <a:cs typeface="Times New Roman" pitchFamily="18" charset="0"/>
              </a:rPr>
              <a:t>Springer, 2003, pp. 614–629.</a:t>
            </a:r>
          </a:p>
          <a:p>
            <a:pPr>
              <a:buNone/>
            </a:pPr>
            <a:r>
              <a:rPr lang="en-US" sz="1800" dirty="0" smtClean="0">
                <a:latin typeface="Times New Roman" pitchFamily="18" charset="0"/>
                <a:cs typeface="Times New Roman" pitchFamily="18" charset="0"/>
              </a:rPr>
              <a:t> </a:t>
            </a:r>
          </a:p>
          <a:p>
            <a:pPr>
              <a:buNone/>
            </a:pPr>
            <a:r>
              <a:rPr lang="en-US" sz="1800" dirty="0" smtClean="0">
                <a:latin typeface="Times New Roman" pitchFamily="18" charset="0"/>
                <a:cs typeface="Times New Roman" pitchFamily="18" charset="0"/>
              </a:rPr>
              <a:t>[5] Y. </a:t>
            </a:r>
            <a:r>
              <a:rPr lang="en-US" sz="1800" dirty="0" err="1" smtClean="0">
                <a:latin typeface="Times New Roman" pitchFamily="18" charset="0"/>
                <a:cs typeface="Times New Roman" pitchFamily="18" charset="0"/>
              </a:rPr>
              <a:t>Dodis</a:t>
            </a:r>
            <a:r>
              <a:rPr lang="en-US" sz="1800" dirty="0" smtClean="0">
                <a:latin typeface="Times New Roman" pitchFamily="18" charset="0"/>
                <a:cs typeface="Times New Roman" pitchFamily="18" charset="0"/>
              </a:rPr>
              <a:t> and A. </a:t>
            </a:r>
            <a:r>
              <a:rPr lang="en-US" sz="1800" dirty="0" err="1" smtClean="0">
                <a:latin typeface="Times New Roman" pitchFamily="18" charset="0"/>
                <a:cs typeface="Times New Roman" pitchFamily="18" charset="0"/>
              </a:rPr>
              <a:t>Yampolskiy</a:t>
            </a:r>
            <a:r>
              <a:rPr lang="en-US" sz="1800" dirty="0" smtClean="0">
                <a:latin typeface="Times New Roman" pitchFamily="18" charset="0"/>
                <a:cs typeface="Times New Roman" pitchFamily="18" charset="0"/>
              </a:rPr>
              <a:t>, “A verifiable random function with short proofs and keys,” in International Workshop on Public Key Cryptography. Springer, 2005, pp. 416–431.</a:t>
            </a:r>
          </a:p>
          <a:p>
            <a:pPr>
              <a:buNone/>
            </a:pPr>
            <a:endParaRPr lang="en-US" sz="1800" dirty="0" smtClean="0">
              <a:latin typeface="Times New Roman" pitchFamily="18" charset="0"/>
              <a:cs typeface="Times New Roman" pitchFamily="18" charset="0"/>
            </a:endParaRPr>
          </a:p>
        </p:txBody>
      </p:sp>
      <p:sp>
        <p:nvSpPr>
          <p:cNvPr id="4" name="Rectangle 3"/>
          <p:cNvSpPr/>
          <p:nvPr/>
        </p:nvSpPr>
        <p:spPr>
          <a:xfrm>
            <a:off x="1524000" y="1219200"/>
            <a:ext cx="7391400" cy="3416320"/>
          </a:xfrm>
          <a:prstGeom prst="rect">
            <a:avLst/>
          </a:prstGeom>
        </p:spPr>
        <p:txBody>
          <a:bodyPr wrap="square">
            <a:spAutoFit/>
          </a:bodyPr>
          <a:lstStyle/>
          <a:p>
            <a:endParaRPr lang="en-US" dirty="0" smtClean="0"/>
          </a:p>
          <a:p>
            <a:endParaRPr lang="en-US" i="1"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fontScale="85000" lnSpcReduction="10000"/>
          </a:bodyPr>
          <a:lstStyle/>
          <a:p>
            <a:pPr algn="just">
              <a:buNone/>
            </a:pPr>
            <a:r>
              <a:rPr lang="en-US" sz="2000" dirty="0" smtClean="0"/>
              <a:t>[</a:t>
            </a:r>
            <a:r>
              <a:rPr lang="en-US" sz="2000" dirty="0" smtClean="0">
                <a:latin typeface="Times New Roman" pitchFamily="18" charset="0"/>
                <a:cs typeface="Times New Roman" pitchFamily="18" charset="0"/>
              </a:rPr>
              <a:t>6] A. de </a:t>
            </a:r>
            <a:r>
              <a:rPr lang="en-US" sz="2000" dirty="0" err="1" smtClean="0">
                <a:latin typeface="Times New Roman" pitchFamily="18" charset="0"/>
                <a:cs typeface="Times New Roman" pitchFamily="18" charset="0"/>
              </a:rPr>
              <a:t>Solages</a:t>
            </a:r>
            <a:r>
              <a:rPr lang="en-US" sz="2000" dirty="0" smtClean="0">
                <a:latin typeface="Times New Roman" pitchFamily="18" charset="0"/>
                <a:cs typeface="Times New Roman" pitchFamily="18" charset="0"/>
              </a:rPr>
              <a:t> and J. </a:t>
            </a:r>
            <a:r>
              <a:rPr lang="en-US" sz="2000" dirty="0" err="1" smtClean="0">
                <a:latin typeface="Times New Roman" pitchFamily="18" charset="0"/>
                <a:cs typeface="Times New Roman" pitchFamily="18" charset="0"/>
              </a:rPr>
              <a:t>Traor´e</a:t>
            </a:r>
            <a:r>
              <a:rPr lang="en-US" sz="2000" dirty="0" smtClean="0">
                <a:latin typeface="Times New Roman" pitchFamily="18" charset="0"/>
                <a:cs typeface="Times New Roman" pitchFamily="18" charset="0"/>
              </a:rPr>
              <a:t>, “An efficient fair off-line electronic cash system with extensions to checks and wallets with observers,” in International Conference on Financial Cryptography. Springer, 1998, pp. 275–295.</a:t>
            </a:r>
          </a:p>
          <a:p>
            <a:pPr algn="just">
              <a:buNone/>
            </a:pPr>
            <a:r>
              <a:rPr lang="en-US" sz="2000" dirty="0" smtClean="0">
                <a:latin typeface="Times New Roman" pitchFamily="18" charset="0"/>
                <a:cs typeface="Times New Roman" pitchFamily="18" charset="0"/>
              </a:rPr>
              <a:t> </a:t>
            </a:r>
          </a:p>
          <a:p>
            <a:pPr algn="just">
              <a:buNone/>
            </a:pPr>
            <a:r>
              <a:rPr lang="en-US" sz="2000" dirty="0" smtClean="0">
                <a:latin typeface="Times New Roman" pitchFamily="18" charset="0"/>
                <a:cs typeface="Times New Roman" pitchFamily="18" charset="0"/>
              </a:rPr>
              <a:t>[7] O. </a:t>
            </a:r>
            <a:r>
              <a:rPr lang="en-US" sz="2000" dirty="0" err="1" smtClean="0">
                <a:latin typeface="Times New Roman" pitchFamily="18" charset="0"/>
                <a:cs typeface="Times New Roman" pitchFamily="18" charset="0"/>
              </a:rPr>
              <a:t>Bic¸er</a:t>
            </a:r>
            <a:r>
              <a:rPr lang="en-US" sz="2000" dirty="0" smtClean="0">
                <a:latin typeface="Times New Roman" pitchFamily="18" charset="0"/>
                <a:cs typeface="Times New Roman" pitchFamily="18" charset="0"/>
              </a:rPr>
              <a:t> and A. </a:t>
            </a:r>
            <a:r>
              <a:rPr lang="en-US" sz="2000" dirty="0" err="1" smtClean="0">
                <a:latin typeface="Times New Roman" pitchFamily="18" charset="0"/>
                <a:cs typeface="Times New Roman" pitchFamily="18" charset="0"/>
              </a:rPr>
              <a:t>K¨upc</a:t>
            </a:r>
            <a:r>
              <a:rPr lang="en-US" sz="2000" dirty="0" smtClean="0">
                <a:latin typeface="Times New Roman" pitchFamily="18" charset="0"/>
                <a:cs typeface="Times New Roman" pitchFamily="18" charset="0"/>
              </a:rPr>
              <a:t>¸ ¨ u, “Versatile abs: Usage limited, revocable,</a:t>
            </a:r>
          </a:p>
          <a:p>
            <a:pPr algn="just">
              <a:buNone/>
            </a:pPr>
            <a:r>
              <a:rPr lang="en-US" sz="2000" dirty="0" smtClean="0">
                <a:latin typeface="Times New Roman" pitchFamily="18" charset="0"/>
                <a:cs typeface="Times New Roman" pitchFamily="18" charset="0"/>
              </a:rPr>
              <a:t>threshold traceable, authority hiding, decentralized attribute based signatures.” IACR Cryptology </a:t>
            </a:r>
            <a:r>
              <a:rPr lang="en-US" sz="2000" dirty="0" err="1" smtClean="0">
                <a:latin typeface="Times New Roman" pitchFamily="18" charset="0"/>
                <a:cs typeface="Times New Roman" pitchFamily="18" charset="0"/>
              </a:rPr>
              <a:t>ePrint</a:t>
            </a:r>
            <a:r>
              <a:rPr lang="en-US" sz="2000" dirty="0" smtClean="0">
                <a:latin typeface="Times New Roman" pitchFamily="18" charset="0"/>
                <a:cs typeface="Times New Roman" pitchFamily="18" charset="0"/>
              </a:rPr>
              <a:t> Archive, vol. 2019, p. 203, 2019.</a:t>
            </a:r>
          </a:p>
          <a:p>
            <a:pPr algn="just">
              <a:buNone/>
            </a:pPr>
            <a:r>
              <a:rPr lang="en-US" sz="2000" dirty="0" smtClean="0">
                <a:latin typeface="Times New Roman" pitchFamily="18" charset="0"/>
                <a:cs typeface="Times New Roman" pitchFamily="18" charset="0"/>
              </a:rPr>
              <a:t> </a:t>
            </a:r>
          </a:p>
          <a:p>
            <a:pPr algn="just">
              <a:buNone/>
            </a:pPr>
            <a:r>
              <a:rPr lang="en-US" sz="2000" dirty="0" smtClean="0">
                <a:latin typeface="Times New Roman" pitchFamily="18" charset="0"/>
                <a:cs typeface="Times New Roman" pitchFamily="18" charset="0"/>
              </a:rPr>
              <a:t>[8] I. </a:t>
            </a:r>
            <a:r>
              <a:rPr lang="en-US" sz="2000" dirty="0" err="1" smtClean="0">
                <a:latin typeface="Times New Roman" pitchFamily="18" charset="0"/>
                <a:cs typeface="Times New Roman" pitchFamily="18" charset="0"/>
              </a:rPr>
              <a:t>Teranishi</a:t>
            </a:r>
            <a:r>
              <a:rPr lang="en-US" sz="2000" dirty="0" smtClean="0">
                <a:latin typeface="Times New Roman" pitchFamily="18" charset="0"/>
                <a:cs typeface="Times New Roman" pitchFamily="18" charset="0"/>
              </a:rPr>
              <a:t> and K. </a:t>
            </a:r>
            <a:r>
              <a:rPr lang="en-US" sz="2000" dirty="0" err="1" smtClean="0">
                <a:latin typeface="Times New Roman" pitchFamily="18" charset="0"/>
                <a:cs typeface="Times New Roman" pitchFamily="18" charset="0"/>
              </a:rPr>
              <a:t>Sako</a:t>
            </a:r>
            <a:r>
              <a:rPr lang="en-US" sz="2000" dirty="0" smtClean="0">
                <a:latin typeface="Times New Roman" pitchFamily="18" charset="0"/>
                <a:cs typeface="Times New Roman" pitchFamily="18" charset="0"/>
              </a:rPr>
              <a:t>, “k-times anonymous authentication with a constant proving cost,” in Public Key Cryptography - PKC 2006, M. Yung, Y. </a:t>
            </a:r>
            <a:r>
              <a:rPr lang="en-US" sz="2000" dirty="0" err="1" smtClean="0">
                <a:latin typeface="Times New Roman" pitchFamily="18" charset="0"/>
                <a:cs typeface="Times New Roman" pitchFamily="18" charset="0"/>
              </a:rPr>
              <a:t>Dodis</a:t>
            </a:r>
            <a:r>
              <a:rPr lang="en-US" sz="2000" dirty="0" smtClean="0">
                <a:latin typeface="Times New Roman" pitchFamily="18" charset="0"/>
                <a:cs typeface="Times New Roman" pitchFamily="18" charset="0"/>
              </a:rPr>
              <a:t>, A. </a:t>
            </a:r>
            <a:r>
              <a:rPr lang="en-US" sz="2000" dirty="0" err="1" smtClean="0">
                <a:latin typeface="Times New Roman" pitchFamily="18" charset="0"/>
                <a:cs typeface="Times New Roman" pitchFamily="18" charset="0"/>
              </a:rPr>
              <a:t>Kiayias</a:t>
            </a:r>
            <a:r>
              <a:rPr lang="en-US" sz="2000" dirty="0" smtClean="0">
                <a:latin typeface="Times New Roman" pitchFamily="18" charset="0"/>
                <a:cs typeface="Times New Roman" pitchFamily="18" charset="0"/>
              </a:rPr>
              <a:t>, and T. </a:t>
            </a:r>
            <a:r>
              <a:rPr lang="en-US" sz="2000" dirty="0" err="1" smtClean="0">
                <a:latin typeface="Times New Roman" pitchFamily="18" charset="0"/>
                <a:cs typeface="Times New Roman" pitchFamily="18" charset="0"/>
              </a:rPr>
              <a:t>Malkin</a:t>
            </a:r>
            <a:r>
              <a:rPr lang="en-US" sz="2000" dirty="0" smtClean="0">
                <a:latin typeface="Times New Roman" pitchFamily="18" charset="0"/>
                <a:cs typeface="Times New Roman" pitchFamily="18" charset="0"/>
              </a:rPr>
              <a:t>, Eds. Springer, 2006, pp. 525–542.</a:t>
            </a:r>
          </a:p>
          <a:p>
            <a:pPr algn="just">
              <a:buNone/>
            </a:pPr>
            <a:r>
              <a:rPr lang="en-US" sz="2000" dirty="0" smtClean="0">
                <a:latin typeface="Times New Roman" pitchFamily="18" charset="0"/>
                <a:cs typeface="Times New Roman" pitchFamily="18" charset="0"/>
              </a:rPr>
              <a:t> </a:t>
            </a:r>
          </a:p>
          <a:p>
            <a:pPr algn="just">
              <a:buNone/>
            </a:pPr>
            <a:r>
              <a:rPr lang="en-US" sz="2000" dirty="0" smtClean="0">
                <a:latin typeface="Times New Roman" pitchFamily="18" charset="0"/>
                <a:cs typeface="Times New Roman" pitchFamily="18" charset="0"/>
              </a:rPr>
              <a:t>[9] L. Nguyen and R. </a:t>
            </a:r>
            <a:r>
              <a:rPr lang="en-US" sz="2000" dirty="0" err="1" smtClean="0">
                <a:latin typeface="Times New Roman" pitchFamily="18" charset="0"/>
                <a:cs typeface="Times New Roman" pitchFamily="18" charset="0"/>
              </a:rPr>
              <a:t>Safavi-Naini</a:t>
            </a:r>
            <a:r>
              <a:rPr lang="en-US" sz="2000" dirty="0" smtClean="0">
                <a:latin typeface="Times New Roman" pitchFamily="18" charset="0"/>
                <a:cs typeface="Times New Roman" pitchFamily="18" charset="0"/>
              </a:rPr>
              <a:t>, “Dynamic k-times anonymous authentication,” in Applied Cryptography and Network Security. Springer, 2005, pp. 318–333.</a:t>
            </a:r>
          </a:p>
          <a:p>
            <a:pPr algn="just">
              <a:buNone/>
            </a:pPr>
            <a:r>
              <a:rPr lang="en-US" sz="2000" dirty="0" smtClean="0">
                <a:latin typeface="Times New Roman" pitchFamily="18" charset="0"/>
                <a:cs typeface="Times New Roman" pitchFamily="18" charset="0"/>
              </a:rPr>
              <a:t> </a:t>
            </a:r>
          </a:p>
          <a:p>
            <a:pPr algn="just">
              <a:buNone/>
            </a:pPr>
            <a:r>
              <a:rPr lang="en-US" sz="2000" dirty="0" smtClean="0">
                <a:latin typeface="Times New Roman" pitchFamily="18" charset="0"/>
                <a:cs typeface="Times New Roman" pitchFamily="18" charset="0"/>
              </a:rPr>
              <a:t>[10] L. Nguyen, “Efficient dynamic k-times anonymous authentication,”</a:t>
            </a:r>
          </a:p>
          <a:p>
            <a:pPr algn="just">
              <a:buNone/>
            </a:pPr>
            <a:r>
              <a:rPr lang="en-US" sz="2000" dirty="0" smtClean="0">
                <a:latin typeface="Times New Roman" pitchFamily="18" charset="0"/>
                <a:cs typeface="Times New Roman" pitchFamily="18" charset="0"/>
              </a:rPr>
              <a:t>in Progress in Cryptology - VIETCRYPT 2006. Springer, 2006,</a:t>
            </a:r>
          </a:p>
          <a:p>
            <a:pPr algn="just">
              <a:buNone/>
            </a:pPr>
            <a:r>
              <a:rPr lang="en-US" sz="2000" dirty="0" smtClean="0">
                <a:latin typeface="Times New Roman" pitchFamily="18" charset="0"/>
                <a:cs typeface="Times New Roman" pitchFamily="18" charset="0"/>
              </a:rPr>
              <a:t>pp. 81–98</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702</TotalTime>
  <Words>1083</Words>
  <Application>Microsoft Office PowerPoint</Application>
  <PresentationFormat>On-screen Show (4:3)</PresentationFormat>
  <Paragraphs>108</Paragraphs>
  <Slides>15</Slides>
  <Notes>1</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                                     An Anonymous Authentication System for Pay-As-You-Go Cloud Computing    </vt:lpstr>
      <vt:lpstr>Abstract</vt:lpstr>
      <vt:lpstr>Slide 3</vt:lpstr>
      <vt:lpstr>Slide 4</vt:lpstr>
      <vt:lpstr>Existing System</vt:lpstr>
      <vt:lpstr>Disadvantage of Existing System</vt:lpstr>
      <vt:lpstr>PROPOSED SYSTEM :</vt:lpstr>
      <vt:lpstr>ADVANTAGE</vt:lpstr>
      <vt:lpstr>Architecture Diagram </vt:lpstr>
      <vt:lpstr>Literature Survey</vt:lpstr>
      <vt:lpstr>Slide 11</vt:lpstr>
      <vt:lpstr>SOFTWARE REQUIREMENTS:</vt:lpstr>
      <vt:lpstr>HARDWARE REQUIREMENTS:</vt:lpstr>
      <vt:lpstr>REFERENCES</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293</cp:revision>
  <dcterms:created xsi:type="dcterms:W3CDTF">2006-08-16T00:00:00Z</dcterms:created>
  <dcterms:modified xsi:type="dcterms:W3CDTF">2021-01-25T10:44:57Z</dcterms:modified>
</cp:coreProperties>
</file>