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322" r:id="rId2"/>
    <p:sldId id="257" r:id="rId3"/>
    <p:sldId id="260" r:id="rId4"/>
    <p:sldId id="262" r:id="rId5"/>
    <p:sldId id="263" r:id="rId6"/>
    <p:sldId id="294" r:id="rId7"/>
    <p:sldId id="298" r:id="rId8"/>
    <p:sldId id="310" r:id="rId9"/>
    <p:sldId id="326" r:id="rId10"/>
    <p:sldId id="296" r:id="rId11"/>
    <p:sldId id="295" r:id="rId12"/>
    <p:sldId id="323" r:id="rId13"/>
    <p:sldId id="328"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102"/>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05-Mar-21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05-Mar-21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05-Mar-21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05-Mar-21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05-Mar-21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05-Mar-21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05-Mar-21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05-Mar-21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05-Mar-21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05-Mar-21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05-Mar-21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05-Mar-21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05-Mar-21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US" b="1" dirty="0" smtClean="0"/>
              <a:t>computerized classification of CT lung images using CNN with watershed segmentation</a:t>
            </a:r>
            <a:r>
              <a:rPr lang="en-US" dirty="0" smtClean="0"/>
              <a:t/>
            </a:r>
            <a:br>
              <a:rPr lang="en-US" dirty="0" smtClean="0"/>
            </a:br>
            <a:r>
              <a:rPr lang="en-US" dirty="0" smtClean="0"/>
              <a:t/>
            </a:r>
            <a:br>
              <a:rPr lang="en-US" dirty="0" smtClean="0"/>
            </a:br>
            <a:endParaRPr lang="en-US" dirty="0">
              <a:latin typeface="Times New Roman" pitchFamily="18" charset="0"/>
              <a:cs typeface="Times New Roman" pitchFamily="18" charset="0"/>
            </a:endParaRPr>
          </a:p>
        </p:txBody>
      </p:sp>
      <p:sp>
        <p:nvSpPr>
          <p:cNvPr id="15361" name="Rectangle 1"/>
          <p:cNvSpPr>
            <a:spLocks noChangeArrowheads="1"/>
          </p:cNvSpPr>
          <p:nvPr/>
        </p:nvSpPr>
        <p:spPr bwMode="auto">
          <a:xfrm>
            <a:off x="1219200" y="1447800"/>
            <a:ext cx="7620000" cy="190821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lang="en-US" sz="2000" b="1" dirty="0" smtClean="0">
              <a:latin typeface="Times New Roman" pitchFamily="18" charset="0"/>
              <a:ea typeface="Calibri" pitchFamily="34" charset="0"/>
              <a:cs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sz="20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03592" cy="4572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50000"/>
              </a:lnSpc>
              <a:buNone/>
            </a:pPr>
            <a:r>
              <a:rPr lang="en-US" sz="2000" dirty="0" smtClean="0">
                <a:latin typeface="Times New Roman" pitchFamily="18" charset="0"/>
                <a:cs typeface="Times New Roman" pitchFamily="18" charset="0"/>
              </a:rPr>
              <a:t>Cancer is a major threat to the lives of human beings. Around 74% of the people who get affected by cancer lost their lives. But early detection of cancer cells can prevent death rates. CT(Computerized Tomography) is one of the major used for cancer cell identifications by the oncologist. Computer-aided cancer detection plays a major role in the detection of cancer in an early stage. Classification of CT scan images comes as the first stage for computer-aided detection of cancer cells. CNN(Convolution Neural Network) based classification method along with Gaussian Filtering and Watershed Segmentation is proposed for effective classification of CT Scan Images.500 CT Scan images of Bone, Brain, Lung, Kidney, Neck are collected from the Oncology Department, </a:t>
            </a:r>
            <a:r>
              <a:rPr lang="en-US" sz="2000" dirty="0" err="1" smtClean="0">
                <a:latin typeface="Times New Roman" pitchFamily="18" charset="0"/>
                <a:cs typeface="Times New Roman" pitchFamily="18" charset="0"/>
              </a:rPr>
              <a:t>Manipal</a:t>
            </a:r>
            <a:r>
              <a:rPr lang="en-US" sz="2000" dirty="0" smtClean="0">
                <a:latin typeface="Times New Roman" pitchFamily="18" charset="0"/>
                <a:cs typeface="Times New Roman" pitchFamily="18" charset="0"/>
              </a:rPr>
              <a:t> Hospitals, Vijayawada. The accuracy rate of 94.5% is achieved with the proposed CNN based classification CT Scan images.</a:t>
            </a:r>
          </a:p>
          <a:p>
            <a:pPr algn="just">
              <a:lnSpc>
                <a:spcPct val="150000"/>
              </a:lnSpc>
              <a:buNone/>
            </a:pPr>
            <a:endParaRPr lang="en-US" sz="2000" dirty="0" smtClean="0"/>
          </a:p>
          <a:p>
            <a:pPr algn="just">
              <a:lnSpc>
                <a:spcPct val="150000"/>
              </a:lnSpc>
              <a:buNone/>
            </a:pPr>
            <a:r>
              <a:rPr lang="en-US" sz="2000" dirty="0" smtClean="0"/>
              <a:t> </a:t>
            </a:r>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2000" dirty="0" smtClean="0"/>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Lung cancer is the most common cause of cancer-related deaths worldwide. Hence, the survival rate of patients can be increased by early diagnosis. Recently, machine learning methods on Computed Tomography (CT) images have been used in the diagnosis of lung cancer to accelerate the diagnosis process and assist physicians. However, in conventional machine learning techniques, using handcrafted feature extraction methods on CT images are complicated processes. Hence, deep learning as an effective area of machine learning methods by using automatic feature extraction methods could minimize the process of feature extraction.</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10200"/>
          </a:xfrm>
        </p:spPr>
        <p:txBody>
          <a:bodyPr>
            <a:noAutofit/>
          </a:bodyPr>
          <a:lstStyle/>
          <a:p>
            <a:pPr algn="just">
              <a:lnSpc>
                <a:spcPct val="150000"/>
              </a:lnSpc>
              <a:buNone/>
            </a:pPr>
            <a:r>
              <a:rPr lang="en-US" sz="2000" dirty="0" smtClean="0">
                <a:latin typeface="Times New Roman" pitchFamily="18" charset="0"/>
                <a:cs typeface="Times New Roman" pitchFamily="18" charset="0"/>
              </a:rPr>
              <a:t>Detection of lung cancer was very challenging and radiologist used to take enormous amount of time, if they manually detect the nodules by using CT scans. Therefore, an automatic  system  is  required  which  help  the  radiologist  to take the decision fast while reducing their work load.</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algn="just">
              <a:lnSpc>
                <a:spcPct val="150000"/>
              </a:lnSpc>
              <a:buFont typeface="Wingdings" pitchFamily="2" charset="2"/>
              <a:buChar char="Ø"/>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US" sz="2000" dirty="0" smtClean="0">
                <a:latin typeface="Times New Roman" pitchFamily="18" charset="0"/>
                <a:cs typeface="Times New Roman" pitchFamily="18" charset="0"/>
              </a:rPr>
              <a:t> </a:t>
            </a:r>
            <a:r>
              <a:rPr lang="en-US" sz="2000" dirty="0" smtClean="0">
                <a:latin typeface="Times New Roman" pitchFamily="18" charset="0"/>
                <a:cs typeface="Times New Roman" pitchFamily="18" charset="0"/>
              </a:rPr>
              <a:t>In this study, two </a:t>
            </a:r>
            <a:r>
              <a:rPr lang="en-US" sz="2000" dirty="0" err="1" smtClean="0">
                <a:latin typeface="Times New Roman" pitchFamily="18" charset="0"/>
                <a:cs typeface="Times New Roman" pitchFamily="18" charset="0"/>
              </a:rPr>
              <a:t>Convolutional</a:t>
            </a:r>
            <a:r>
              <a:rPr lang="en-US" sz="2000" dirty="0" smtClean="0">
                <a:latin typeface="Times New Roman" pitchFamily="18" charset="0"/>
                <a:cs typeface="Times New Roman" pitchFamily="18" charset="0"/>
              </a:rPr>
              <a:t> Neural Network (CNN)-based models were proposed as deep learning methods to diagnose lung cancer on lung CT images. To investigate the performance of the two proposed models (Straight 3D-CNN with conventional </a:t>
            </a:r>
            <a:r>
              <a:rPr lang="en-US" sz="2000" dirty="0" err="1" smtClean="0">
                <a:latin typeface="Times New Roman" pitchFamily="18" charset="0"/>
                <a:cs typeface="Times New Roman" pitchFamily="18" charset="0"/>
              </a:rPr>
              <a:t>softmax</a:t>
            </a:r>
            <a:r>
              <a:rPr lang="en-US" sz="2000" dirty="0" smtClean="0">
                <a:latin typeface="Times New Roman" pitchFamily="18" charset="0"/>
                <a:cs typeface="Times New Roman" pitchFamily="18" charset="0"/>
              </a:rPr>
              <a:t> and hybrid 3D-CNN with Radial Basis Function (RBF)-based SVM), the altered models of two-well known CNN architectures (3D-AlexNet and 3D-GoogleNet) were considered. Experimental results showed that the performance of the two proposed models surpassed 3D-AlexNet and 3D-GoogleNet. Furthermore, the proposed hybrid 3D-CNN with SVM achieved more satisfying results (91.81%, 88.53% and 91.91% for accuracy rate, sensitivity and precision respectively) compared to straight 3D-CNN with </a:t>
            </a:r>
            <a:r>
              <a:rPr lang="en-US" sz="2000" dirty="0" err="1" smtClean="0">
                <a:latin typeface="Times New Roman" pitchFamily="18" charset="0"/>
                <a:cs typeface="Times New Roman" pitchFamily="18" charset="0"/>
              </a:rPr>
              <a:t>softmax</a:t>
            </a:r>
            <a:r>
              <a:rPr lang="en-US" sz="2000" dirty="0" smtClean="0">
                <a:latin typeface="Times New Roman" pitchFamily="18" charset="0"/>
                <a:cs typeface="Times New Roman" pitchFamily="18" charset="0"/>
              </a:rPr>
              <a:t> in the diagnosis of lung cancer.</a:t>
            </a:r>
          </a:p>
          <a:p>
            <a:pPr algn="just">
              <a:lnSpc>
                <a:spcPct val="150000"/>
              </a:lnSpc>
              <a:buNone/>
            </a:pPr>
            <a:endParaRPr lang="en-US" sz="2000" dirty="0" smtClean="0">
              <a:latin typeface="Times New Roman" pitchFamily="18" charset="0"/>
              <a:cs typeface="Times New Roman" pitchFamily="18" charset="0"/>
            </a:endParaRP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5486400"/>
          </a:xfrm>
        </p:spPr>
        <p:txBody>
          <a:bodyPr>
            <a:normAutofit/>
          </a:bodyPr>
          <a:lstStyle/>
          <a:p>
            <a:pPr lvl="0" algn="just">
              <a:lnSpc>
                <a:spcPct val="150000"/>
              </a:lnSpc>
              <a:buNone/>
            </a:pPr>
            <a:r>
              <a:rPr lang="en-US" sz="2000" dirty="0" smtClean="0">
                <a:latin typeface="Times New Roman" pitchFamily="18" charset="0"/>
                <a:cs typeface="Times New Roman" pitchFamily="18" charset="0"/>
              </a:rPr>
              <a:t>Accurately identifying lung cancer in the early stages is preferred; otherwise it may lead to a disaster.  CT  scan  is  done  by  radiologists  to  identify  lung cancer  using  CAD  (Computer Aided Diagnosis).</a:t>
            </a:r>
          </a:p>
          <a:p>
            <a:pPr algn="just">
              <a:lnSpc>
                <a:spcPct val="150000"/>
              </a:lnSpc>
              <a:buNone/>
            </a:pPr>
            <a:r>
              <a:rPr lang="en-US" sz="2000" b="1" dirty="0" smtClean="0">
                <a:latin typeface="Times New Roman" pitchFamily="18" charset="0"/>
                <a:cs typeface="Times New Roman" pitchFamily="18" charset="0"/>
              </a:rPr>
              <a:t> </a:t>
            </a:r>
            <a:endParaRPr lang="en-US" sz="2000" dirty="0" smtClean="0">
              <a:latin typeface="Times New Roman" pitchFamily="18" charset="0"/>
              <a:cs typeface="Times New Roman" pitchFamily="18" charset="0"/>
            </a:endParaRPr>
          </a:p>
          <a:p>
            <a:pPr lvl="0" algn="just">
              <a:lnSpc>
                <a:spcPct val="150000"/>
              </a:lnSpc>
              <a:buNone/>
            </a:pPr>
            <a:r>
              <a:rPr lang="en-US" sz="2000" dirty="0" smtClean="0">
                <a:latin typeface="Times New Roman" pitchFamily="18" charset="0"/>
                <a:cs typeface="Times New Roman" pitchFamily="18" charset="0"/>
              </a:rPr>
              <a:t>CT scan images are high resolution and very clear with  low  noise  </a:t>
            </a:r>
            <a:r>
              <a:rPr lang="en-US" sz="2000" dirty="0" err="1" smtClean="0">
                <a:latin typeface="Times New Roman" pitchFamily="18" charset="0"/>
                <a:cs typeface="Times New Roman" pitchFamily="18" charset="0"/>
              </a:rPr>
              <a:t>distortion.Second</a:t>
            </a:r>
            <a:r>
              <a:rPr lang="en-US" sz="2000" dirty="0" smtClean="0">
                <a:latin typeface="Times New Roman" pitchFamily="18" charset="0"/>
                <a:cs typeface="Times New Roman" pitchFamily="18" charset="0"/>
              </a:rPr>
              <a:t>  stage  is  preprocessing which  helps  in  enhancing  the  image  quality.</a:t>
            </a:r>
          </a:p>
          <a:p>
            <a:pPr lvl="0" algn="just">
              <a:lnSpc>
                <a:spcPct val="150000"/>
              </a:lnSpc>
              <a:buFont typeface="Wingdings" pitchFamily="2" charset="2"/>
              <a:buChar char="Ø"/>
            </a:pPr>
            <a:endParaRPr lang="en-US" sz="2000" b="1"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5" name="Content Placeholder 4"/>
          <p:cNvPicPr>
            <a:picLocks noGrp="1"/>
          </p:cNvPicPr>
          <p:nvPr>
            <p:ph idx="1"/>
          </p:nvPr>
        </p:nvPicPr>
        <p:blipFill>
          <a:blip r:embed="rId2"/>
          <a:srcRect/>
          <a:stretch>
            <a:fillRect/>
          </a:stretch>
        </p:blipFill>
        <p:spPr bwMode="auto">
          <a:xfrm>
            <a:off x="3408584" y="2252439"/>
            <a:ext cx="3552381" cy="3191321"/>
          </a:xfrm>
          <a:prstGeom prst="rect">
            <a:avLst/>
          </a:prstGeom>
          <a:noFill/>
          <a:ln w="9525">
            <a:noFill/>
            <a:miter lim="800000"/>
            <a:headEnd/>
            <a:tailEnd/>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838200"/>
          <a:ext cx="7497762" cy="8416280"/>
        </p:xfrm>
        <a:graphic>
          <a:graphicData uri="http://schemas.openxmlformats.org/drawingml/2006/table">
            <a:tbl>
              <a:tblPr firstRow="1" bandRow="1">
                <a:tableStyleId>{5C22544A-7EE6-4342-B048-85BDC9FD1C3A}</a:tableStyleId>
              </a:tblPr>
              <a:tblGrid>
                <a:gridCol w="2133600"/>
                <a:gridCol w="2057400"/>
                <a:gridCol w="3306762"/>
              </a:tblGrid>
              <a:tr h="957529">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700071">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 “Lung Tumor Detection and </a:t>
                      </a:r>
                      <a:r>
                        <a:rPr kumimoji="0" lang="en-US" sz="1800" kern="1200" dirty="0" err="1" smtClean="0">
                          <a:solidFill>
                            <a:schemeClr val="dk1"/>
                          </a:solidFill>
                          <a:latin typeface="+mn-lt"/>
                          <a:ea typeface="+mn-ea"/>
                          <a:cs typeface="+mn-cs"/>
                        </a:rPr>
                        <a:t>Classififcation</a:t>
                      </a:r>
                      <a:r>
                        <a:rPr kumimoji="0" lang="en-US" sz="1800" kern="1200" dirty="0" smtClean="0">
                          <a:solidFill>
                            <a:schemeClr val="dk1"/>
                          </a:solidFill>
                          <a:latin typeface="+mn-lt"/>
                          <a:ea typeface="+mn-ea"/>
                          <a:cs typeface="+mn-cs"/>
                        </a:rPr>
                        <a:t> using EK-Mean Clustering”,</a:t>
                      </a:r>
                      <a:endParaRPr lang="en-US" sz="1400" dirty="0">
                        <a:latin typeface="Times New Roman" pitchFamily="18" charset="0"/>
                        <a:ea typeface="Times New Roman"/>
                        <a:cs typeface="Times New Roman" pitchFamily="18" charset="0"/>
                      </a:endParaRPr>
                    </a:p>
                  </a:txBody>
                  <a:tcPr marL="114300" marR="114300" marT="0" marB="0"/>
                </a:tc>
                <a:tc>
                  <a:txBody>
                    <a:bodyPr/>
                    <a:lstStyle/>
                    <a:p>
                      <a:pPr algn="just">
                        <a:lnSpc>
                          <a:spcPct val="150000"/>
                        </a:lnSpc>
                      </a:pPr>
                      <a:r>
                        <a:rPr kumimoji="0" lang="en-US" sz="1800" kern="1200" dirty="0" smtClean="0">
                          <a:solidFill>
                            <a:schemeClr val="dk1"/>
                          </a:solidFill>
                          <a:latin typeface="+mn-lt"/>
                          <a:ea typeface="+mn-ea"/>
                          <a:cs typeface="+mn-cs"/>
                        </a:rPr>
                        <a:t>P.B. </a:t>
                      </a:r>
                      <a:r>
                        <a:rPr kumimoji="0" lang="en-US" sz="1800" kern="1200" dirty="0" err="1" smtClean="0">
                          <a:solidFill>
                            <a:schemeClr val="dk1"/>
                          </a:solidFill>
                          <a:latin typeface="+mn-lt"/>
                          <a:ea typeface="+mn-ea"/>
                          <a:cs typeface="+mn-cs"/>
                        </a:rPr>
                        <a:t>Sangamithra</a:t>
                      </a:r>
                      <a:r>
                        <a:rPr kumimoji="0" lang="en-US" sz="1800" kern="1200" dirty="0" smtClean="0">
                          <a:solidFill>
                            <a:schemeClr val="dk1"/>
                          </a:solidFill>
                          <a:latin typeface="+mn-lt"/>
                          <a:ea typeface="+mn-ea"/>
                          <a:cs typeface="+mn-cs"/>
                        </a:rPr>
                        <a:t>, &amp; S. </a:t>
                      </a:r>
                      <a:r>
                        <a:rPr kumimoji="0" lang="en-US" sz="1800" kern="1200" dirty="0" err="1" smtClean="0">
                          <a:solidFill>
                            <a:schemeClr val="dk1"/>
                          </a:solidFill>
                          <a:latin typeface="+mn-lt"/>
                          <a:ea typeface="+mn-ea"/>
                          <a:cs typeface="+mn-cs"/>
                        </a:rPr>
                        <a:t>Govindaraju</a:t>
                      </a:r>
                      <a:r>
                        <a:rPr kumimoji="0" lang="en-US" sz="1800" kern="1200" dirty="0" smtClean="0">
                          <a:solidFill>
                            <a:schemeClr val="dk1"/>
                          </a:solidFill>
                          <a:latin typeface="+mn-lt"/>
                          <a:ea typeface="+mn-ea"/>
                          <a:cs typeface="+mn-cs"/>
                        </a:rPr>
                        <a:t>,</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kumimoji="0" lang="en-US" sz="1800" kern="1200" dirty="0" smtClean="0">
                          <a:solidFill>
                            <a:schemeClr val="dk1"/>
                          </a:solidFill>
                          <a:latin typeface="+mn-lt"/>
                          <a:ea typeface="+mn-ea"/>
                          <a:cs typeface="+mn-cs"/>
                        </a:rPr>
                        <a:t>Lung cancer is the abnormal growth of cells in the lung causing severe risk to human  </a:t>
                      </a:r>
                      <a:r>
                        <a:rPr kumimoji="0" lang="en-US" sz="1800" kern="1200" dirty="0" err="1" smtClean="0">
                          <a:solidFill>
                            <a:schemeClr val="dk1"/>
                          </a:solidFill>
                          <a:latin typeface="+mn-lt"/>
                          <a:ea typeface="+mn-ea"/>
                          <a:cs typeface="+mn-cs"/>
                        </a:rPr>
                        <a:t>healthbecause</a:t>
                      </a:r>
                      <a:r>
                        <a:rPr kumimoji="0" lang="en-US" sz="1800" kern="1200" dirty="0" smtClean="0">
                          <a:solidFill>
                            <a:schemeClr val="dk1"/>
                          </a:solidFill>
                          <a:latin typeface="+mn-lt"/>
                          <a:ea typeface="+mn-ea"/>
                          <a:cs typeface="+mn-cs"/>
                        </a:rPr>
                        <a:t>  lung  has  a  connected  network  of  blood  vessels  and lymphatic  channels  vulnerable  to  metastasis.  There are  two  type  of  lung cancer: small cell lung cancer and non-small cell lung cancer.</a:t>
                      </a:r>
                      <a:endParaRPr lang="en-US" sz="1400" dirty="0">
                        <a:latin typeface="Times New Roman" pitchFamily="18" charset="0"/>
                        <a:ea typeface="Calibri"/>
                        <a:cs typeface="Times New Roman" pitchFamily="18" charset="0"/>
                      </a:endParaRPr>
                    </a:p>
                  </a:txBody>
                  <a:tcPr marL="68580" marR="68580" marT="0" marB="0"/>
                </a:tc>
              </a:tr>
              <a:tr h="1545565">
                <a:tc>
                  <a:txBody>
                    <a:bodyPr/>
                    <a:lstStyle/>
                    <a:p>
                      <a:pPr algn="just"/>
                      <a:r>
                        <a:rPr kumimoji="0" lang="en-US" sz="1800" kern="1200" dirty="0" smtClean="0">
                          <a:solidFill>
                            <a:schemeClr val="dk1"/>
                          </a:solidFill>
                          <a:latin typeface="+mn-lt"/>
                          <a:ea typeface="+mn-ea"/>
                          <a:cs typeface="+mn-cs"/>
                        </a:rPr>
                        <a:t>Early  Detection  of  Lung  Cancer  using  SVM  Classifier  in Biomedical   Image   Processing”,</a:t>
                      </a:r>
                      <a:endParaRPr lang="en-US" sz="14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lang="en-US" sz="1400" dirty="0">
                          <a:latin typeface="Times New Roman"/>
                          <a:ea typeface="Calibri"/>
                          <a:cs typeface="Times New Roman"/>
                        </a:rPr>
                        <a:t>Deep  </a:t>
                      </a:r>
                      <a:r>
                        <a:rPr lang="en-US" sz="1400" dirty="0" err="1">
                          <a:latin typeface="Times New Roman"/>
                          <a:ea typeface="Calibri"/>
                          <a:cs typeface="Times New Roman"/>
                        </a:rPr>
                        <a:t>Prakash</a:t>
                      </a:r>
                      <a:r>
                        <a:rPr lang="en-US" sz="1400" dirty="0">
                          <a:latin typeface="Times New Roman"/>
                          <a:ea typeface="Calibri"/>
                          <a:cs typeface="Times New Roman"/>
                        </a:rPr>
                        <a:t>  K,  Prasad  P  W  C,  </a:t>
                      </a:r>
                      <a:r>
                        <a:rPr lang="en-US" sz="1400" dirty="0" err="1">
                          <a:latin typeface="Times New Roman"/>
                          <a:ea typeface="Calibri"/>
                          <a:cs typeface="Times New Roman"/>
                        </a:rPr>
                        <a:t>Alsadoon</a:t>
                      </a:r>
                      <a:r>
                        <a:rPr lang="en-US" sz="1400" dirty="0">
                          <a:latin typeface="Times New Roman"/>
                          <a:ea typeface="Calibri"/>
                          <a:cs typeface="Times New Roman"/>
                        </a:rPr>
                        <a:t>  A,  </a:t>
                      </a:r>
                      <a:r>
                        <a:rPr lang="en-US" sz="1400" dirty="0" err="1">
                          <a:latin typeface="Times New Roman"/>
                          <a:ea typeface="Calibri"/>
                          <a:cs typeface="Times New Roman"/>
                        </a:rPr>
                        <a:t>SreedharanS</a:t>
                      </a:r>
                      <a:r>
                        <a:rPr lang="en-US" sz="1400" dirty="0">
                          <a:latin typeface="Times New Roman"/>
                          <a:ea typeface="Calibri"/>
                          <a:cs typeface="Times New Roman"/>
                        </a:rPr>
                        <a:t>,</a:t>
                      </a:r>
                      <a:endParaRPr lang="en-US" sz="1100" dirty="0">
                        <a:latin typeface="Calibri"/>
                        <a:ea typeface="Calibri"/>
                        <a:cs typeface="Times New Roman"/>
                      </a:endParaRPr>
                    </a:p>
                  </a:txBody>
                  <a:tcPr marL="68580" marR="68580" marT="0" marB="0"/>
                </a:tc>
                <a:tc>
                  <a:txBody>
                    <a:bodyPr/>
                    <a:lstStyle/>
                    <a:p>
                      <a:pPr marL="0" marR="0" algn="just">
                        <a:lnSpc>
                          <a:spcPct val="150000"/>
                        </a:lnSpc>
                        <a:spcBef>
                          <a:spcPts val="0"/>
                        </a:spcBef>
                        <a:spcAft>
                          <a:spcPts val="1000"/>
                        </a:spcAft>
                      </a:pPr>
                      <a:r>
                        <a:rPr kumimoji="0" lang="en-US" sz="1800" kern="1200" dirty="0" smtClean="0">
                          <a:solidFill>
                            <a:schemeClr val="dk1"/>
                          </a:solidFill>
                          <a:latin typeface="+mn-lt"/>
                          <a:ea typeface="+mn-ea"/>
                          <a:cs typeface="+mn-cs"/>
                        </a:rPr>
                        <a:t>Cancer is one of the diseases which is the </a:t>
                      </a:r>
                      <a:r>
                        <a:rPr kumimoji="0" lang="en-US" sz="1800" kern="1200" dirty="0" err="1" smtClean="0">
                          <a:solidFill>
                            <a:schemeClr val="dk1"/>
                          </a:solidFill>
                          <a:latin typeface="+mn-lt"/>
                          <a:ea typeface="+mn-ea"/>
                          <a:cs typeface="+mn-cs"/>
                        </a:rPr>
                        <a:t>reasonof</a:t>
                      </a:r>
                      <a:r>
                        <a:rPr kumimoji="0" lang="en-US" sz="1800" kern="1200" dirty="0" smtClean="0">
                          <a:solidFill>
                            <a:schemeClr val="dk1"/>
                          </a:solidFill>
                          <a:latin typeface="+mn-lt"/>
                          <a:ea typeface="+mn-ea"/>
                          <a:cs typeface="+mn-cs"/>
                        </a:rPr>
                        <a:t> death all over the world. Among them lung cancer is most common type of cancer. Early detection of cancer is very important task for the survival of human being. </a:t>
                      </a:r>
                      <a:endParaRPr lang="en-US" sz="1100" dirty="0">
                        <a:latin typeface="Calibri"/>
                        <a:ea typeface="Calibri"/>
                        <a:cs typeface="Times New Roman"/>
                      </a:endParaRPr>
                    </a:p>
                  </a:txBody>
                  <a:tcPr marL="114300" marR="114300" marT="0" marB="0"/>
                </a:tc>
              </a:tr>
              <a:tr h="463591">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p:cNvGraphicFramePr>
            <a:graphicFrameLocks noGrp="1"/>
          </p:cNvGraphicFramePr>
          <p:nvPr/>
        </p:nvGraphicFramePr>
        <p:xfrm>
          <a:off x="1219200" y="533400"/>
          <a:ext cx="7467599" cy="7406640"/>
        </p:xfrm>
        <a:graphic>
          <a:graphicData uri="http://schemas.openxmlformats.org/drawingml/2006/table">
            <a:tbl>
              <a:tblPr firstRow="1" bandRow="1">
                <a:tableStyleId>{5C22544A-7EE6-4342-B048-85BDC9FD1C3A}</a:tableStyleId>
              </a:tblPr>
              <a:tblGrid>
                <a:gridCol w="2096168"/>
                <a:gridCol w="2096168"/>
                <a:gridCol w="3275263"/>
              </a:tblGrid>
              <a:tr h="2743200">
                <a:tc>
                  <a:txBody>
                    <a:bodyPr/>
                    <a:lstStyle/>
                    <a:p>
                      <a:r>
                        <a:rPr kumimoji="0" lang="en-US" sz="1800" b="1" kern="1200" dirty="0" err="1" smtClean="0">
                          <a:solidFill>
                            <a:schemeClr val="lt1"/>
                          </a:solidFill>
                          <a:latin typeface="+mn-lt"/>
                          <a:ea typeface="+mn-ea"/>
                          <a:cs typeface="+mn-cs"/>
                        </a:rPr>
                        <a:t>Janee</a:t>
                      </a:r>
                      <a:r>
                        <a:rPr kumimoji="0" lang="en-US" sz="1800" b="1" kern="1200" dirty="0" smtClean="0">
                          <a:solidFill>
                            <a:schemeClr val="lt1"/>
                          </a:solidFill>
                          <a:latin typeface="+mn-lt"/>
                          <a:ea typeface="+mn-ea"/>
                          <a:cs typeface="+mn-cs"/>
                        </a:rPr>
                        <a:t>  </a:t>
                      </a:r>
                      <a:r>
                        <a:rPr kumimoji="0" lang="en-US" sz="1800" b="1" kern="1200" dirty="0" err="1" smtClean="0">
                          <a:solidFill>
                            <a:schemeClr val="lt1"/>
                          </a:solidFill>
                          <a:latin typeface="+mn-lt"/>
                          <a:ea typeface="+mn-ea"/>
                          <a:cs typeface="+mn-cs"/>
                        </a:rPr>
                        <a:t>Alam</a:t>
                      </a:r>
                      <a:r>
                        <a:rPr kumimoji="0" lang="en-US" sz="1800" b="1" kern="1200" dirty="0" smtClean="0">
                          <a:solidFill>
                            <a:schemeClr val="lt1"/>
                          </a:solidFill>
                          <a:latin typeface="+mn-lt"/>
                          <a:ea typeface="+mn-ea"/>
                          <a:cs typeface="+mn-cs"/>
                        </a:rPr>
                        <a:t>,  Sabrina  </a:t>
                      </a:r>
                      <a:r>
                        <a:rPr kumimoji="0" lang="en-US" sz="1800" b="1" kern="1200" dirty="0" err="1" smtClean="0">
                          <a:solidFill>
                            <a:schemeClr val="lt1"/>
                          </a:solidFill>
                          <a:latin typeface="+mn-lt"/>
                          <a:ea typeface="+mn-ea"/>
                          <a:cs typeface="+mn-cs"/>
                        </a:rPr>
                        <a:t>Alam</a:t>
                      </a:r>
                      <a:r>
                        <a:rPr kumimoji="0" lang="en-US" sz="1800" b="1" kern="1200" dirty="0" smtClean="0">
                          <a:solidFill>
                            <a:schemeClr val="lt1"/>
                          </a:solidFill>
                          <a:latin typeface="+mn-lt"/>
                          <a:ea typeface="+mn-ea"/>
                          <a:cs typeface="+mn-cs"/>
                        </a:rPr>
                        <a:t>,  </a:t>
                      </a:r>
                      <a:r>
                        <a:rPr kumimoji="0" lang="en-US" sz="1800" b="1" kern="1200" dirty="0" err="1" smtClean="0">
                          <a:solidFill>
                            <a:schemeClr val="lt1"/>
                          </a:solidFill>
                          <a:latin typeface="+mn-lt"/>
                          <a:ea typeface="+mn-ea"/>
                          <a:cs typeface="+mn-cs"/>
                        </a:rPr>
                        <a:t>Alamgir</a:t>
                      </a:r>
                      <a:r>
                        <a:rPr kumimoji="0" lang="en-US" sz="1800" b="1" kern="1200" dirty="0" smtClean="0">
                          <a:solidFill>
                            <a:schemeClr val="lt1"/>
                          </a:solidFill>
                          <a:latin typeface="+mn-lt"/>
                          <a:ea typeface="+mn-ea"/>
                          <a:cs typeface="+mn-cs"/>
                        </a:rPr>
                        <a:t>  </a:t>
                      </a:r>
                      <a:r>
                        <a:rPr kumimoji="0" lang="en-US" sz="1800" b="1" kern="1200" dirty="0" err="1" smtClean="0">
                          <a:solidFill>
                            <a:schemeClr val="lt1"/>
                          </a:solidFill>
                          <a:latin typeface="+mn-lt"/>
                          <a:ea typeface="+mn-ea"/>
                          <a:cs typeface="+mn-cs"/>
                        </a:rPr>
                        <a:t>Hossan</a:t>
                      </a:r>
                      <a:r>
                        <a:rPr kumimoji="0" lang="en-US" sz="1800" b="1" kern="1200" dirty="0" smtClean="0">
                          <a:solidFill>
                            <a:schemeClr val="lt1"/>
                          </a:solidFill>
                          <a:latin typeface="+mn-lt"/>
                          <a:ea typeface="+mn-ea"/>
                          <a:cs typeface="+mn-cs"/>
                        </a:rPr>
                        <a:t>, </a:t>
                      </a:r>
                      <a:endParaRPr lang="en-US" sz="1600" dirty="0">
                        <a:latin typeface="Times New Roman" pitchFamily="18" charset="0"/>
                        <a:cs typeface="Times New Roman" pitchFamily="18" charset="0"/>
                      </a:endParaRPr>
                    </a:p>
                  </a:txBody>
                  <a:tcPr/>
                </a:tc>
                <a:tc>
                  <a:txBody>
                    <a:bodyPr/>
                    <a:lstStyle/>
                    <a:p>
                      <a:r>
                        <a:rPr kumimoji="0" lang="en-US" sz="1800" b="1" kern="1200" dirty="0" smtClean="0">
                          <a:solidFill>
                            <a:schemeClr val="lt1"/>
                          </a:solidFill>
                          <a:latin typeface="+mn-lt"/>
                          <a:ea typeface="+mn-ea"/>
                          <a:cs typeface="+mn-cs"/>
                        </a:rPr>
                        <a:t>“Multi-Stage Lung   Cancer   Detection   and   Prediction   Using   Multi-class SVM  Classifier”,</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b="1" kern="1200" dirty="0" smtClean="0">
                          <a:solidFill>
                            <a:schemeClr val="lt1"/>
                          </a:solidFill>
                          <a:latin typeface="+mn-lt"/>
                          <a:ea typeface="+mn-ea"/>
                          <a:cs typeface="+mn-cs"/>
                        </a:rPr>
                        <a:t>According to the literature Support Vector Machines (SVM) is one of the robust classification models which guarantees reasonable performance even with small training datasets.</a:t>
                      </a:r>
                      <a:endParaRPr lang="en-US" sz="1600" dirty="0">
                        <a:latin typeface="Times New Roman" pitchFamily="18" charset="0"/>
                        <a:ea typeface="Calibri"/>
                        <a:cs typeface="Times New Roman" pitchFamily="18" charset="0"/>
                      </a:endParaRPr>
                    </a:p>
                  </a:txBody>
                  <a:tcPr marL="114300" marR="114300" marT="0" marB="0"/>
                </a:tc>
              </a:tr>
              <a:tr h="2068606">
                <a:tc>
                  <a:txBody>
                    <a:bodyPr/>
                    <a:lstStyle/>
                    <a:p>
                      <a:r>
                        <a:rPr kumimoji="0" lang="en-US" sz="1800" kern="1200" dirty="0" smtClean="0">
                          <a:solidFill>
                            <a:schemeClr val="dk1"/>
                          </a:solidFill>
                          <a:latin typeface="+mn-lt"/>
                          <a:ea typeface="+mn-ea"/>
                          <a:cs typeface="+mn-cs"/>
                        </a:rPr>
                        <a:t>Ms.  </a:t>
                      </a:r>
                      <a:r>
                        <a:rPr kumimoji="0" lang="en-US" sz="1800" kern="1200" dirty="0" err="1" smtClean="0">
                          <a:solidFill>
                            <a:schemeClr val="dk1"/>
                          </a:solidFill>
                          <a:latin typeface="+mn-lt"/>
                          <a:ea typeface="+mn-ea"/>
                          <a:cs typeface="+mn-cs"/>
                        </a:rPr>
                        <a:t>Twinkal</a:t>
                      </a:r>
                      <a:r>
                        <a:rPr kumimoji="0" lang="en-US" sz="1800" kern="1200" dirty="0" smtClean="0">
                          <a:solidFill>
                            <a:schemeClr val="dk1"/>
                          </a:solidFill>
                          <a:latin typeface="+mn-lt"/>
                          <a:ea typeface="+mn-ea"/>
                          <a:cs typeface="+mn-cs"/>
                        </a:rPr>
                        <a:t>  Patel,  </a:t>
                      </a:r>
                      <a:r>
                        <a:rPr kumimoji="0" lang="en-US" sz="1800" kern="1200" dirty="0" err="1" smtClean="0">
                          <a:solidFill>
                            <a:schemeClr val="dk1"/>
                          </a:solidFill>
                          <a:latin typeface="+mn-lt"/>
                          <a:ea typeface="+mn-ea"/>
                          <a:cs typeface="+mn-cs"/>
                        </a:rPr>
                        <a:t>Vimal</a:t>
                      </a:r>
                      <a:r>
                        <a:rPr kumimoji="0" lang="en-US" sz="1800" kern="1200" dirty="0" smtClean="0">
                          <a:solidFill>
                            <a:schemeClr val="dk1"/>
                          </a:solidFill>
                          <a:latin typeface="+mn-lt"/>
                          <a:ea typeface="+mn-ea"/>
                          <a:cs typeface="+mn-cs"/>
                        </a:rPr>
                        <a:t>  </a:t>
                      </a:r>
                      <a:r>
                        <a:rPr kumimoji="0" lang="en-US" sz="1800" kern="1200" dirty="0" err="1" smtClean="0">
                          <a:solidFill>
                            <a:schemeClr val="dk1"/>
                          </a:solidFill>
                          <a:latin typeface="+mn-lt"/>
                          <a:ea typeface="+mn-ea"/>
                          <a:cs typeface="+mn-cs"/>
                        </a:rPr>
                        <a:t>Nayak</a:t>
                      </a:r>
                      <a:r>
                        <a:rPr kumimoji="0" lang="en-US" sz="1800" kern="1200" dirty="0" smtClean="0">
                          <a:solidFill>
                            <a:schemeClr val="dk1"/>
                          </a:solidFill>
                          <a:latin typeface="+mn-lt"/>
                          <a:ea typeface="+mn-ea"/>
                          <a:cs typeface="+mn-cs"/>
                        </a:rPr>
                        <a:t>, </a:t>
                      </a:r>
                      <a:endParaRPr lang="en-US" sz="1600" dirty="0">
                        <a:latin typeface="Times New Roman" pitchFamily="18" charset="0"/>
                        <a:cs typeface="Times New Roman" pitchFamily="18" charset="0"/>
                      </a:endParaRPr>
                    </a:p>
                  </a:txBody>
                  <a:tcPr/>
                </a:tc>
                <a:tc>
                  <a:txBody>
                    <a:bodyPr/>
                    <a:lstStyle/>
                    <a:p>
                      <a:r>
                        <a:rPr kumimoji="0" lang="en-US" sz="1800" kern="1200" dirty="0" smtClean="0">
                          <a:solidFill>
                            <a:schemeClr val="dk1"/>
                          </a:solidFill>
                          <a:latin typeface="+mn-lt"/>
                          <a:ea typeface="+mn-ea"/>
                          <a:cs typeface="+mn-cs"/>
                        </a:rPr>
                        <a:t>Hybrid  Approach  for Feature    Extraction  of  Lung  Cancer  Detection”, </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800" kern="1200" dirty="0" smtClean="0">
                          <a:solidFill>
                            <a:schemeClr val="dk1"/>
                          </a:solidFill>
                          <a:latin typeface="+mn-lt"/>
                          <a:ea typeface="+mn-ea"/>
                          <a:cs typeface="+mn-cs"/>
                        </a:rPr>
                        <a:t>Recently, image processing techniques are widely used in several medical areas for image improvement in earlier detection and treatment stages, where time factor is very significant to discover the abnormality issues in target images, mainly in various cancer such as lung cancer, breast cancer etc.</a:t>
                      </a:r>
                      <a:endParaRPr lang="en-US" sz="1600" dirty="0">
                        <a:latin typeface="Times New Roman" pitchFamily="18" charset="0"/>
                        <a:ea typeface="Calibri"/>
                        <a:cs typeface="Times New Roman" pitchFamily="18" charset="0"/>
                      </a:endParaRPr>
                    </a:p>
                  </a:txBody>
                  <a:tcPr marL="114300" marR="11430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4111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buNone/>
            </a:pPr>
            <a:r>
              <a:rPr lang="en-US" sz="2000" dirty="0" smtClean="0"/>
              <a:t> </a:t>
            </a:r>
            <a:r>
              <a:rPr lang="en-US" sz="2000" dirty="0" smtClean="0">
                <a:latin typeface="Times New Roman" pitchFamily="18" charset="0"/>
                <a:cs typeface="Times New Roman" pitchFamily="18" charset="0"/>
              </a:rPr>
              <a:t>1.http://</a:t>
            </a:r>
            <a:r>
              <a:rPr lang="en-US" sz="2000" dirty="0" err="1" smtClean="0">
                <a:latin typeface="Times New Roman" pitchFamily="18" charset="0"/>
                <a:cs typeface="Times New Roman" pitchFamily="18" charset="0"/>
              </a:rPr>
              <a:t>www.who.int</a:t>
            </a:r>
            <a:r>
              <a:rPr lang="en-US" sz="2000" dirty="0" smtClean="0">
                <a:latin typeface="Times New Roman" pitchFamily="18" charset="0"/>
                <a:cs typeface="Times New Roman" pitchFamily="18" charset="0"/>
              </a:rPr>
              <a:t>/news-room/fact-sheets/detail/cancer</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2.https://</a:t>
            </a:r>
            <a:r>
              <a:rPr lang="en-US" sz="2000" dirty="0" err="1" smtClean="0">
                <a:latin typeface="Times New Roman" pitchFamily="18" charset="0"/>
                <a:cs typeface="Times New Roman" pitchFamily="18" charset="0"/>
              </a:rPr>
              <a:t>www.lungcancer.org</a:t>
            </a:r>
            <a:r>
              <a:rPr lang="en-US" sz="2000" dirty="0" smtClean="0">
                <a:latin typeface="Times New Roman" pitchFamily="18" charset="0"/>
                <a:cs typeface="Times New Roman" pitchFamily="18" charset="0"/>
              </a:rPr>
              <a:t>/</a:t>
            </a:r>
            <a:r>
              <a:rPr lang="en-US" sz="2000" dirty="0" err="1" smtClean="0">
                <a:latin typeface="Times New Roman" pitchFamily="18" charset="0"/>
                <a:cs typeface="Times New Roman" pitchFamily="18" charset="0"/>
              </a:rPr>
              <a:t>find_information</a:t>
            </a:r>
            <a:r>
              <a:rPr lang="en-US" sz="2000" dirty="0" smtClean="0">
                <a:latin typeface="Times New Roman" pitchFamily="18" charset="0"/>
                <a:cs typeface="Times New Roman" pitchFamily="18" charset="0"/>
              </a:rPr>
              <a:t>/publications/163-lung_cancer_101/268-types_and_staging</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3.https://</a:t>
            </a:r>
            <a:r>
              <a:rPr lang="en-US" sz="2000" dirty="0" err="1" smtClean="0">
                <a:latin typeface="Times New Roman" pitchFamily="18" charset="0"/>
                <a:cs typeface="Times New Roman" pitchFamily="18" charset="0"/>
              </a:rPr>
              <a:t>www.cancer.org</a:t>
            </a:r>
            <a:r>
              <a:rPr lang="en-US" sz="2000" dirty="0" smtClean="0">
                <a:latin typeface="Times New Roman" pitchFamily="18" charset="0"/>
                <a:cs typeface="Times New Roman" pitchFamily="18" charset="0"/>
              </a:rPr>
              <a:t>/cancer/non-small-cell-lung-cancer/detection-diagnosis-staging/</a:t>
            </a:r>
            <a:r>
              <a:rPr lang="en-US" sz="2000" dirty="0" err="1" smtClean="0">
                <a:latin typeface="Times New Roman" pitchFamily="18" charset="0"/>
                <a:cs typeface="Times New Roman" pitchFamily="18" charset="0"/>
              </a:rPr>
              <a:t>detection.html</a:t>
            </a:r>
            <a:endParaRPr lang="en-US" sz="2000" dirty="0" smtClean="0">
              <a:latin typeface="Times New Roman" pitchFamily="18" charset="0"/>
              <a:cs typeface="Times New Roman" pitchFamily="18" charset="0"/>
            </a:endParaRPr>
          </a:p>
          <a:p>
            <a:pPr algn="just">
              <a:buNone/>
            </a:pPr>
            <a:r>
              <a:rPr lang="en-US" sz="2000" dirty="0" smtClean="0">
                <a:latin typeface="Times New Roman" pitchFamily="18" charset="0"/>
                <a:cs typeface="Times New Roman" pitchFamily="18" charset="0"/>
              </a:rPr>
              <a:t> 4.P.B. </a:t>
            </a:r>
            <a:r>
              <a:rPr lang="en-US" sz="2000" dirty="0" err="1" smtClean="0">
                <a:latin typeface="Times New Roman" pitchFamily="18" charset="0"/>
                <a:cs typeface="Times New Roman" pitchFamily="18" charset="0"/>
              </a:rPr>
              <a:t>Sangamithra</a:t>
            </a:r>
            <a:r>
              <a:rPr lang="en-US" sz="2000" dirty="0" smtClean="0">
                <a:latin typeface="Times New Roman" pitchFamily="18" charset="0"/>
                <a:cs typeface="Times New Roman" pitchFamily="18" charset="0"/>
              </a:rPr>
              <a:t>, &amp; S. </a:t>
            </a:r>
            <a:r>
              <a:rPr lang="en-US" sz="2000" dirty="0" err="1" smtClean="0">
                <a:latin typeface="Times New Roman" pitchFamily="18" charset="0"/>
                <a:cs typeface="Times New Roman" pitchFamily="18" charset="0"/>
              </a:rPr>
              <a:t>Govindaraju</a:t>
            </a:r>
            <a:r>
              <a:rPr lang="en-US" sz="2000" dirty="0" smtClean="0">
                <a:latin typeface="Times New Roman" pitchFamily="18" charset="0"/>
                <a:cs typeface="Times New Roman" pitchFamily="18" charset="0"/>
              </a:rPr>
              <a:t>, “Lung Tumor Detection and </a:t>
            </a:r>
            <a:r>
              <a:rPr lang="en-US" sz="2000" dirty="0" err="1" smtClean="0">
                <a:latin typeface="Times New Roman" pitchFamily="18" charset="0"/>
                <a:cs typeface="Times New Roman" pitchFamily="18" charset="0"/>
              </a:rPr>
              <a:t>Classififcation</a:t>
            </a:r>
            <a:r>
              <a:rPr lang="en-US" sz="2000" dirty="0" smtClean="0">
                <a:latin typeface="Times New Roman" pitchFamily="18" charset="0"/>
                <a:cs typeface="Times New Roman" pitchFamily="18" charset="0"/>
              </a:rPr>
              <a:t> using EK-Mean </a:t>
            </a:r>
            <a:r>
              <a:rPr lang="en-US" sz="2000" dirty="0" err="1" smtClean="0">
                <a:latin typeface="Times New Roman" pitchFamily="18" charset="0"/>
                <a:cs typeface="Times New Roman" pitchFamily="18" charset="0"/>
              </a:rPr>
              <a:t>Clustering”,International</a:t>
            </a:r>
            <a:r>
              <a:rPr lang="en-US" sz="2000" dirty="0" smtClean="0">
                <a:latin typeface="Times New Roman" pitchFamily="18" charset="0"/>
                <a:cs typeface="Times New Roman" pitchFamily="18" charset="0"/>
              </a:rPr>
              <a:t> Conference  on  Wireless  Communications,  Signal  Processing and   </a:t>
            </a:r>
            <a:r>
              <a:rPr lang="en-US" sz="2000" dirty="0" err="1" smtClean="0">
                <a:latin typeface="Times New Roman" pitchFamily="18" charset="0"/>
                <a:cs typeface="Times New Roman" pitchFamily="18" charset="0"/>
              </a:rPr>
              <a:t>Networking,IEEE</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WiSPNET</a:t>
            </a:r>
            <a:r>
              <a:rPr lang="en-US" sz="2000" dirty="0" smtClean="0">
                <a:latin typeface="Times New Roman" pitchFamily="18" charset="0"/>
                <a:cs typeface="Times New Roman" pitchFamily="18" charset="0"/>
              </a:rPr>
              <a:t>   conference,   pp.   2201-2206,2016.</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5.Deep  </a:t>
            </a:r>
            <a:r>
              <a:rPr lang="en-US" sz="2000" dirty="0" err="1" smtClean="0">
                <a:latin typeface="Times New Roman" pitchFamily="18" charset="0"/>
                <a:cs typeface="Times New Roman" pitchFamily="18" charset="0"/>
              </a:rPr>
              <a:t>Prakash</a:t>
            </a:r>
            <a:r>
              <a:rPr lang="en-US" sz="2000" dirty="0" smtClean="0">
                <a:latin typeface="Times New Roman" pitchFamily="18" charset="0"/>
                <a:cs typeface="Times New Roman" pitchFamily="18" charset="0"/>
              </a:rPr>
              <a:t>  K,  Prasad  P  W  C,  </a:t>
            </a:r>
            <a:r>
              <a:rPr lang="en-US" sz="2000" dirty="0" err="1" smtClean="0">
                <a:latin typeface="Times New Roman" pitchFamily="18" charset="0"/>
                <a:cs typeface="Times New Roman" pitchFamily="18" charset="0"/>
              </a:rPr>
              <a:t>Alsadoon</a:t>
            </a:r>
            <a:r>
              <a:rPr lang="en-US" sz="2000" dirty="0" smtClean="0">
                <a:latin typeface="Times New Roman" pitchFamily="18" charset="0"/>
                <a:cs typeface="Times New Roman" pitchFamily="18" charset="0"/>
              </a:rPr>
              <a:t>  A,  </a:t>
            </a:r>
            <a:r>
              <a:rPr lang="en-US" sz="2000" dirty="0" err="1" smtClean="0">
                <a:latin typeface="Times New Roman" pitchFamily="18" charset="0"/>
                <a:cs typeface="Times New Roman" pitchFamily="18" charset="0"/>
              </a:rPr>
              <a:t>SreedharanS</a:t>
            </a:r>
            <a:r>
              <a:rPr lang="en-US" sz="2000" dirty="0" smtClean="0">
                <a:latin typeface="Times New Roman" pitchFamily="18" charset="0"/>
                <a:cs typeface="Times New Roman" pitchFamily="18" charset="0"/>
              </a:rPr>
              <a:t>, “Early  Detection  of  Lung  Cancer  using  SVM  Classifier  in Biomedical   Image   Processing”,   IEEE   International Conference  on  Power,  Control,  Signals  and  Instrumentation Engineering, pp. 3143-3148,2017.</a:t>
            </a:r>
          </a:p>
          <a:p>
            <a:pPr algn="just"/>
            <a:r>
              <a:rPr lang="en-US" sz="2000" dirty="0" smtClean="0">
                <a:latin typeface="Times New Roman" pitchFamily="18" charset="0"/>
                <a:cs typeface="Times New Roman" pitchFamily="18" charset="0"/>
              </a:rPr>
              <a:t> </a:t>
            </a:r>
          </a:p>
          <a:p>
            <a:r>
              <a:rPr lang="en-US" sz="2000" dirty="0" smtClean="0"/>
              <a:t> </a:t>
            </a:r>
          </a:p>
          <a:p>
            <a:endParaRPr lang="en-US" sz="2000" dirty="0" smtClean="0"/>
          </a:p>
          <a:p>
            <a:pPr algn="just">
              <a:lnSpc>
                <a:spcPct val="16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idx="1"/>
          </p:nvPr>
        </p:nvSpPr>
        <p:spPr>
          <a:xfrm>
            <a:off x="1435100" y="304800"/>
            <a:ext cx="7499350" cy="5943600"/>
          </a:xfrm>
        </p:spPr>
        <p:txBody>
          <a:bodyPr>
            <a:normAutofit/>
          </a:bodyPr>
          <a:lstStyle/>
          <a:p>
            <a:pPr algn="just">
              <a:buNone/>
            </a:pPr>
            <a:r>
              <a:rPr lang="en-US" sz="2000" dirty="0" smtClean="0">
                <a:latin typeface="Times New Roman" pitchFamily="18" charset="0"/>
                <a:cs typeface="Times New Roman" pitchFamily="18" charset="0"/>
              </a:rPr>
              <a:t>6.Janee  </a:t>
            </a:r>
            <a:r>
              <a:rPr lang="en-US" sz="2000" dirty="0" err="1" smtClean="0">
                <a:latin typeface="Times New Roman" pitchFamily="18" charset="0"/>
                <a:cs typeface="Times New Roman" pitchFamily="18" charset="0"/>
              </a:rPr>
              <a:t>Alam</a:t>
            </a:r>
            <a:r>
              <a:rPr lang="en-US" sz="2000" dirty="0" smtClean="0">
                <a:latin typeface="Times New Roman" pitchFamily="18" charset="0"/>
                <a:cs typeface="Times New Roman" pitchFamily="18" charset="0"/>
              </a:rPr>
              <a:t>,  Sabrina  </a:t>
            </a:r>
            <a:r>
              <a:rPr lang="en-US" sz="2000" dirty="0" err="1" smtClean="0">
                <a:latin typeface="Times New Roman" pitchFamily="18" charset="0"/>
                <a:cs typeface="Times New Roman" pitchFamily="18" charset="0"/>
              </a:rPr>
              <a:t>Alam</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Alamgir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Hossan</a:t>
            </a:r>
            <a:r>
              <a:rPr lang="en-US" sz="2000" dirty="0" smtClean="0">
                <a:latin typeface="Times New Roman" pitchFamily="18" charset="0"/>
                <a:cs typeface="Times New Roman" pitchFamily="18" charset="0"/>
              </a:rPr>
              <a:t>,  “Multi-Stage Lung   Cancer   Detection   and   Prediction   Using   Multi-class SVM  Classifier”, International   Conference   on   Computer, Communication, Chemical, Material and Electronic Engineering (IC4ME2), 2018 </a:t>
            </a:r>
          </a:p>
          <a:p>
            <a:pPr algn="just">
              <a:buNone/>
            </a:pPr>
            <a:r>
              <a:rPr lang="en-US" sz="2000" dirty="0" smtClean="0">
                <a:latin typeface="Times New Roman" pitchFamily="18" charset="0"/>
                <a:cs typeface="Times New Roman" pitchFamily="18" charset="0"/>
              </a:rPr>
              <a:t> </a:t>
            </a:r>
          </a:p>
          <a:p>
            <a:pPr algn="just">
              <a:buNone/>
            </a:pPr>
            <a:r>
              <a:rPr lang="en-US" sz="2000" dirty="0" smtClean="0">
                <a:latin typeface="Times New Roman" pitchFamily="18" charset="0"/>
                <a:cs typeface="Times New Roman" pitchFamily="18" charset="0"/>
              </a:rPr>
              <a:t>7.Ms.  </a:t>
            </a:r>
            <a:r>
              <a:rPr lang="en-US" sz="2000" dirty="0" err="1" smtClean="0">
                <a:latin typeface="Times New Roman" pitchFamily="18" charset="0"/>
                <a:cs typeface="Times New Roman" pitchFamily="18" charset="0"/>
              </a:rPr>
              <a:t>Twinkal</a:t>
            </a:r>
            <a:r>
              <a:rPr lang="en-US" sz="2000" dirty="0" smtClean="0">
                <a:latin typeface="Times New Roman" pitchFamily="18" charset="0"/>
                <a:cs typeface="Times New Roman" pitchFamily="18" charset="0"/>
              </a:rPr>
              <a:t>  Patel,  </a:t>
            </a:r>
            <a:r>
              <a:rPr lang="en-US" sz="2000" dirty="0" err="1" smtClean="0">
                <a:latin typeface="Times New Roman" pitchFamily="18" charset="0"/>
                <a:cs typeface="Times New Roman" pitchFamily="18" charset="0"/>
              </a:rPr>
              <a:t>Vimal</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Nayak</a:t>
            </a:r>
            <a:r>
              <a:rPr lang="en-US" sz="2000" dirty="0" smtClean="0">
                <a:latin typeface="Times New Roman" pitchFamily="18" charset="0"/>
                <a:cs typeface="Times New Roman" pitchFamily="18" charset="0"/>
              </a:rPr>
              <a:t>,  “Hybrid  Approach  for Feature    Extraction  of  Lung  Cancer  Detection”,  2nd International  Conference  on  Inventive  Communication  and Computational  Technologies  (ICICCT  2018),  pp.  1431-1433, 2018.8.Mithuna  B.N,  Dr.  </a:t>
            </a:r>
            <a:r>
              <a:rPr lang="en-US" sz="2000" dirty="0" err="1" smtClean="0">
                <a:latin typeface="Times New Roman" pitchFamily="18" charset="0"/>
                <a:cs typeface="Times New Roman" pitchFamily="18" charset="0"/>
              </a:rPr>
              <a:t>Pushpa</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Ravikumar</a:t>
            </a:r>
            <a:r>
              <a:rPr lang="en-US" sz="2000" dirty="0" smtClean="0">
                <a:latin typeface="Times New Roman" pitchFamily="18" charset="0"/>
                <a:cs typeface="Times New Roman" pitchFamily="18" charset="0"/>
              </a:rPr>
              <a:t>,  </a:t>
            </a:r>
            <a:r>
              <a:rPr lang="en-US" sz="2000" dirty="0" err="1" smtClean="0">
                <a:latin typeface="Times New Roman" pitchFamily="18" charset="0"/>
                <a:cs typeface="Times New Roman" pitchFamily="18" charset="0"/>
              </a:rPr>
              <a:t>Arpitha</a:t>
            </a:r>
            <a:r>
              <a:rPr lang="en-US" sz="2000" dirty="0" smtClean="0">
                <a:latin typeface="Times New Roman" pitchFamily="18" charset="0"/>
                <a:cs typeface="Times New Roman" pitchFamily="18" charset="0"/>
              </a:rPr>
              <a:t>  C.N,  “A Quantitative  Approach  for  Determining  Lung  Cancer  Using CT  scan  Images”,  Proceedings  of  the  2nd  </a:t>
            </a:r>
            <a:r>
              <a:rPr lang="en-US" sz="2000" dirty="0" err="1" smtClean="0">
                <a:latin typeface="Times New Roman" pitchFamily="18" charset="0"/>
                <a:cs typeface="Times New Roman" pitchFamily="18" charset="0"/>
              </a:rPr>
              <a:t>Internation</a:t>
            </a:r>
            <a:endParaRPr lang="en-US" sz="2000" dirty="0" smtClean="0">
              <a:latin typeface="Times New Roman" pitchFamily="18" charset="0"/>
              <a:cs typeface="Times New Roman" pitchFamily="18" charset="0"/>
            </a:endParaRPr>
          </a:p>
          <a:p>
            <a:pPr algn="just">
              <a:buNone/>
            </a:pPr>
            <a:endParaRPr lang="en-US"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1148</TotalTime>
  <Words>684</Words>
  <Application>Microsoft Office PowerPoint</Application>
  <PresentationFormat>On-screen Show (4:3)</PresentationFormat>
  <Paragraphs>68</Paragraphs>
  <Slides>13</Slides>
  <Notes>1</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Solstice</vt:lpstr>
      <vt:lpstr>computerized classification of CT lung images using CNN with watershed segmentation  </vt:lpstr>
      <vt:lpstr>Abstract</vt:lpstr>
      <vt:lpstr>Existing System</vt:lpstr>
      <vt:lpstr>Disadvantage of Existing System</vt:lpstr>
      <vt:lpstr>PROPOSED SYSTEM :</vt:lpstr>
      <vt:lpstr>ADVANTAGE</vt:lpstr>
      <vt:lpstr>Architecture Diagram </vt:lpstr>
      <vt:lpstr>Literature Survey</vt:lpstr>
      <vt:lpstr>Slide 9</vt:lpstr>
      <vt:lpstr>SOFTWARE REQUIREMENTS:</vt:lpstr>
      <vt:lpstr>HARDWARE REQUIREMENTS:</vt:lpstr>
      <vt:lpstr>REFERENCE</vt:lpstr>
      <vt:lpstr>Slide 13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511</cp:revision>
  <dcterms:created xsi:type="dcterms:W3CDTF">2006-08-16T00:00:00Z</dcterms:created>
  <dcterms:modified xsi:type="dcterms:W3CDTF">2021-03-05T10:53:27Z</dcterms:modified>
</cp:coreProperties>
</file>