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57" r:id="rId4"/>
    <p:sldId id="260" r:id="rId5"/>
    <p:sldId id="262" r:id="rId6"/>
    <p:sldId id="263" r:id="rId7"/>
    <p:sldId id="294" r:id="rId8"/>
    <p:sldId id="298" r:id="rId9"/>
    <p:sldId id="296" r:id="rId10"/>
    <p:sldId id="295" r:id="rId11"/>
    <p:sldId id="323" r:id="rId12"/>
    <p:sldId id="32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Intelligent Cache Pollution Attacks Detection for Edge Computing Enabled Mobile Social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47500" lnSpcReduction="20000"/>
          </a:bodyPr>
          <a:lstStyle/>
          <a:p>
            <a:pPr algn="just">
              <a:lnSpc>
                <a:spcPct val="170000"/>
              </a:lnSpc>
            </a:pPr>
            <a:r>
              <a:rPr lang="en-IN" dirty="0" smtClean="0">
                <a:latin typeface="Times New Roman" pitchFamily="18" charset="0"/>
                <a:cs typeface="Times New Roman" pitchFamily="18" charset="0"/>
              </a:rPr>
              <a:t>With the rapid advances of wireless technologies and popularization of smart mobile devices, edge-enabled mobile social networks (MSNs) have emerged as a promising network paradigm for mobile users to deliver, share, and exchange contents with each other. By leveraging edge caching technology, various content services can be provided to mobile users for improving their quality of experience (</a:t>
            </a:r>
            <a:r>
              <a:rPr lang="en-IN" dirty="0" err="1" smtClean="0">
                <a:latin typeface="Times New Roman" pitchFamily="18" charset="0"/>
                <a:cs typeface="Times New Roman" pitchFamily="18" charset="0"/>
              </a:rPr>
              <a:t>QoE</a:t>
            </a:r>
            <a:r>
              <a:rPr lang="en-IN" dirty="0" smtClean="0">
                <a:latin typeface="Times New Roman" pitchFamily="18" charset="0"/>
                <a:cs typeface="Times New Roman" pitchFamily="18" charset="0"/>
              </a:rPr>
              <a:t>). However, edge caching is vulnerable to cache pollution attacks (</a:t>
            </a:r>
            <a:r>
              <a:rPr lang="en-IN" dirty="0" err="1" smtClean="0">
                <a:latin typeface="Times New Roman" pitchFamily="18" charset="0"/>
                <a:cs typeface="Times New Roman" pitchFamily="18" charset="0"/>
              </a:rPr>
              <a:t>CPAttacks</a:t>
            </a:r>
            <a:r>
              <a:rPr lang="en-IN" dirty="0" smtClean="0">
                <a:latin typeface="Times New Roman" pitchFamily="18" charset="0"/>
                <a:cs typeface="Times New Roman" pitchFamily="18" charset="0"/>
              </a:rPr>
              <a:t>) with the result of disruptive content delivery. To tackle this problem, we propose a hidden Markov model (HMM) based </a:t>
            </a:r>
            <a:r>
              <a:rPr lang="en-IN" dirty="0" err="1" smtClean="0">
                <a:latin typeface="Times New Roman" pitchFamily="18" charset="0"/>
                <a:cs typeface="Times New Roman" pitchFamily="18" charset="0"/>
              </a:rPr>
              <a:t>CPAttack</a:t>
            </a:r>
            <a:r>
              <a:rPr lang="en-IN" dirty="0" smtClean="0">
                <a:latin typeface="Times New Roman" pitchFamily="18" charset="0"/>
                <a:cs typeface="Times New Roman" pitchFamily="18" charset="0"/>
              </a:rPr>
              <a:t> detection scheme in edge-enabled MSNs. Specifically, we first present the </a:t>
            </a:r>
            <a:r>
              <a:rPr lang="en-IN" dirty="0" err="1" smtClean="0">
                <a:latin typeface="Times New Roman" pitchFamily="18" charset="0"/>
                <a:cs typeface="Times New Roman" pitchFamily="18" charset="0"/>
              </a:rPr>
              <a:t>CPAttack</a:t>
            </a:r>
            <a:r>
              <a:rPr lang="en-IN" dirty="0" smtClean="0">
                <a:latin typeface="Times New Roman" pitchFamily="18" charset="0"/>
                <a:cs typeface="Times New Roman" pitchFamily="18" charset="0"/>
              </a:rPr>
              <a:t> model based on observations of attacking </a:t>
            </a:r>
            <a:r>
              <a:rPr lang="en-IN" dirty="0" err="1" smtClean="0">
                <a:latin typeface="Times New Roman" pitchFamily="18" charset="0"/>
                <a:cs typeface="Times New Roman" pitchFamily="18" charset="0"/>
              </a:rPr>
              <a:t>behaviors</a:t>
            </a:r>
            <a:r>
              <a:rPr lang="en-IN" dirty="0" smtClean="0">
                <a:latin typeface="Times New Roman" pitchFamily="18" charset="0"/>
                <a:cs typeface="Times New Roman" pitchFamily="18" charset="0"/>
              </a:rPr>
              <a:t>. According to the </a:t>
            </a:r>
            <a:r>
              <a:rPr lang="en-IN" dirty="0" err="1" smtClean="0">
                <a:latin typeface="Times New Roman" pitchFamily="18" charset="0"/>
                <a:cs typeface="Times New Roman" pitchFamily="18" charset="0"/>
              </a:rPr>
              <a:t>CPAttack</a:t>
            </a:r>
            <a:r>
              <a:rPr lang="en-IN" dirty="0" smtClean="0">
                <a:latin typeface="Times New Roman" pitchFamily="18" charset="0"/>
                <a:cs typeface="Times New Roman" pitchFamily="18" charset="0"/>
              </a:rPr>
              <a:t> model, the caching state of the edge device is characterized by two parameters-content request rate and cache missing rate</a:t>
            </a:r>
            <a:r>
              <a:rPr lang="en-IN" dirty="0" smtClean="0">
                <a:latin typeface="Times New Roman" pitchFamily="18" charset="0"/>
                <a:cs typeface="Times New Roman" pitchFamily="18" charset="0"/>
              </a:rPr>
              <a:t>..</a:t>
            </a:r>
            <a:endParaRPr lang="en-IN"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with observation sequence constructed by caching states, we develop an HMM-based detection algorithm to distinguish the </a:t>
            </a:r>
            <a:r>
              <a:rPr lang="en-IN" sz="2000" dirty="0" err="1" smtClean="0">
                <a:latin typeface="Times New Roman" pitchFamily="18" charset="0"/>
                <a:cs typeface="Times New Roman" pitchFamily="18" charset="0"/>
              </a:rPr>
              <a:t>CPAttack</a:t>
            </a:r>
            <a:r>
              <a:rPr lang="en-IN" sz="2000" dirty="0" smtClean="0">
                <a:latin typeface="Times New Roman" pitchFamily="18" charset="0"/>
                <a:cs typeface="Times New Roman" pitchFamily="18" charset="0"/>
              </a:rPr>
              <a:t> in the approximately time-invariant content request process. To deal with the lack of training data and dynamic of caching states, an adaptive HMM (AHMM) based algorithm is designed to detect the </a:t>
            </a:r>
            <a:r>
              <a:rPr lang="en-IN" sz="2000" dirty="0" err="1" smtClean="0">
                <a:latin typeface="Times New Roman" pitchFamily="18" charset="0"/>
                <a:cs typeface="Times New Roman" pitchFamily="18" charset="0"/>
              </a:rPr>
              <a:t>CPAttack</a:t>
            </a:r>
            <a:r>
              <a:rPr lang="en-IN" sz="2000" dirty="0" smtClean="0">
                <a:latin typeface="Times New Roman" pitchFamily="18" charset="0"/>
                <a:cs typeface="Times New Roman" pitchFamily="18" charset="0"/>
              </a:rPr>
              <a:t> in the time-varying content request process. The simulation results demonstrate that the proposed scheme can efficiently improve edge devices’ abilities to sense the </a:t>
            </a:r>
            <a:r>
              <a:rPr lang="en-IN" sz="2000" dirty="0" err="1" smtClean="0">
                <a:latin typeface="Times New Roman" pitchFamily="18" charset="0"/>
                <a:cs typeface="Times New Roman" pitchFamily="18" charset="0"/>
              </a:rPr>
              <a:t>CPAttack</a:t>
            </a:r>
            <a:endParaRPr lang="en-US" sz="2000" b="1" dirty="0" smtClean="0">
              <a:latin typeface="Times New Roman" pitchFamily="18" charset="0"/>
              <a:cs typeface="Times New Roman" pitchFamily="18" charset="0"/>
            </a:endParaRPr>
          </a:p>
          <a:p>
            <a:endParaRPr lang="en-US" sz="2400" b="1" dirty="0" smtClean="0"/>
          </a:p>
          <a:p>
            <a:endParaRPr lang="en-US" sz="2400" b="1"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Mobile edge caching is a promising technology for the next-generation mobile networks to effectively offer service environment and cloud-storage capabilities at the edge of networks. By exploiting the storage and computing resources at the network edge, mobile edge caching can significantly reduce service latency, decrease network load, and improve user experience. On the other hand, edge caching is subject to a number of threats regarding privacy violation and security breach.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a:t>
            </a:r>
            <a:r>
              <a:rPr lang="en-IN" sz="24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Cache spaces are deployed at both BBU and RRH that form a distributed edge caching architecture. Besides, at wireless network edge, caching can be located at wireless routers for enabling various </a:t>
            </a:r>
            <a:r>
              <a:rPr lang="en-IN" sz="2000" dirty="0" smtClean="0">
                <a:latin typeface="Times New Roman" pitchFamily="18" charset="0"/>
                <a:cs typeface="Times New Roman" pitchFamily="18" charset="0"/>
              </a:rPr>
              <a:t>applications</a:t>
            </a:r>
            <a:r>
              <a:rPr lang="en-IN" sz="2000" dirty="0" smtClean="0">
                <a:latin typeface="Times New Roman" pitchFamily="18" charset="0"/>
                <a:cs typeface="Times New Roman" pitchFamily="18" charset="0"/>
              </a:rPr>
              <a:t>, e.g., smart home and smart office</a:t>
            </a:r>
            <a:r>
              <a:rPr lang="en-IN" sz="2000" dirty="0" smtClean="0">
                <a:latin typeface="Times New Roman" pitchFamily="18" charset="0"/>
                <a:cs typeface="Times New Roman" pitchFamily="18" charset="0"/>
              </a:rPr>
              <a:t>.</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The attacker can make the same request to retrieve the account details. Thus, the private data of the victim will be disclosed.</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In this </a:t>
            </a:r>
            <a:r>
              <a:rPr lang="en-IN" sz="1800" dirty="0" smtClean="0">
                <a:latin typeface="Times New Roman" pitchFamily="18" charset="0"/>
                <a:cs typeface="Times New Roman" pitchFamily="18" charset="0"/>
              </a:rPr>
              <a:t>paper, </a:t>
            </a:r>
            <a:r>
              <a:rPr lang="en-IN" sz="1800" dirty="0" smtClean="0">
                <a:latin typeface="Times New Roman" pitchFamily="18" charset="0"/>
                <a:cs typeface="Times New Roman" pitchFamily="18" charset="0"/>
              </a:rPr>
              <a:t>we first introduce the architecture of mobile edge caching, and address the key problems regarding why, where, what, and how to cache. Then, we examine the potential cyber threats, including cache poisoning attacks, cache pollution attacks, cache side-channel attacks, and cache deception attacks, which result in huge concerns about privacy, security, and trust in content placement, content delivery, and content usage for mobile users, respectively. After that, we propose a service-oriented and location-based efficient key distribution protocol (SOLEK) as an example in response to efficient and secure content delivery in mobile edge caching. Finally, we discuss the potential techniques for privacy-preserving content placement, efficient and secure content delivery, and trustful content usage, which are expected to draw more attention and efforts into secure edge caching</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Font typeface="Wingdings" pitchFamily="2" charset="2"/>
              <a:buChar char="Ø"/>
            </a:pPr>
            <a:r>
              <a:rPr lang="en-US" sz="2000" b="1" dirty="0" smtClean="0"/>
              <a:t> </a:t>
            </a:r>
            <a:r>
              <a:rPr lang="en-IN" sz="2000" dirty="0" smtClean="0">
                <a:latin typeface="Times New Roman" pitchFamily="18" charset="0"/>
                <a:cs typeface="Times New Roman" pitchFamily="18" charset="0"/>
              </a:rPr>
              <a:t> Service Delay Reduction: By storing content close to mobile users, the service delay can be significantly reduced. This feature is quite attractive for data delivery of </a:t>
            </a:r>
            <a:r>
              <a:rPr lang="en-IN" sz="2000" dirty="0" err="1" smtClean="0">
                <a:latin typeface="Times New Roman" pitchFamily="18" charset="0"/>
                <a:cs typeface="Times New Roman" pitchFamily="18" charset="0"/>
              </a:rPr>
              <a:t>latencysensitive</a:t>
            </a:r>
            <a:r>
              <a:rPr lang="en-IN" sz="2000" dirty="0" smtClean="0">
                <a:latin typeface="Times New Roman" pitchFamily="18" charset="0"/>
                <a:cs typeface="Times New Roman" pitchFamily="18" charset="0"/>
              </a:rPr>
              <a:t> applications, such as video streaming that will account for 78% of all mobile traffic by 2021. • </a:t>
            </a:r>
            <a:endParaRPr lang="en-IN"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Traffic </a:t>
            </a:r>
            <a:r>
              <a:rPr lang="en-IN" sz="2000" dirty="0" smtClean="0">
                <a:latin typeface="Times New Roman" pitchFamily="18" charset="0"/>
                <a:cs typeface="Times New Roman" pitchFamily="18" charset="0"/>
              </a:rPr>
              <a:t>Burden Releasing: As duplicate contents cause severe traffic burden over </a:t>
            </a:r>
            <a:r>
              <a:rPr lang="en-IN" sz="2000" dirty="0" err="1" smtClean="0">
                <a:latin typeface="Times New Roman" pitchFamily="18" charset="0"/>
                <a:cs typeface="Times New Roman" pitchFamily="18" charset="0"/>
              </a:rPr>
              <a:t>hackhaul</a:t>
            </a:r>
            <a:r>
              <a:rPr lang="en-IN" sz="2000" dirty="0" smtClean="0">
                <a:latin typeface="Times New Roman" pitchFamily="18" charset="0"/>
                <a:cs typeface="Times New Roman" pitchFamily="18" charset="0"/>
              </a:rPr>
              <a:t> links, the traffic can be reduced up to 35% by storing the requested contents at the network edge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Caching in 3G and 4G LTE networks can reduce mobile traffic up to two thirds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371600"/>
            <a:ext cx="6248400" cy="5257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buNone/>
            </a:pPr>
            <a:r>
              <a:rPr lang="en-IN" sz="1600" dirty="0" smtClean="0"/>
              <a:t>] </a:t>
            </a:r>
            <a:r>
              <a:rPr lang="en-IN" sz="1600" dirty="0" smtClean="0"/>
              <a:t>Q. </a:t>
            </a:r>
            <a:r>
              <a:rPr lang="en-IN" sz="1600" dirty="0" err="1" smtClean="0"/>
              <a:t>Xu</a:t>
            </a:r>
            <a:r>
              <a:rPr lang="en-IN" sz="1600" dirty="0" smtClean="0"/>
              <a:t>, Z. Su, and S. </a:t>
            </a:r>
            <a:r>
              <a:rPr lang="en-IN" sz="1600" dirty="0" err="1" smtClean="0"/>
              <a:t>Guo</a:t>
            </a:r>
            <a:r>
              <a:rPr lang="en-IN" sz="1600" dirty="0" smtClean="0"/>
              <a:t>, “A game theoretical incentive scheme for relay selection services in mobile social networks,” IEEE Trans. </a:t>
            </a:r>
            <a:r>
              <a:rPr lang="en-IN" sz="1600" dirty="0" err="1" smtClean="0"/>
              <a:t>Veh</a:t>
            </a:r>
            <a:r>
              <a:rPr lang="en-IN" sz="1600" dirty="0" smtClean="0"/>
              <a:t>. Technol., vol. 65, no. 8, pp. 6692–6702, Aug. 2016</a:t>
            </a:r>
            <a:r>
              <a:rPr lang="en-IN" sz="1600" dirty="0" smtClean="0"/>
              <a:t>.</a:t>
            </a:r>
          </a:p>
          <a:p>
            <a:pPr algn="just">
              <a:lnSpc>
                <a:spcPct val="160000"/>
              </a:lnSpc>
              <a:buNone/>
            </a:pPr>
            <a:r>
              <a:rPr lang="en-IN" sz="1600" dirty="0" smtClean="0"/>
              <a:t> </a:t>
            </a:r>
            <a:r>
              <a:rPr lang="en-IN" sz="1600" dirty="0" smtClean="0"/>
              <a:t>[2] Q. </a:t>
            </a:r>
            <a:r>
              <a:rPr lang="en-IN" sz="1600" dirty="0" err="1" smtClean="0"/>
              <a:t>Xu</a:t>
            </a:r>
            <a:r>
              <a:rPr lang="en-IN" sz="1600" dirty="0" smtClean="0"/>
              <a:t>, Z. Su, Q. </a:t>
            </a:r>
            <a:r>
              <a:rPr lang="en-IN" sz="1600" dirty="0" err="1" smtClean="0"/>
              <a:t>Zheng</a:t>
            </a:r>
            <a:r>
              <a:rPr lang="en-IN" sz="1600" dirty="0" smtClean="0"/>
              <a:t>, M. </a:t>
            </a:r>
            <a:r>
              <a:rPr lang="en-IN" sz="1600" dirty="0" err="1" smtClean="0"/>
              <a:t>Luo</a:t>
            </a:r>
            <a:r>
              <a:rPr lang="en-IN" sz="1600" dirty="0" smtClean="0"/>
              <a:t>, and B. Dong, “Secure content delivery with edge nodes to save caching resources for mobile users in green cities,” IEEE Trans. Ind. Inform., vol. 14, no. 6, pp. 2550–2559, Jun. 2018. </a:t>
            </a:r>
            <a:endParaRPr lang="en-IN" sz="1600" dirty="0" smtClean="0"/>
          </a:p>
          <a:p>
            <a:pPr algn="just">
              <a:lnSpc>
                <a:spcPct val="160000"/>
              </a:lnSpc>
              <a:buNone/>
            </a:pPr>
            <a:r>
              <a:rPr lang="en-IN" sz="1600" dirty="0" smtClean="0"/>
              <a:t>[</a:t>
            </a:r>
            <a:r>
              <a:rPr lang="en-IN" sz="1600" dirty="0" smtClean="0"/>
              <a:t>3] E. K. Wang, Y. Li, Y. Ye, S. M. </a:t>
            </a:r>
            <a:r>
              <a:rPr lang="en-IN" sz="1600" dirty="0" err="1" smtClean="0"/>
              <a:t>Yiu</a:t>
            </a:r>
            <a:r>
              <a:rPr lang="en-IN" sz="1600" dirty="0" smtClean="0"/>
              <a:t>, and L. C. K. </a:t>
            </a:r>
            <a:r>
              <a:rPr lang="en-IN" sz="1600" dirty="0" err="1" smtClean="0"/>
              <a:t>Hui</a:t>
            </a:r>
            <a:r>
              <a:rPr lang="en-IN" sz="1600" dirty="0" smtClean="0"/>
              <a:t>, “A dynamic trust framework for opportunistic mobile social networks,” IEEE Trans. </a:t>
            </a:r>
            <a:r>
              <a:rPr lang="en-IN" sz="1600" dirty="0" err="1" smtClean="0"/>
              <a:t>Netw</a:t>
            </a:r>
            <a:r>
              <a:rPr lang="en-IN" sz="1600" dirty="0" smtClean="0"/>
              <a:t>. Service </a:t>
            </a:r>
            <a:r>
              <a:rPr lang="en-IN" sz="1600" dirty="0" err="1" smtClean="0"/>
              <a:t>Manag</a:t>
            </a:r>
            <a:r>
              <a:rPr lang="en-IN" sz="1600" dirty="0" smtClean="0"/>
              <a:t>., vol. 15, no. 1, pp. 319–329, Mar. 2018. </a:t>
            </a:r>
            <a:endParaRPr lang="en-IN" sz="1600" dirty="0" smtClean="0"/>
          </a:p>
          <a:p>
            <a:pPr algn="just">
              <a:lnSpc>
                <a:spcPct val="160000"/>
              </a:lnSpc>
              <a:buNone/>
            </a:pPr>
            <a:r>
              <a:rPr lang="en-IN" sz="1600" dirty="0" smtClean="0"/>
              <a:t>[</a:t>
            </a:r>
            <a:r>
              <a:rPr lang="en-IN" sz="1600" dirty="0" smtClean="0"/>
              <a:t>4] K. Zhang, X. Liang, R. Lu, K. Yang, and X. S. </a:t>
            </a:r>
            <a:r>
              <a:rPr lang="en-IN" sz="1600" dirty="0" err="1" smtClean="0"/>
              <a:t>Shen</a:t>
            </a:r>
            <a:r>
              <a:rPr lang="en-IN" sz="1600" dirty="0" smtClean="0"/>
              <a:t>, “Exploiting mobile social </a:t>
            </a:r>
            <a:r>
              <a:rPr lang="en-IN" sz="1600" dirty="0" err="1" smtClean="0"/>
              <a:t>behaviors</a:t>
            </a:r>
            <a:r>
              <a:rPr lang="en-IN" sz="1600" dirty="0" smtClean="0"/>
              <a:t> for </a:t>
            </a:r>
            <a:r>
              <a:rPr lang="en-IN" sz="1600" dirty="0" err="1" smtClean="0"/>
              <a:t>sybil</a:t>
            </a:r>
            <a:r>
              <a:rPr lang="en-IN" sz="1600" dirty="0" smtClean="0"/>
              <a:t> detection,” in Proc. IEEE Conf. </a:t>
            </a:r>
            <a:r>
              <a:rPr lang="en-IN" sz="1600" dirty="0" err="1" smtClean="0"/>
              <a:t>Comput</a:t>
            </a:r>
            <a:r>
              <a:rPr lang="en-IN" sz="1600" dirty="0" smtClean="0"/>
              <a:t>. </a:t>
            </a:r>
            <a:r>
              <a:rPr lang="en-IN" sz="1600" dirty="0" err="1" smtClean="0"/>
              <a:t>Commun</a:t>
            </a:r>
            <a:r>
              <a:rPr lang="en-IN" sz="1600" dirty="0" smtClean="0"/>
              <a:t>., Apr. 2015, pp. 271–279. </a:t>
            </a:r>
            <a:endParaRPr lang="en-IN" sz="1600" dirty="0" smtClean="0"/>
          </a:p>
          <a:p>
            <a:pPr algn="just">
              <a:lnSpc>
                <a:spcPct val="160000"/>
              </a:lnSpc>
              <a:buNone/>
            </a:pPr>
            <a:r>
              <a:rPr lang="en-IN" sz="1600" dirty="0" smtClean="0"/>
              <a:t>[</a:t>
            </a:r>
            <a:r>
              <a:rPr lang="en-IN" sz="1600" dirty="0" smtClean="0"/>
              <a:t>5] Cisco Visual Networking Index: Global Mobile Data Traffic Forecast Update, 2016–2021 White Paper, 2019. </a:t>
            </a:r>
            <a:endParaRPr lang="en-IN" sz="1600" dirty="0" smtClean="0"/>
          </a:p>
          <a:p>
            <a:pPr algn="just">
              <a:lnSpc>
                <a:spcPct val="160000"/>
              </a:lnSpc>
              <a:buNone/>
            </a:pPr>
            <a:r>
              <a:rPr lang="en-IN" sz="1600" dirty="0" smtClean="0"/>
              <a:t>[</a:t>
            </a:r>
            <a:r>
              <a:rPr lang="en-IN" sz="1600" dirty="0" smtClean="0"/>
              <a:t>6] M. </a:t>
            </a:r>
            <a:r>
              <a:rPr lang="en-IN" sz="1600" dirty="0" err="1" smtClean="0"/>
              <a:t>Marjanovic</a:t>
            </a:r>
            <a:r>
              <a:rPr lang="en-IN" sz="1600" dirty="0" smtClean="0"/>
              <a:t>, A. </a:t>
            </a:r>
            <a:r>
              <a:rPr lang="en-IN" sz="1600" dirty="0" err="1" smtClean="0"/>
              <a:t>Antonic</a:t>
            </a:r>
            <a:r>
              <a:rPr lang="en-IN" sz="1600" dirty="0" smtClean="0"/>
              <a:t>, and I. P. </a:t>
            </a:r>
            <a:r>
              <a:rPr lang="en-IN" sz="1600" dirty="0" err="1" smtClean="0"/>
              <a:t>zarko</a:t>
            </a:r>
            <a:r>
              <a:rPr lang="en-IN" sz="1600" dirty="0" smtClean="0"/>
              <a:t>, “Edge computing architecture for mobile </a:t>
            </a:r>
            <a:r>
              <a:rPr lang="en-IN" sz="1600" dirty="0" err="1" smtClean="0"/>
              <a:t>crowdsensing</a:t>
            </a:r>
            <a:r>
              <a:rPr lang="en-IN" sz="1600" dirty="0" smtClean="0"/>
              <a:t>,” IEEE Access, vol. 6, pp. 10 662–10 674, 2018</a:t>
            </a:r>
            <a:r>
              <a:rPr lang="en-IN" sz="1600" dirty="0" smtClean="0"/>
              <a:t>.</a:t>
            </a:r>
          </a:p>
          <a:p>
            <a:pPr algn="just">
              <a:lnSpc>
                <a:spcPct val="160000"/>
              </a:lnSpc>
              <a:buNone/>
            </a:pPr>
            <a:endParaRPr lang="en-IN" sz="1600" dirty="0" smtClean="0"/>
          </a:p>
          <a:p>
            <a:pPr algn="just">
              <a:lnSpc>
                <a:spcPct val="160000"/>
              </a:lnSpc>
              <a:buNone/>
            </a:pPr>
            <a:endParaRPr lang="en-IN" sz="1600" dirty="0" smtClean="0"/>
          </a:p>
          <a:p>
            <a:pPr algn="just">
              <a:lnSpc>
                <a:spcPct val="160000"/>
              </a:lnSpc>
              <a:buNone/>
            </a:pPr>
            <a:endParaRPr lang="en-IN" sz="1600" dirty="0" smtClean="0"/>
          </a:p>
          <a:p>
            <a:pPr algn="just">
              <a:lnSpc>
                <a:spcPct val="160000"/>
              </a:lnSpc>
              <a:buNone/>
            </a:pPr>
            <a:r>
              <a:rPr lang="en-IN" sz="1600" dirty="0" smtClean="0"/>
              <a:t> [</a:t>
            </a:r>
            <a:endParaRPr lang="en-IN" sz="1600" dirty="0" smtClean="0">
              <a:latin typeface="Times New Roman" pitchFamily="18" charset="0"/>
              <a:cs typeface="Times New Roman" pitchFamily="18" charset="0"/>
            </a:endParaRPr>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lnSpc>
                <a:spcPct val="160000"/>
              </a:lnSpc>
              <a:buNone/>
            </a:pPr>
            <a:r>
              <a:rPr lang="en-IN" sz="1400" dirty="0" smtClean="0"/>
              <a:t>7] J. Lin, D. Yang, M. Li, J. </a:t>
            </a:r>
            <a:r>
              <a:rPr lang="en-IN" sz="1400" dirty="0" err="1" smtClean="0"/>
              <a:t>Xu</a:t>
            </a:r>
            <a:r>
              <a:rPr lang="en-IN" sz="1400" dirty="0" smtClean="0"/>
              <a:t>, and G. </a:t>
            </a:r>
            <a:r>
              <a:rPr lang="en-IN" sz="1400" dirty="0" err="1" smtClean="0"/>
              <a:t>Xue</a:t>
            </a:r>
            <a:r>
              <a:rPr lang="en-IN" sz="1400" dirty="0" smtClean="0"/>
              <a:t>, “Frameworks for </a:t>
            </a:r>
            <a:r>
              <a:rPr lang="en-IN" sz="1400" dirty="0" err="1" smtClean="0"/>
              <a:t>privacypreserving</a:t>
            </a:r>
            <a:r>
              <a:rPr lang="en-IN" sz="1400" dirty="0" smtClean="0"/>
              <a:t> mobile </a:t>
            </a:r>
            <a:r>
              <a:rPr lang="en-IN" sz="1400" dirty="0" err="1" smtClean="0"/>
              <a:t>crowdsensing</a:t>
            </a:r>
            <a:r>
              <a:rPr lang="en-IN" sz="1400" dirty="0" smtClean="0"/>
              <a:t> incentive mechanisms,” IEEE Trans. Mobile </a:t>
            </a:r>
            <a:r>
              <a:rPr lang="en-IN" sz="1400" dirty="0" err="1" smtClean="0"/>
              <a:t>Comput</a:t>
            </a:r>
            <a:r>
              <a:rPr lang="en-IN" sz="1400" dirty="0" smtClean="0"/>
              <a:t>., vol. 17, no. 8, pp. 1851–1864, Aug. 2018. </a:t>
            </a:r>
            <a:endParaRPr lang="en-IN" sz="1400" dirty="0" smtClean="0"/>
          </a:p>
          <a:p>
            <a:pPr algn="just">
              <a:lnSpc>
                <a:spcPct val="160000"/>
              </a:lnSpc>
              <a:buNone/>
            </a:pPr>
            <a:r>
              <a:rPr lang="en-IN" sz="1400" dirty="0" smtClean="0"/>
              <a:t>[</a:t>
            </a:r>
            <a:r>
              <a:rPr lang="en-IN" sz="1400" dirty="0" smtClean="0"/>
              <a:t>8] Q. </a:t>
            </a:r>
            <a:r>
              <a:rPr lang="en-IN" sz="1400" dirty="0" err="1" smtClean="0"/>
              <a:t>Xu</a:t>
            </a:r>
            <a:r>
              <a:rPr lang="en-IN" sz="1400" dirty="0" smtClean="0"/>
              <a:t>, Z. Su, and S. </a:t>
            </a:r>
            <a:r>
              <a:rPr lang="en-IN" sz="1400" dirty="0" err="1" smtClean="0"/>
              <a:t>Guo</a:t>
            </a:r>
            <a:r>
              <a:rPr lang="en-IN" sz="1400" dirty="0" smtClean="0"/>
              <a:t>, “A game theoretical incentive scheme for relay selection services in mobile social networks,” IEEE Trans. </a:t>
            </a:r>
            <a:r>
              <a:rPr lang="en-IN" sz="1400" dirty="0" err="1" smtClean="0"/>
              <a:t>Veh</a:t>
            </a:r>
            <a:r>
              <a:rPr lang="en-IN" sz="1400" dirty="0" smtClean="0"/>
              <a:t>. Technol., vol. 65, no. 8, pp. 6692–6702, Aug. 2016. </a:t>
            </a:r>
            <a:endParaRPr lang="en-IN" sz="1400" dirty="0" smtClean="0"/>
          </a:p>
          <a:p>
            <a:pPr algn="just">
              <a:lnSpc>
                <a:spcPct val="160000"/>
              </a:lnSpc>
              <a:buNone/>
            </a:pPr>
            <a:r>
              <a:rPr lang="en-IN" sz="1400" dirty="0" smtClean="0"/>
              <a:t>[</a:t>
            </a:r>
            <a:r>
              <a:rPr lang="en-IN" sz="1400" dirty="0" smtClean="0"/>
              <a:t>9] Y. He, F. R. Yu, N. Zhao, V. C. M. Leung, and H. Yin, “Software-defined networks with mobile edge computing and caching for smart cities: A big data deep reinforcement learning approach,” IEEE </a:t>
            </a:r>
            <a:r>
              <a:rPr lang="en-IN" sz="1400" dirty="0" err="1" smtClean="0"/>
              <a:t>Commun</a:t>
            </a:r>
            <a:r>
              <a:rPr lang="en-IN" sz="1400" dirty="0" smtClean="0"/>
              <a:t>. Mag., vol. 55, no. 12, pp. 31–37, Dec. 2017. </a:t>
            </a:r>
            <a:endParaRPr lang="en-IN" sz="1400" dirty="0" smtClean="0"/>
          </a:p>
          <a:p>
            <a:pPr algn="just">
              <a:lnSpc>
                <a:spcPct val="160000"/>
              </a:lnSpc>
              <a:buNone/>
            </a:pPr>
            <a:r>
              <a:rPr lang="en-IN" sz="1400" dirty="0" smtClean="0"/>
              <a:t>[</a:t>
            </a:r>
            <a:r>
              <a:rPr lang="en-IN" sz="1400" dirty="0" smtClean="0"/>
              <a:t>10] J. </a:t>
            </a:r>
            <a:r>
              <a:rPr lang="en-IN" sz="1400" dirty="0" err="1" smtClean="0"/>
              <a:t>Kwak</a:t>
            </a:r>
            <a:r>
              <a:rPr lang="en-IN" sz="1400" dirty="0" smtClean="0"/>
              <a:t>, Y. Kim, L. B. Le, and S. Chong, “Hybrid content caching in 5g wireless networks: Cloud versus edge caching,” IEEE Trans. Wireless </a:t>
            </a:r>
            <a:r>
              <a:rPr lang="en-IN" sz="1400" dirty="0" err="1" smtClean="0"/>
              <a:t>Commun</a:t>
            </a:r>
            <a:r>
              <a:rPr lang="en-IN" sz="1400" dirty="0" smtClean="0"/>
              <a:t>., vol. 17, no. 5, pp. 3030–3045, May 2018. </a:t>
            </a:r>
            <a:endParaRPr lang="en-IN" sz="1400" dirty="0" smtClean="0"/>
          </a:p>
          <a:p>
            <a:pPr algn="just">
              <a:lnSpc>
                <a:spcPct val="160000"/>
              </a:lnSpc>
              <a:buNone/>
            </a:pPr>
            <a:r>
              <a:rPr lang="en-IN" sz="1400" dirty="0" smtClean="0"/>
              <a:t>[</a:t>
            </a:r>
            <a:r>
              <a:rPr lang="en-IN" sz="1400" dirty="0" smtClean="0"/>
              <a:t>11] Z. Su, Q. </a:t>
            </a:r>
            <a:r>
              <a:rPr lang="en-IN" sz="1400" dirty="0" err="1" smtClean="0"/>
              <a:t>Qi</a:t>
            </a:r>
            <a:r>
              <a:rPr lang="en-IN" sz="1400" dirty="0" smtClean="0"/>
              <a:t>, Q. </a:t>
            </a:r>
            <a:r>
              <a:rPr lang="en-IN" sz="1400" dirty="0" err="1" smtClean="0"/>
              <a:t>Xu</a:t>
            </a:r>
            <a:r>
              <a:rPr lang="en-IN" sz="1400" dirty="0" smtClean="0"/>
              <a:t>, S. </a:t>
            </a:r>
            <a:r>
              <a:rPr lang="en-IN" sz="1400" dirty="0" err="1" smtClean="0"/>
              <a:t>Guo</a:t>
            </a:r>
            <a:r>
              <a:rPr lang="en-IN" sz="1400" dirty="0" smtClean="0"/>
              <a:t>, and X. Wang, “Incentive scheme for cyber physical social systems based on user </a:t>
            </a:r>
            <a:r>
              <a:rPr lang="en-IN" sz="1400" dirty="0" err="1" smtClean="0"/>
              <a:t>behaviors</a:t>
            </a:r>
            <a:r>
              <a:rPr lang="en-IN" sz="1400" dirty="0" smtClean="0"/>
              <a:t>,” IEEE Trans. </a:t>
            </a:r>
            <a:r>
              <a:rPr lang="en-IN" sz="1400" dirty="0" err="1" smtClean="0"/>
              <a:t>Emerg</a:t>
            </a:r>
            <a:r>
              <a:rPr lang="en-IN" sz="1400" dirty="0" smtClean="0"/>
              <a:t>. Topics </a:t>
            </a:r>
            <a:r>
              <a:rPr lang="en-IN" sz="1400" dirty="0" err="1" smtClean="0"/>
              <a:t>Comput</a:t>
            </a:r>
            <a:r>
              <a:rPr lang="en-IN" sz="1400" dirty="0" smtClean="0"/>
              <a:t>., to be published, </a:t>
            </a:r>
            <a:r>
              <a:rPr lang="en-IN" sz="1400" dirty="0" err="1" smtClean="0"/>
              <a:t>doi</a:t>
            </a:r>
            <a:r>
              <a:rPr lang="en-IN" sz="1400" dirty="0" smtClean="0"/>
              <a:t>: 10.1109/TETC.2017.2671843</a:t>
            </a:r>
            <a:r>
              <a:rPr lang="en-IN" sz="1400" dirty="0" smtClean="0"/>
              <a:t>.</a:t>
            </a:r>
          </a:p>
          <a:p>
            <a:pPr algn="just">
              <a:lnSpc>
                <a:spcPct val="160000"/>
              </a:lnSpc>
              <a:buNone/>
            </a:pPr>
            <a:r>
              <a:rPr lang="en-IN" sz="1400" dirty="0" smtClean="0"/>
              <a:t> </a:t>
            </a:r>
            <a:r>
              <a:rPr lang="en-IN" sz="1400" dirty="0" smtClean="0"/>
              <a:t>[12] W. Gong, B. Zhang, and C. Li, “Task assignment in mobile </a:t>
            </a:r>
            <a:r>
              <a:rPr lang="en-IN" sz="1400" dirty="0" err="1" smtClean="0"/>
              <a:t>crowdsensing</a:t>
            </a:r>
            <a:r>
              <a:rPr lang="en-IN" sz="1400" dirty="0" smtClean="0"/>
              <a:t>: Present and future directions,” IEEE </a:t>
            </a:r>
            <a:r>
              <a:rPr lang="en-IN" sz="1400" dirty="0" err="1" smtClean="0"/>
              <a:t>Netw</a:t>
            </a:r>
            <a:r>
              <a:rPr lang="en-IN" sz="1400" dirty="0" smtClean="0"/>
              <a:t>., vol. 32, no. 4, pp. 100–107, Jul./Aug. 2018.</a:t>
            </a:r>
            <a:endParaRPr lang="en-US"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1043</TotalTime>
  <Words>1220</Words>
  <Application>Microsoft Office PowerPoint</Application>
  <PresentationFormat>On-screen Show (4:3)</PresentationFormat>
  <Paragraphs>53</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Intelligent Cache Pollution Attacks Detection for Edge Computing Enabled Mobile Social Networks</vt:lpstr>
      <vt:lpstr>Abstract</vt:lpstr>
      <vt:lpstr>Slide 3</vt:lpstr>
      <vt:lpstr>Existing System</vt:lpstr>
      <vt:lpstr>Disadvantage of Existing System</vt:lpstr>
      <vt:lpstr>PROPOSED SYSTEM :</vt:lpstr>
      <vt:lpstr>ADVANTAGE</vt:lpstr>
      <vt:lpstr>Architecture Diagram </vt:lpstr>
      <vt:lpstr>SOFTWARE REQUIREMENTS:</vt:lpstr>
      <vt:lpstr>HARDWARE REQUIREMENTS:</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Lenovo</cp:lastModifiedBy>
  <cp:revision>462</cp:revision>
  <dcterms:created xsi:type="dcterms:W3CDTF">2006-08-16T00:00:00Z</dcterms:created>
  <dcterms:modified xsi:type="dcterms:W3CDTF">2021-03-07T15:41:34Z</dcterms:modified>
</cp:coreProperties>
</file>