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257" r:id="rId3"/>
    <p:sldId id="329" r:id="rId4"/>
    <p:sldId id="260" r:id="rId5"/>
    <p:sldId id="262" r:id="rId6"/>
    <p:sldId id="263" r:id="rId7"/>
    <p:sldId id="294" r:id="rId8"/>
    <p:sldId id="310" r:id="rId9"/>
    <p:sldId id="326" r:id="rId10"/>
    <p:sldId id="296" r:id="rId11"/>
    <p:sldId id="295" r:id="rId12"/>
    <p:sldId id="298" r:id="rId13"/>
    <p:sldId id="335" r:id="rId14"/>
    <p:sldId id="323" r:id="rId15"/>
    <p:sldId id="32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3190" autoAdjust="0"/>
  </p:normalViewPr>
  <p:slideViewPr>
    <p:cSldViewPr>
      <p:cViewPr varScale="1">
        <p:scale>
          <a:sx n="73" d="100"/>
          <a:sy n="73" d="100"/>
        </p:scale>
        <p:origin x="-128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vegetable disease detection using k-means clustering and </a:t>
            </a:r>
            <a:r>
              <a:rPr lang="en-US" b="1" dirty="0" err="1" smtClean="0"/>
              <a:t>svm</a:t>
            </a:r>
            <a:r>
              <a:rPr lang="en-US" b="1" dirty="0" smtClean="0"/>
              <a:t/>
            </a:r>
            <a:br>
              <a:rPr lang="en-US" b="1" dirty="0" smtClean="0"/>
            </a:br>
            <a:r>
              <a:rPr lang="en-US" dirty="0" smtClean="0"/>
              <a:t/>
            </a:r>
            <a:br>
              <a:rPr lang="en-US" dirty="0" smtClean="0"/>
            </a:br>
            <a:endParaRPr lang="en-US" dirty="0">
              <a:latin typeface="Times New Roman" pitchFamily="18" charset="0"/>
              <a:cs typeface="Times New Roman" pitchFamily="18" charset="0"/>
            </a:endParaRPr>
          </a:p>
        </p:txBody>
      </p:sp>
      <p:sp>
        <p:nvSpPr>
          <p:cNvPr id="15361" name="Rectangle 1"/>
          <p:cNvSpPr>
            <a:spLocks noChangeArrowheads="1"/>
          </p:cNvSpPr>
          <p:nvPr/>
        </p:nvSpPr>
        <p:spPr bwMode="auto">
          <a:xfrm>
            <a:off x="1219200" y="1447800"/>
            <a:ext cx="7620000" cy="19082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03592" cy="838200"/>
          </a:xfrm>
        </p:spPr>
        <p:txBody>
          <a:bodyPr>
            <a:normAutofit/>
          </a:bodyPr>
          <a:lstStyle/>
          <a:p>
            <a:r>
              <a:rPr lang="en-US" b="1" dirty="0" smtClean="0"/>
              <a:t>Abstract</a:t>
            </a:r>
            <a:endParaRPr lang="en-US" dirty="0"/>
          </a:p>
        </p:txBody>
      </p:sp>
      <p:sp>
        <p:nvSpPr>
          <p:cNvPr id="3" name="Content Placeholder 2"/>
          <p:cNvSpPr>
            <a:spLocks noGrp="1"/>
          </p:cNvSpPr>
          <p:nvPr>
            <p:ph idx="1"/>
          </p:nvPr>
        </p:nvSpPr>
        <p:spPr>
          <a:xfrm>
            <a:off x="1066800" y="685800"/>
            <a:ext cx="7866888"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    India is the cultivating country and our country is the biggest maker in agricultural products. So, we have to classify and exchange our agricultural products. Manual arranging is tedious and it requires works. The automatic grading system requires less time for grading of the agricultural products. Image processing technique is helpful in examination and evaluating the products. In this paper we proposed a vegetable disease detection system for recognizing diseased vegetables. Here we utilize the Image processing system for reviewing the vegetables. Vegetables are recognized dependent on their features. The features are color, shape, size, texture. We extract these features utilizing algorithms to distinguish the vegetables. We develop a recognition system for 2D input images. </a:t>
            </a:r>
            <a:endParaRPr lang="en-US" sz="2000" b="1" dirty="0" smtClean="0">
              <a:latin typeface="Times New Roman" pitchFamily="18" charset="0"/>
              <a:cs typeface="Times New Roman" pitchFamily="18" charset="0"/>
            </a:endParaRPr>
          </a:p>
          <a:p>
            <a:endParaRPr lang="en-US" sz="2000" b="1"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143000" y="381000"/>
            <a:ext cx="7791450" cy="6248400"/>
          </a:xfrm>
        </p:spPr>
        <p:txBody>
          <a:bodyPr>
            <a:normAutofit/>
          </a:bodyPr>
          <a:lstStyle/>
          <a:p>
            <a:pPr algn="just">
              <a:lnSpc>
                <a:spcPct val="150000"/>
              </a:lnSpc>
              <a:buNone/>
            </a:pPr>
            <a:r>
              <a:rPr lang="en-US" sz="2000" dirty="0" smtClean="0">
                <a:latin typeface="Times New Roman" pitchFamily="18" charset="0"/>
                <a:cs typeface="Times New Roman" pitchFamily="18" charset="0"/>
              </a:rPr>
              <a:t>   The main aim of this work is detecting infected vegetable based on features with K-means clustering algorithm. Algorithm includes three main steps namely enhancement, segmentation and classification. Vegetable samples are collected as images from high resolution camera and data acquisition is carried out for database preparation. The image segmentation process is based on pixel of the image and is applied to get the segmented and infected vegetables using K-Means Clustering algorithm. The image classification is based on Support Vector Machine (SVM) which perform supervised leaning for classification.</a:t>
            </a:r>
          </a:p>
          <a:p>
            <a:endParaRPr lang="en-US"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With increasing population the crisis of food is getting bigger day by day. </a:t>
            </a:r>
          </a:p>
          <a:p>
            <a:pPr algn="just">
              <a:lnSpc>
                <a:spcPct val="150000"/>
              </a:lnSpc>
            </a:pPr>
            <a:r>
              <a:rPr lang="en-US" sz="2000" dirty="0" smtClean="0">
                <a:latin typeface="Times New Roman" pitchFamily="18" charset="0"/>
                <a:cs typeface="Times New Roman" pitchFamily="18" charset="0"/>
              </a:rPr>
              <a:t>In this time of crisis, the leaf disease of crops is the biggest problem in the food industry. </a:t>
            </a:r>
          </a:p>
          <a:p>
            <a:pPr algn="just">
              <a:lnSpc>
                <a:spcPct val="150000"/>
              </a:lnSpc>
            </a:pPr>
            <a:r>
              <a:rPr lang="en-IN" sz="2000" dirty="0" smtClean="0">
                <a:latin typeface="Times New Roman" pitchFamily="18" charset="0"/>
                <a:cs typeface="Times New Roman" pitchFamily="18" charset="0"/>
              </a:rPr>
              <a:t>We used the unsupervised learning method by implementing the k-means clustering algorithm for segmentation of the faulty region in leaves which is way more accurate than the existing methods.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US" sz="2000" dirty="0" smtClean="0">
                <a:latin typeface="Times New Roman" pitchFamily="18" charset="0"/>
                <a:cs typeface="Times New Roman" pitchFamily="18" charset="0"/>
              </a:rPr>
              <a:t>Crop diseases have turned into dilemma because it may cause reduction in productivity. </a:t>
            </a:r>
          </a:p>
          <a:p>
            <a:pPr algn="just">
              <a:lnSpc>
                <a:spcPct val="150000"/>
              </a:lnSpc>
            </a:pPr>
            <a:r>
              <a:rPr lang="en-US" sz="2000" dirty="0" smtClean="0">
                <a:latin typeface="Times New Roman" pitchFamily="18" charset="0"/>
                <a:cs typeface="Times New Roman" pitchFamily="18" charset="0"/>
              </a:rPr>
              <a:t>Generally through the naked eyes the observations taken by the Experts ancient time for the detection and identification of crop diseases. </a:t>
            </a:r>
          </a:p>
          <a:p>
            <a:pPr algn="just">
              <a:lnSpc>
                <a:spcPct val="150000"/>
              </a:lnSpc>
            </a:pPr>
            <a:r>
              <a:rPr lang="en-US" sz="2000" dirty="0" smtClean="0">
                <a:latin typeface="Times New Roman" pitchFamily="18" charset="0"/>
                <a:cs typeface="Times New Roman" pitchFamily="18" charset="0"/>
              </a:rPr>
              <a:t>But for this the continuous monitoring is required by the Experts and It is too expensive in large fields.</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990600"/>
            <a:ext cx="7498080" cy="50292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have addressed that problem and proposed an efficient method to detect leaf disease. </a:t>
            </a:r>
          </a:p>
          <a:p>
            <a:pPr algn="just">
              <a:lnSpc>
                <a:spcPct val="150000"/>
              </a:lnSpc>
            </a:pPr>
            <a:r>
              <a:rPr lang="en-US" sz="2000" dirty="0" smtClean="0">
                <a:latin typeface="Times New Roman" pitchFamily="18" charset="0"/>
                <a:cs typeface="Times New Roman" pitchFamily="18" charset="0"/>
              </a:rPr>
              <a:t>Leaf diseases can be detected from simple images of the leaves with the help of image processing and segmentation. </a:t>
            </a:r>
          </a:p>
          <a:p>
            <a:pPr algn="just">
              <a:lnSpc>
                <a:spcPct val="150000"/>
              </a:lnSpc>
            </a:pPr>
            <a:r>
              <a:rPr lang="en-US" sz="2000" dirty="0" smtClean="0">
                <a:latin typeface="Times New Roman" pitchFamily="18" charset="0"/>
                <a:cs typeface="Times New Roman" pitchFamily="18" charset="0"/>
              </a:rPr>
              <a:t>Using k-means clustering and Otsu’s method the faulty region in a leaf is detected which helps to determine proper course of action to be taken. </a:t>
            </a:r>
          </a:p>
          <a:p>
            <a:pPr algn="just">
              <a:lnSpc>
                <a:spcPct val="150000"/>
              </a:lnSpc>
            </a:pPr>
            <a:r>
              <a:rPr lang="en-US" sz="2000" dirty="0" smtClean="0">
                <a:latin typeface="Times New Roman" pitchFamily="18" charset="0"/>
                <a:cs typeface="Times New Roman" pitchFamily="18" charset="0"/>
              </a:rPr>
              <a:t>Further the ratio of normal and faulty region if calculated would be able to predict if the leaf can be cured at all.</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334000"/>
          </a:xfrm>
        </p:spPr>
        <p:txBody>
          <a:bodyPr>
            <a:normAutofit lnSpcReduction="10000"/>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Using k-means++ algorithm at first random two centers or pixels are chosen from the infected leaf. </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The centers represent the faulty and faultless regions of the leaf. It is done based on similar kind of featured weights. </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It is done to identify the infected cluster by a specific type of disease, of the sample leaf.</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Now the for all the pixels the nearest center is calculated and assigned to the corresponding centers</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At this stage the new two centers are calculated using the assigned pixels and the algorithm goes back to the previous step. This iterative process is followed till the centers stabilize.</a:t>
            </a:r>
            <a:endParaRPr lang="en-US" sz="2000" b="1"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0"/>
            <a:ext cx="7943088" cy="457200"/>
          </a:xfrm>
        </p:spPr>
        <p:txBody>
          <a:bodyPr>
            <a:normAutofit fontScale="90000"/>
          </a:bodyPr>
          <a:lstStyle/>
          <a:p>
            <a:pPr algn="just"/>
            <a:r>
              <a:rPr lang="en-US" b="1" dirty="0" smtClean="0">
                <a:latin typeface="Times New Roman" pitchFamily="18" charset="0"/>
                <a:cs typeface="Times New Roman" pitchFamily="18" charset="0"/>
              </a:rPr>
              <a:t>Literature Survey</a:t>
            </a:r>
            <a:endParaRPr lang="en-US" b="1" dirty="0"/>
          </a:p>
        </p:txBody>
      </p:sp>
      <p:graphicFrame>
        <p:nvGraphicFramePr>
          <p:cNvPr id="4" name="Content Placeholder 3"/>
          <p:cNvGraphicFramePr>
            <a:graphicFrameLocks noGrp="1"/>
          </p:cNvGraphicFramePr>
          <p:nvPr>
            <p:ph idx="1"/>
          </p:nvPr>
        </p:nvGraphicFramePr>
        <p:xfrm>
          <a:off x="1066800" y="609600"/>
          <a:ext cx="7924800" cy="5913120"/>
        </p:xfrm>
        <a:graphic>
          <a:graphicData uri="http://schemas.openxmlformats.org/drawingml/2006/table">
            <a:tbl>
              <a:tblPr firstRow="1" bandRow="1">
                <a:tableStyleId>{5C22544A-7EE6-4342-B048-85BDC9FD1C3A}</a:tableStyleId>
              </a:tblPr>
              <a:tblGrid>
                <a:gridCol w="2590800"/>
                <a:gridCol w="1371600"/>
                <a:gridCol w="3962400"/>
              </a:tblGrid>
              <a:tr h="457200">
                <a:tc>
                  <a:txBody>
                    <a:bodyPr/>
                    <a:lstStyle/>
                    <a:p>
                      <a:pPr algn="ctr">
                        <a:lnSpc>
                          <a:spcPct val="150000"/>
                        </a:lnSpc>
                      </a:pPr>
                      <a:r>
                        <a:rPr lang="en-US" sz="2000" dirty="0" smtClean="0">
                          <a:latin typeface="Times New Roman" pitchFamily="18" charset="0"/>
                          <a:cs typeface="Times New Roman" pitchFamily="18" charset="0"/>
                        </a:rPr>
                        <a:t>TITLE</a:t>
                      </a:r>
                      <a:endParaRPr lang="en-US"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AUTHOR</a:t>
                      </a:r>
                      <a:endParaRPr lang="en-US"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CONCEPT</a:t>
                      </a:r>
                      <a:endParaRPr lang="en-US" sz="2000" dirty="0">
                        <a:latin typeface="Times New Roman" pitchFamily="18" charset="0"/>
                        <a:cs typeface="Times New Roman" pitchFamily="18" charset="0"/>
                      </a:endParaRPr>
                    </a:p>
                  </a:txBody>
                  <a:tcPr/>
                </a:tc>
              </a:tr>
              <a:tr h="2804160">
                <a:tc>
                  <a:txBody>
                    <a:bodyPr/>
                    <a:lstStyle/>
                    <a:p>
                      <a:pPr marL="0" marR="0" algn="just">
                        <a:lnSpc>
                          <a:spcPct val="150000"/>
                        </a:lnSpc>
                        <a:spcBef>
                          <a:spcPts val="0"/>
                        </a:spcBef>
                        <a:spcAft>
                          <a:spcPts val="0"/>
                        </a:spcAft>
                      </a:pPr>
                      <a:r>
                        <a:rPr kumimoji="0" lang="en-US" sz="1800" kern="1200" dirty="0" smtClean="0">
                          <a:solidFill>
                            <a:schemeClr val="dk1"/>
                          </a:solidFill>
                          <a:latin typeface="Times New Roman" pitchFamily="18" charset="0"/>
                          <a:ea typeface="+mn-ea"/>
                          <a:cs typeface="Times New Roman" pitchFamily="18" charset="0"/>
                        </a:rPr>
                        <a:t>Segmentation of crop disease leaf images using fuzzy C---means clustering algorithm.</a:t>
                      </a:r>
                      <a:endParaRPr lang="en-US" sz="1800" dirty="0">
                        <a:latin typeface="Times New Roman" pitchFamily="18" charset="0"/>
                        <a:ea typeface="Times New Roman"/>
                        <a:cs typeface="Times New Roman" pitchFamily="18" charset="0"/>
                      </a:endParaRPr>
                    </a:p>
                  </a:txBody>
                  <a:tcPr marL="114300" marR="114300" marT="0" marB="0"/>
                </a:tc>
                <a:tc>
                  <a:txBody>
                    <a:bodyPr/>
                    <a:lstStyle/>
                    <a:p>
                      <a:pPr algn="just">
                        <a:lnSpc>
                          <a:spcPct val="150000"/>
                        </a:lnSpc>
                      </a:pPr>
                      <a:r>
                        <a:rPr kumimoji="0" lang="en-US" sz="1800" kern="1200" dirty="0" err="1" smtClean="0">
                          <a:solidFill>
                            <a:schemeClr val="dk1"/>
                          </a:solidFill>
                          <a:latin typeface="Times New Roman" pitchFamily="18" charset="0"/>
                          <a:ea typeface="+mn-ea"/>
                          <a:cs typeface="Times New Roman" pitchFamily="18" charset="0"/>
                        </a:rPr>
                        <a:t>Hanping</a:t>
                      </a:r>
                      <a:r>
                        <a:rPr kumimoji="0" lang="en-US" sz="1800" kern="1200" dirty="0" smtClean="0">
                          <a:solidFill>
                            <a:schemeClr val="dk1"/>
                          </a:solidFill>
                          <a:latin typeface="Times New Roman" pitchFamily="18" charset="0"/>
                          <a:ea typeface="+mn-ea"/>
                          <a:cs typeface="Times New Roman" pitchFamily="18" charset="0"/>
                        </a:rPr>
                        <a:t> M, </a:t>
                      </a:r>
                      <a:r>
                        <a:rPr kumimoji="0" lang="en-US" sz="1800" kern="1200" dirty="0" err="1" smtClean="0">
                          <a:solidFill>
                            <a:schemeClr val="dk1"/>
                          </a:solidFill>
                          <a:latin typeface="Times New Roman" pitchFamily="18" charset="0"/>
                          <a:ea typeface="+mn-ea"/>
                          <a:cs typeface="Times New Roman" pitchFamily="18" charset="0"/>
                        </a:rPr>
                        <a:t>Yancheng</a:t>
                      </a:r>
                      <a:r>
                        <a:rPr kumimoji="0" lang="en-US" sz="1800" kern="1200" dirty="0" smtClean="0">
                          <a:solidFill>
                            <a:schemeClr val="dk1"/>
                          </a:solidFill>
                          <a:latin typeface="Times New Roman" pitchFamily="18" charset="0"/>
                          <a:ea typeface="+mn-ea"/>
                          <a:cs typeface="Times New Roman" pitchFamily="18" charset="0"/>
                        </a:rPr>
                        <a:t> Z, Bo H.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800" dirty="0" smtClean="0">
                          <a:latin typeface="Times New Roman" pitchFamily="18" charset="0"/>
                          <a:ea typeface="Calibri"/>
                          <a:cs typeface="Times New Roman" pitchFamily="18" charset="0"/>
                        </a:rPr>
                        <a:t>The role image processing role is inevitable in the computer vision, robotics, agriculture, and medical field. This work proposes K-means clustering algorithm for the detection of leaf disease and classification.</a:t>
                      </a:r>
                      <a:endParaRPr lang="en-US" sz="1800" dirty="0">
                        <a:latin typeface="Times New Roman" pitchFamily="18" charset="0"/>
                        <a:ea typeface="Calibri"/>
                        <a:cs typeface="Times New Roman" pitchFamily="18" charset="0"/>
                      </a:endParaRPr>
                    </a:p>
                  </a:txBody>
                  <a:tcPr marL="114300" marR="114300" marT="0" marB="0"/>
                </a:tc>
              </a:tr>
              <a:tr h="1574674">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Detection and classification of leaf diseases using K-means-based segmentation and. Information Technology Journal</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Al </a:t>
                      </a:r>
                      <a:r>
                        <a:rPr kumimoji="0" lang="en-US" sz="1800" kern="1200" dirty="0" err="1" smtClean="0">
                          <a:solidFill>
                            <a:schemeClr val="dk1"/>
                          </a:solidFill>
                          <a:latin typeface="Times New Roman" pitchFamily="18" charset="0"/>
                          <a:ea typeface="+mn-ea"/>
                          <a:cs typeface="Times New Roman" pitchFamily="18" charset="0"/>
                        </a:rPr>
                        <a:t>Bashish</a:t>
                      </a:r>
                      <a:r>
                        <a:rPr kumimoji="0" lang="en-US" sz="1800" kern="1200" dirty="0" smtClean="0">
                          <a:solidFill>
                            <a:schemeClr val="dk1"/>
                          </a:solidFill>
                          <a:latin typeface="Times New Roman" pitchFamily="18" charset="0"/>
                          <a:ea typeface="+mn-ea"/>
                          <a:cs typeface="Times New Roman" pitchFamily="18" charset="0"/>
                        </a:rPr>
                        <a:t> D, </a:t>
                      </a:r>
                      <a:r>
                        <a:rPr kumimoji="0" lang="en-US" sz="1800" kern="1200" dirty="0" err="1" smtClean="0">
                          <a:solidFill>
                            <a:schemeClr val="dk1"/>
                          </a:solidFill>
                          <a:latin typeface="Times New Roman" pitchFamily="18" charset="0"/>
                          <a:ea typeface="+mn-ea"/>
                          <a:cs typeface="Times New Roman" pitchFamily="18" charset="0"/>
                        </a:rPr>
                        <a:t>Braik</a:t>
                      </a:r>
                      <a:r>
                        <a:rPr kumimoji="0" lang="en-US" sz="1800" kern="1200" dirty="0" smtClean="0">
                          <a:solidFill>
                            <a:schemeClr val="dk1"/>
                          </a:solidFill>
                          <a:latin typeface="Times New Roman" pitchFamily="18" charset="0"/>
                          <a:ea typeface="+mn-ea"/>
                          <a:cs typeface="Times New Roman" pitchFamily="18" charset="0"/>
                        </a:rPr>
                        <a:t> M, </a:t>
                      </a:r>
                      <a:r>
                        <a:rPr kumimoji="0" lang="en-US" sz="1800" kern="1200" dirty="0" err="1" smtClean="0">
                          <a:solidFill>
                            <a:schemeClr val="dk1"/>
                          </a:solidFill>
                          <a:latin typeface="Times New Roman" pitchFamily="18" charset="0"/>
                          <a:ea typeface="+mn-ea"/>
                          <a:cs typeface="Times New Roman" pitchFamily="18" charset="0"/>
                        </a:rPr>
                        <a:t>Bani</a:t>
                      </a:r>
                      <a:r>
                        <a:rPr kumimoji="0" lang="en-US" sz="1800" kern="1200" dirty="0" smtClean="0">
                          <a:solidFill>
                            <a:schemeClr val="dk1"/>
                          </a:solidFill>
                          <a:latin typeface="Times New Roman" pitchFamily="18" charset="0"/>
                          <a:ea typeface="+mn-ea"/>
                          <a:cs typeface="Times New Roman" pitchFamily="18" charset="0"/>
                        </a:rPr>
                        <a:t>-Ahmad S.</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Times New Roman" pitchFamily="18" charset="0"/>
                          <a:ea typeface="+mn-ea"/>
                          <a:cs typeface="Times New Roman" pitchFamily="18" charset="0"/>
                        </a:rPr>
                        <a:t>Plant disease leaf image segmentation plays </a:t>
                      </a:r>
                      <a:r>
                        <a:rPr kumimoji="0" lang="en-US" sz="1800" kern="1200" dirty="0" err="1" smtClean="0">
                          <a:solidFill>
                            <a:schemeClr val="dk1"/>
                          </a:solidFill>
                          <a:latin typeface="Times New Roman" pitchFamily="18" charset="0"/>
                          <a:ea typeface="+mn-ea"/>
                          <a:cs typeface="Times New Roman" pitchFamily="18" charset="0"/>
                        </a:rPr>
                        <a:t>animportant</a:t>
                      </a:r>
                      <a:r>
                        <a:rPr kumimoji="0" lang="en-US" sz="1800" kern="1200" dirty="0" smtClean="0">
                          <a:solidFill>
                            <a:schemeClr val="dk1"/>
                          </a:solidFill>
                          <a:latin typeface="Times New Roman" pitchFamily="18" charset="0"/>
                          <a:ea typeface="+mn-ea"/>
                          <a:cs typeface="Times New Roman" pitchFamily="18" charset="0"/>
                        </a:rPr>
                        <a:t> role in the plant disease detection through </a:t>
                      </a:r>
                      <a:r>
                        <a:rPr kumimoji="0" lang="en-US" sz="1800" kern="1200" dirty="0" err="1" smtClean="0">
                          <a:solidFill>
                            <a:schemeClr val="dk1"/>
                          </a:solidFill>
                          <a:latin typeface="Times New Roman" pitchFamily="18" charset="0"/>
                          <a:ea typeface="+mn-ea"/>
                          <a:cs typeface="Times New Roman" pitchFamily="18" charset="0"/>
                        </a:rPr>
                        <a:t>leafsymptoms</a:t>
                      </a:r>
                      <a:r>
                        <a:rPr kumimoji="0" lang="en-US" sz="1800" kern="1200" dirty="0" smtClean="0">
                          <a:solidFill>
                            <a:schemeClr val="dk1"/>
                          </a:solidFill>
                          <a:latin typeface="Times New Roman" pitchFamily="18" charset="0"/>
                          <a:ea typeface="+mn-ea"/>
                          <a:cs typeface="Times New Roman" pitchFamily="18" charset="0"/>
                        </a:rPr>
                        <a:t>. </a:t>
                      </a:r>
                      <a:endParaRPr lang="en-US" sz="18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43000" y="0"/>
          <a:ext cx="7467599" cy="6671564"/>
        </p:xfrm>
        <a:graphic>
          <a:graphicData uri="http://schemas.openxmlformats.org/drawingml/2006/table">
            <a:tbl>
              <a:tblPr firstRow="1" bandRow="1">
                <a:tableStyleId>{5C22544A-7EE6-4342-B048-85BDC9FD1C3A}</a:tableStyleId>
              </a:tblPr>
              <a:tblGrid>
                <a:gridCol w="2209800"/>
                <a:gridCol w="1982536"/>
                <a:gridCol w="3275263"/>
              </a:tblGrid>
              <a:tr h="250001">
                <a:tc>
                  <a:txBody>
                    <a:bodyPr/>
                    <a:lstStyle/>
                    <a:p>
                      <a:pPr algn="ctr"/>
                      <a:r>
                        <a:rPr lang="en-US" sz="2000" dirty="0" smtClean="0">
                          <a:latin typeface="Times New Roman" pitchFamily="18" charset="0"/>
                          <a:cs typeface="Times New Roman" pitchFamily="18" charset="0"/>
                        </a:rPr>
                        <a:t>TITLE</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AUTHOR</a:t>
                      </a:r>
                      <a:endParaRPr lang="en-US" sz="2000" dirty="0">
                        <a:latin typeface="Times New Roman" pitchFamily="18" charset="0"/>
                        <a:cs typeface="Times New Roman" pitchFamily="18" charset="0"/>
                      </a:endParaRPr>
                    </a:p>
                  </a:txBody>
                  <a:tcPr/>
                </a:tc>
                <a:tc>
                  <a:txBody>
                    <a:bodyPr/>
                    <a:lstStyle/>
                    <a:p>
                      <a:pPr marL="0" marR="0" algn="ctr">
                        <a:lnSpc>
                          <a:spcPct val="150000"/>
                        </a:lnSpc>
                        <a:spcBef>
                          <a:spcPts val="0"/>
                        </a:spcBef>
                        <a:spcAft>
                          <a:spcPts val="1000"/>
                        </a:spcAft>
                      </a:pPr>
                      <a:r>
                        <a:rPr lang="en-US" sz="2000" dirty="0" smtClean="0">
                          <a:latin typeface="Times New Roman" pitchFamily="18" charset="0"/>
                          <a:ea typeface="Calibri"/>
                          <a:cs typeface="Times New Roman" pitchFamily="18" charset="0"/>
                        </a:rPr>
                        <a:t>CONCEPTS</a:t>
                      </a:r>
                      <a:endParaRPr lang="en-US" sz="2000" dirty="0">
                        <a:latin typeface="Times New Roman" pitchFamily="18" charset="0"/>
                        <a:ea typeface="Calibri"/>
                        <a:cs typeface="Times New Roman" pitchFamily="18" charset="0"/>
                      </a:endParaRPr>
                    </a:p>
                  </a:txBody>
                  <a:tcPr marL="114300" marR="114300" marT="0" marB="0"/>
                </a:tc>
              </a:tr>
              <a:tr h="3189111">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800" b="0" kern="1200" dirty="0" smtClean="0">
                          <a:solidFill>
                            <a:schemeClr val="tx1"/>
                          </a:solidFill>
                          <a:latin typeface="Times New Roman" pitchFamily="18" charset="0"/>
                          <a:ea typeface="+mn-ea"/>
                          <a:cs typeface="Times New Roman" pitchFamily="18" charset="0"/>
                        </a:rPr>
                        <a:t>Detection of plant disease using threshold, k-mean cluster and </a:t>
                      </a:r>
                      <a:r>
                        <a:rPr kumimoji="0" lang="en-US" sz="1800" b="0" kern="1200" dirty="0" err="1" smtClean="0">
                          <a:solidFill>
                            <a:schemeClr val="tx1"/>
                          </a:solidFill>
                          <a:latin typeface="Times New Roman" pitchFamily="18" charset="0"/>
                          <a:ea typeface="+mn-ea"/>
                          <a:cs typeface="Times New Roman" pitchFamily="18" charset="0"/>
                        </a:rPr>
                        <a:t>ann</a:t>
                      </a:r>
                      <a:r>
                        <a:rPr kumimoji="0" lang="en-US" sz="1800" b="0" kern="1200" dirty="0" smtClean="0">
                          <a:solidFill>
                            <a:schemeClr val="tx1"/>
                          </a:solidFill>
                          <a:latin typeface="Times New Roman" pitchFamily="18" charset="0"/>
                          <a:ea typeface="+mn-ea"/>
                          <a:cs typeface="Times New Roman" pitchFamily="18" charset="0"/>
                        </a:rPr>
                        <a:t> algorithm. </a:t>
                      </a:r>
                      <a:r>
                        <a:rPr kumimoji="0" lang="en-US" sz="1800" b="0" kern="1200" dirty="0" err="1" smtClean="0">
                          <a:solidFill>
                            <a:schemeClr val="tx1"/>
                          </a:solidFill>
                          <a:latin typeface="Times New Roman" pitchFamily="18" charset="0"/>
                          <a:ea typeface="+mn-ea"/>
                          <a:cs typeface="Times New Roman" pitchFamily="18" charset="0"/>
                        </a:rPr>
                        <a:t>InConvergence</a:t>
                      </a:r>
                      <a:r>
                        <a:rPr kumimoji="0" lang="en-US" sz="1800" b="0" kern="1200" dirty="0" smtClean="0">
                          <a:solidFill>
                            <a:schemeClr val="tx1"/>
                          </a:solidFill>
                          <a:latin typeface="Times New Roman" pitchFamily="18" charset="0"/>
                          <a:ea typeface="+mn-ea"/>
                          <a:cs typeface="Times New Roman" pitchFamily="18" charset="0"/>
                        </a:rPr>
                        <a:t> in Technology</a:t>
                      </a:r>
                      <a:endParaRPr lang="en-US" sz="1800" b="0" dirty="0" smtClean="0">
                        <a:solidFill>
                          <a:schemeClr val="tx1"/>
                        </a:solidFill>
                        <a:latin typeface="Times New Roman" pitchFamily="18" charset="0"/>
                        <a:cs typeface="Times New Roman" pitchFamily="18" charset="0"/>
                      </a:endParaRPr>
                    </a:p>
                    <a:p>
                      <a:pPr algn="just">
                        <a:lnSpc>
                          <a:spcPct val="150000"/>
                        </a:lnSpc>
                      </a:pPr>
                      <a:endParaRPr lang="en-US" sz="1800" b="0" dirty="0">
                        <a:latin typeface="Times New Roman" pitchFamily="18" charset="0"/>
                        <a:cs typeface="Times New Roman" pitchFamily="18" charset="0"/>
                      </a:endParaRPr>
                    </a:p>
                  </a:txBody>
                  <a:tcPr/>
                </a:tc>
                <a:tc>
                  <a:txBody>
                    <a:bodyPr/>
                    <a:lstStyle/>
                    <a:p>
                      <a:pPr algn="just">
                        <a:lnSpc>
                          <a:spcPct val="150000"/>
                        </a:lnSpc>
                      </a:pPr>
                      <a:r>
                        <a:rPr kumimoji="0" lang="en-US" sz="1800" b="0" kern="1200" dirty="0" err="1" smtClean="0">
                          <a:solidFill>
                            <a:schemeClr val="tx1"/>
                          </a:solidFill>
                          <a:latin typeface="Times New Roman" pitchFamily="18" charset="0"/>
                          <a:ea typeface="+mn-ea"/>
                          <a:cs typeface="Times New Roman" pitchFamily="18" charset="0"/>
                        </a:rPr>
                        <a:t>Tete</a:t>
                      </a:r>
                      <a:r>
                        <a:rPr kumimoji="0" lang="en-US" sz="1800" b="0" kern="1200" dirty="0" smtClean="0">
                          <a:solidFill>
                            <a:schemeClr val="tx1"/>
                          </a:solidFill>
                          <a:latin typeface="Times New Roman" pitchFamily="18" charset="0"/>
                          <a:ea typeface="+mn-ea"/>
                          <a:cs typeface="Times New Roman" pitchFamily="18" charset="0"/>
                        </a:rPr>
                        <a:t> TN, </a:t>
                      </a:r>
                      <a:r>
                        <a:rPr kumimoji="0" lang="en-US" sz="1800" b="0" kern="1200" dirty="0" err="1" smtClean="0">
                          <a:solidFill>
                            <a:schemeClr val="tx1"/>
                          </a:solidFill>
                          <a:latin typeface="Times New Roman" pitchFamily="18" charset="0"/>
                          <a:ea typeface="+mn-ea"/>
                          <a:cs typeface="Times New Roman" pitchFamily="18" charset="0"/>
                        </a:rPr>
                        <a:t>Kamlu</a:t>
                      </a:r>
                      <a:r>
                        <a:rPr kumimoji="0" lang="en-US" sz="1800" b="0" kern="1200" dirty="0" smtClean="0">
                          <a:solidFill>
                            <a:schemeClr val="tx1"/>
                          </a:solidFill>
                          <a:latin typeface="Times New Roman" pitchFamily="18" charset="0"/>
                          <a:ea typeface="+mn-ea"/>
                          <a:cs typeface="Times New Roman" pitchFamily="18" charset="0"/>
                        </a:rPr>
                        <a:t> S</a:t>
                      </a:r>
                      <a:endParaRPr lang="en-US" sz="1800" b="0" dirty="0">
                        <a:solidFill>
                          <a:schemeClr val="tx1"/>
                        </a:solidFill>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b="0" kern="1200" dirty="0" smtClean="0">
                          <a:solidFill>
                            <a:schemeClr val="tx1"/>
                          </a:solidFill>
                          <a:latin typeface="Times New Roman" pitchFamily="18" charset="0"/>
                          <a:ea typeface="+mn-ea"/>
                          <a:cs typeface="Times New Roman" pitchFamily="18" charset="0"/>
                        </a:rPr>
                        <a:t>He internet of things has been employed to </a:t>
                      </a:r>
                      <a:r>
                        <a:rPr lang="en-US" sz="1800" b="0" dirty="0" smtClean="0">
                          <a:solidFill>
                            <a:schemeClr val="tx1"/>
                          </a:solidFill>
                          <a:latin typeface="Times New Roman" pitchFamily="18" charset="0"/>
                          <a:cs typeface="Times New Roman" pitchFamily="18" charset="0"/>
                        </a:rPr>
                        <a:t>recognize and monitor the plant diseases, in which the key process is the plant disease leaf image segmentation. Based on K-means clustering, a plant disease leaf image segmentation method is proposed in this paper.</a:t>
                      </a:r>
                      <a:endParaRPr lang="en-US" sz="1800" b="0" dirty="0">
                        <a:solidFill>
                          <a:schemeClr val="tx1"/>
                        </a:solidFill>
                        <a:latin typeface="Times New Roman" pitchFamily="18" charset="0"/>
                        <a:ea typeface="Calibri"/>
                        <a:cs typeface="Times New Roman" pitchFamily="18" charset="0"/>
                      </a:endParaRPr>
                    </a:p>
                  </a:txBody>
                  <a:tcPr marL="114300" marR="114300" marT="0" marB="0"/>
                </a:tc>
              </a:tr>
              <a:tr h="2479490">
                <a:tc>
                  <a:txBody>
                    <a:bodyPr/>
                    <a:lstStyle/>
                    <a:p>
                      <a:pPr algn="just">
                        <a:lnSpc>
                          <a:spcPct val="150000"/>
                        </a:lnSpc>
                      </a:pPr>
                      <a:r>
                        <a:rPr kumimoji="0" lang="en-US" sz="1800" b="0" kern="1200" smtClean="0">
                          <a:solidFill>
                            <a:schemeClr val="dk1"/>
                          </a:solidFill>
                          <a:latin typeface="Times New Roman" pitchFamily="18" charset="0"/>
                          <a:ea typeface="+mn-ea"/>
                          <a:cs typeface="Times New Roman" pitchFamily="18" charset="0"/>
                        </a:rPr>
                        <a:t>PR. An application of K-means clustering and artificial intelligence in pattern recognition for crop diseases.</a:t>
                      </a:r>
                      <a:endParaRPr lang="en-US" sz="1800" b="0" dirty="0">
                        <a:latin typeface="Times New Roman" pitchFamily="18" charset="0"/>
                        <a:cs typeface="Times New Roman" pitchFamily="18" charset="0"/>
                      </a:endParaRPr>
                    </a:p>
                  </a:txBody>
                  <a:tcPr/>
                </a:tc>
                <a:tc>
                  <a:txBody>
                    <a:bodyPr/>
                    <a:lstStyle/>
                    <a:p>
                      <a:pPr algn="just">
                        <a:lnSpc>
                          <a:spcPct val="150000"/>
                        </a:lnSpc>
                      </a:pPr>
                      <a:r>
                        <a:rPr kumimoji="0" lang="en-US" sz="1800" b="0" kern="1200" dirty="0" err="1" smtClean="0">
                          <a:solidFill>
                            <a:schemeClr val="dk1"/>
                          </a:solidFill>
                          <a:latin typeface="Times New Roman" pitchFamily="18" charset="0"/>
                          <a:ea typeface="+mn-ea"/>
                          <a:cs typeface="Times New Roman" pitchFamily="18" charset="0"/>
                        </a:rPr>
                        <a:t>Badnakhe</a:t>
                      </a:r>
                      <a:r>
                        <a:rPr kumimoji="0" lang="en-US" sz="1800" b="0" kern="1200" dirty="0" smtClean="0">
                          <a:solidFill>
                            <a:schemeClr val="dk1"/>
                          </a:solidFill>
                          <a:latin typeface="Times New Roman" pitchFamily="18" charset="0"/>
                          <a:ea typeface="+mn-ea"/>
                          <a:cs typeface="Times New Roman" pitchFamily="18" charset="0"/>
                        </a:rPr>
                        <a:t> MR, </a:t>
                      </a:r>
                      <a:r>
                        <a:rPr kumimoji="0" lang="en-US" sz="1800" b="0" kern="1200" dirty="0" err="1" smtClean="0">
                          <a:solidFill>
                            <a:schemeClr val="dk1"/>
                          </a:solidFill>
                          <a:latin typeface="Times New Roman" pitchFamily="18" charset="0"/>
                          <a:ea typeface="+mn-ea"/>
                          <a:cs typeface="Times New Roman" pitchFamily="18" charset="0"/>
                        </a:rPr>
                        <a:t>Deshmukh</a:t>
                      </a:r>
                      <a:endParaRPr lang="en-US" sz="18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1000"/>
                        </a:spcAft>
                        <a:buClrTx/>
                        <a:buSzTx/>
                        <a:buFontTx/>
                        <a:buNone/>
                        <a:tabLst/>
                        <a:defRPr/>
                      </a:pPr>
                      <a:r>
                        <a:rPr lang="en-US" sz="1800" b="0" dirty="0" smtClean="0">
                          <a:latin typeface="Times New Roman" pitchFamily="18" charset="0"/>
                          <a:ea typeface="Calibri"/>
                          <a:cs typeface="Times New Roman" pitchFamily="18" charset="0"/>
                        </a:rPr>
                        <a:t>Crops are very important for the farmers, just like the bread and butter for them. The mainly Indian Economy is depending on the Agricultural productivity. </a:t>
                      </a:r>
                      <a:endParaRPr lang="en-US" sz="1800" b="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3736975" y="1576387"/>
            <a:ext cx="2895600" cy="4543425"/>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Conclusion</a:t>
            </a:r>
            <a:endParaRPr lang="en-IN"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work proposes segmentation and classification algorithms for the analysis of leaf diseases. For the extraction of ROI, K-means clustering was employed and the L*a*b </a:t>
            </a:r>
            <a:r>
              <a:rPr lang="en-IN" dirty="0" err="1" smtClean="0">
                <a:latin typeface="Times New Roman" pitchFamily="18" charset="0"/>
                <a:cs typeface="Times New Roman" pitchFamily="18" charset="0"/>
              </a:rPr>
              <a:t>color</a:t>
            </a:r>
            <a:r>
              <a:rPr lang="en-IN" dirty="0" smtClean="0">
                <a:latin typeface="Times New Roman" pitchFamily="18" charset="0"/>
                <a:cs typeface="Times New Roman" pitchFamily="18" charset="0"/>
              </a:rPr>
              <a:t> model was used. The pre processing was performed by the </a:t>
            </a:r>
            <a:r>
              <a:rPr lang="en-IN" dirty="0" err="1" smtClean="0">
                <a:latin typeface="Times New Roman" pitchFamily="18" charset="0"/>
                <a:cs typeface="Times New Roman" pitchFamily="18" charset="0"/>
              </a:rPr>
              <a:t>color</a:t>
            </a:r>
            <a:r>
              <a:rPr lang="en-IN" dirty="0" smtClean="0">
                <a:latin typeface="Times New Roman" pitchFamily="18" charset="0"/>
                <a:cs typeface="Times New Roman" pitchFamily="18" charset="0"/>
              </a:rPr>
              <a:t> median filter and for feature extraction, </a:t>
            </a:r>
            <a:r>
              <a:rPr lang="en-IN" dirty="0" err="1" smtClean="0">
                <a:latin typeface="Times New Roman" pitchFamily="18" charset="0"/>
                <a:cs typeface="Times New Roman" pitchFamily="18" charset="0"/>
              </a:rPr>
              <a:t>color</a:t>
            </a:r>
            <a:r>
              <a:rPr lang="en-IN" dirty="0" smtClean="0">
                <a:latin typeface="Times New Roman" pitchFamily="18" charset="0"/>
                <a:cs typeface="Times New Roman" pitchFamily="18" charset="0"/>
              </a:rPr>
              <a:t> texture features are extracted. The multiclass SVM was employed for classification of leaf diseases and the outcome of this work will be an aid for agriculturalist for disease classification. The future work includes the collection of more real time disease images and development of application software for agriculturalist. </a:t>
            </a:r>
            <a:endParaRPr lang="en-IN"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600" dirty="0" smtClean="0">
                <a:latin typeface="Times New Roman" pitchFamily="18" charset="0"/>
                <a:cs typeface="Times New Roman" pitchFamily="18" charset="0"/>
              </a:rPr>
              <a:t>[1] </a:t>
            </a:r>
            <a:r>
              <a:rPr lang="en-US" sz="1600" dirty="0" err="1" smtClean="0">
                <a:latin typeface="Times New Roman" pitchFamily="18" charset="0"/>
                <a:cs typeface="Times New Roman" pitchFamily="18" charset="0"/>
              </a:rPr>
              <a:t>Hanping</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Yancheng</a:t>
            </a:r>
            <a:r>
              <a:rPr lang="en-US" sz="1600" dirty="0" smtClean="0">
                <a:latin typeface="Times New Roman" pitchFamily="18" charset="0"/>
                <a:cs typeface="Times New Roman" pitchFamily="18" charset="0"/>
              </a:rPr>
              <a:t> Z, Bo H. Segmentation of crop disease leaf images using fuzzy C---means clustering algorithm. Transactions of the Chinese Society of Agricultural Engineering. 2008 Sep 1;2008(9).</a:t>
            </a:r>
          </a:p>
          <a:p>
            <a:pPr algn="just">
              <a:lnSpc>
                <a:spcPct val="150000"/>
              </a:lnSpc>
            </a:pPr>
            <a:r>
              <a:rPr lang="en-US" sz="1600" dirty="0" smtClean="0">
                <a:latin typeface="Times New Roman" pitchFamily="18" charset="0"/>
                <a:cs typeface="Times New Roman" pitchFamily="18" charset="0"/>
              </a:rPr>
              <a:t>[2] Li H, Chen C, Zhao S, </a:t>
            </a:r>
            <a:r>
              <a:rPr lang="en-US" sz="1600" dirty="0" err="1" smtClean="0">
                <a:latin typeface="Times New Roman" pitchFamily="18" charset="0"/>
                <a:cs typeface="Times New Roman" pitchFamily="18" charset="0"/>
              </a:rPr>
              <a:t>Lyu</a:t>
            </a:r>
            <a:r>
              <a:rPr lang="en-US" sz="1600" dirty="0" smtClean="0">
                <a:latin typeface="Times New Roman" pitchFamily="18" charset="0"/>
                <a:cs typeface="Times New Roman" pitchFamily="18" charset="0"/>
              </a:rPr>
              <a:t> Z. Color disease leaf image segmentation using NAMS </a:t>
            </a:r>
            <a:r>
              <a:rPr lang="en-US" sz="1600" dirty="0" err="1" smtClean="0">
                <a:latin typeface="Times New Roman" pitchFamily="18" charset="0"/>
                <a:cs typeface="Times New Roman" pitchFamily="18" charset="0"/>
              </a:rPr>
              <a:t>superpixel</a:t>
            </a:r>
            <a:r>
              <a:rPr lang="en-US" sz="1600" dirty="0" smtClean="0">
                <a:latin typeface="Times New Roman" pitchFamily="18" charset="0"/>
                <a:cs typeface="Times New Roman" pitchFamily="18" charset="0"/>
              </a:rPr>
              <a:t> algorithm. Technology and Health Care. 2018 Apr 10(Preprint):1-6.</a:t>
            </a:r>
          </a:p>
          <a:p>
            <a:pPr algn="just">
              <a:lnSpc>
                <a:spcPct val="150000"/>
              </a:lnSpc>
            </a:pPr>
            <a:r>
              <a:rPr lang="en-US" sz="1600" dirty="0" smtClean="0">
                <a:latin typeface="Times New Roman" pitchFamily="18" charset="0"/>
                <a:cs typeface="Times New Roman" pitchFamily="18" charset="0"/>
              </a:rPr>
              <a:t>[3] Al </a:t>
            </a:r>
            <a:r>
              <a:rPr lang="en-US" sz="1600" dirty="0" err="1" smtClean="0">
                <a:latin typeface="Times New Roman" pitchFamily="18" charset="0"/>
                <a:cs typeface="Times New Roman" pitchFamily="18" charset="0"/>
              </a:rPr>
              <a:t>Bashish</a:t>
            </a:r>
            <a:r>
              <a:rPr lang="en-US" sz="1600" dirty="0" smtClean="0">
                <a:latin typeface="Times New Roman" pitchFamily="18" charset="0"/>
                <a:cs typeface="Times New Roman" pitchFamily="18" charset="0"/>
              </a:rPr>
              <a:t> D, </a:t>
            </a:r>
            <a:r>
              <a:rPr lang="en-US" sz="1600" dirty="0" err="1" smtClean="0">
                <a:latin typeface="Times New Roman" pitchFamily="18" charset="0"/>
                <a:cs typeface="Times New Roman" pitchFamily="18" charset="0"/>
              </a:rPr>
              <a:t>Braik</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Bani</a:t>
            </a:r>
            <a:r>
              <a:rPr lang="en-US" sz="1600" dirty="0" smtClean="0">
                <a:latin typeface="Times New Roman" pitchFamily="18" charset="0"/>
                <a:cs typeface="Times New Roman" pitchFamily="18" charset="0"/>
              </a:rPr>
              <a:t>-Ahmad S. Detection and classification of</a:t>
            </a:r>
          </a:p>
          <a:p>
            <a:pPr algn="just">
              <a:lnSpc>
                <a:spcPct val="150000"/>
              </a:lnSpc>
            </a:pPr>
            <a:r>
              <a:rPr lang="en-US" sz="1600" dirty="0" smtClean="0">
                <a:latin typeface="Times New Roman" pitchFamily="18" charset="0"/>
                <a:cs typeface="Times New Roman" pitchFamily="18" charset="0"/>
              </a:rPr>
              <a:t>leaf diseases using K-means-based segmentation and. Information Technology Journal. 2011;10(2):267-75.</a:t>
            </a:r>
          </a:p>
          <a:p>
            <a:pPr algn="just">
              <a:lnSpc>
                <a:spcPct val="150000"/>
              </a:lnSpc>
            </a:pPr>
            <a:r>
              <a:rPr lang="en-US" sz="1600" dirty="0" smtClean="0">
                <a:latin typeface="Times New Roman" pitchFamily="18" charset="0"/>
                <a:cs typeface="Times New Roman" pitchFamily="18" charset="0"/>
              </a:rPr>
              <a:t>[4] </a:t>
            </a:r>
            <a:r>
              <a:rPr lang="en-US" sz="1600" dirty="0" err="1" smtClean="0">
                <a:latin typeface="Times New Roman" pitchFamily="18" charset="0"/>
                <a:cs typeface="Times New Roman" pitchFamily="18" charset="0"/>
              </a:rPr>
              <a:t>Tete</a:t>
            </a:r>
            <a:r>
              <a:rPr lang="en-US" sz="1600" dirty="0" smtClean="0">
                <a:latin typeface="Times New Roman" pitchFamily="18" charset="0"/>
                <a:cs typeface="Times New Roman" pitchFamily="18" charset="0"/>
              </a:rPr>
              <a:t> TN, </a:t>
            </a:r>
            <a:r>
              <a:rPr lang="en-US" sz="1600" dirty="0" err="1" smtClean="0">
                <a:latin typeface="Times New Roman" pitchFamily="18" charset="0"/>
                <a:cs typeface="Times New Roman" pitchFamily="18" charset="0"/>
              </a:rPr>
              <a:t>Kamlu</a:t>
            </a:r>
            <a:r>
              <a:rPr lang="en-US" sz="1600" dirty="0" smtClean="0">
                <a:latin typeface="Times New Roman" pitchFamily="18" charset="0"/>
                <a:cs typeface="Times New Roman" pitchFamily="18" charset="0"/>
              </a:rPr>
              <a:t> S. Detection of plant disease using threshold, k-mean cluster and </a:t>
            </a:r>
            <a:r>
              <a:rPr lang="en-US" sz="1600" dirty="0" err="1" smtClean="0">
                <a:latin typeface="Times New Roman" pitchFamily="18" charset="0"/>
                <a:cs typeface="Times New Roman" pitchFamily="18" charset="0"/>
              </a:rPr>
              <a:t>ann</a:t>
            </a:r>
            <a:r>
              <a:rPr lang="en-US" sz="1600" dirty="0" smtClean="0">
                <a:latin typeface="Times New Roman" pitchFamily="18" charset="0"/>
                <a:cs typeface="Times New Roman" pitchFamily="18" charset="0"/>
              </a:rPr>
              <a:t> algorithm. </a:t>
            </a:r>
            <a:r>
              <a:rPr lang="en-US" sz="1600" dirty="0" err="1" smtClean="0">
                <a:latin typeface="Times New Roman" pitchFamily="18" charset="0"/>
                <a:cs typeface="Times New Roman" pitchFamily="18" charset="0"/>
              </a:rPr>
              <a:t>InConvergence</a:t>
            </a:r>
            <a:r>
              <a:rPr lang="en-US" sz="1600" dirty="0" smtClean="0">
                <a:latin typeface="Times New Roman" pitchFamily="18" charset="0"/>
                <a:cs typeface="Times New Roman" pitchFamily="18" charset="0"/>
              </a:rPr>
              <a:t> in Technology (I2CT), 2017 2nd International Conference for 2017 Apr 7 (pp. 523-526). IEEE.</a:t>
            </a:r>
          </a:p>
          <a:p>
            <a:pPr algn="just">
              <a:lnSpc>
                <a:spcPct val="150000"/>
              </a:lnSpc>
            </a:pPr>
            <a:r>
              <a:rPr lang="en-US" sz="1600" dirty="0" smtClean="0">
                <a:latin typeface="Times New Roman" pitchFamily="18" charset="0"/>
                <a:cs typeface="Times New Roman" pitchFamily="18" charset="0"/>
              </a:rPr>
              <a:t>[5] </a:t>
            </a:r>
            <a:r>
              <a:rPr lang="en-US" sz="1600" dirty="0" err="1" smtClean="0">
                <a:latin typeface="Times New Roman" pitchFamily="18" charset="0"/>
                <a:cs typeface="Times New Roman" pitchFamily="18" charset="0"/>
              </a:rPr>
              <a:t>Valliammal</a:t>
            </a:r>
            <a:r>
              <a:rPr lang="en-US" sz="1600" dirty="0" smtClean="0">
                <a:latin typeface="Times New Roman" pitchFamily="18" charset="0"/>
                <a:cs typeface="Times New Roman" pitchFamily="18" charset="0"/>
              </a:rPr>
              <a:t> N, </a:t>
            </a:r>
            <a:r>
              <a:rPr lang="en-US" sz="1600" dirty="0" err="1" smtClean="0">
                <a:latin typeface="Times New Roman" pitchFamily="18" charset="0"/>
                <a:cs typeface="Times New Roman" pitchFamily="18" charset="0"/>
              </a:rPr>
              <a:t>Geethalakshmi</a:t>
            </a:r>
            <a:r>
              <a:rPr lang="en-US" sz="1600" dirty="0" smtClean="0">
                <a:latin typeface="Times New Roman" pitchFamily="18" charset="0"/>
                <a:cs typeface="Times New Roman" pitchFamily="18" charset="0"/>
              </a:rPr>
              <a:t> SN. Plant leaf segmentation using non linear K means clustering. International Journal of Computer Science Issues (IJCSI). 2012 May 1;9(3):212.</a:t>
            </a:r>
          </a:p>
          <a:p>
            <a:pPr>
              <a:lnSpc>
                <a:spcPct val="150000"/>
              </a:lnSpc>
            </a:pPr>
            <a:endParaRPr lang="en-US" sz="18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066800" y="304800"/>
            <a:ext cx="7867650" cy="6324600"/>
          </a:xfrm>
        </p:spPr>
        <p:txBody>
          <a:bodyPr>
            <a:normAutofit/>
          </a:bodyPr>
          <a:lstStyle/>
          <a:p>
            <a:pPr algn="just">
              <a:lnSpc>
                <a:spcPct val="170000"/>
              </a:lnSpc>
            </a:pPr>
            <a:r>
              <a:rPr lang="en-US" sz="1600" dirty="0" smtClean="0">
                <a:latin typeface="Times New Roman" pitchFamily="18" charset="0"/>
                <a:cs typeface="Times New Roman" pitchFamily="18" charset="0"/>
              </a:rPr>
              <a:t>[6] S. </a:t>
            </a:r>
            <a:r>
              <a:rPr lang="en-US" sz="1600" dirty="0" err="1" smtClean="0">
                <a:latin typeface="Times New Roman" pitchFamily="18" charset="0"/>
                <a:cs typeface="Times New Roman" pitchFamily="18" charset="0"/>
              </a:rPr>
              <a:t>Kalaivani</a:t>
            </a:r>
            <a:r>
              <a:rPr lang="en-US" sz="1600" dirty="0" smtClean="0">
                <a:latin typeface="Times New Roman" pitchFamily="18" charset="0"/>
                <a:cs typeface="Times New Roman" pitchFamily="18" charset="0"/>
              </a:rPr>
              <a:t>*, S.P. </a:t>
            </a:r>
            <a:r>
              <a:rPr lang="en-US" sz="1600" dirty="0" err="1" smtClean="0">
                <a:latin typeface="Times New Roman" pitchFamily="18" charset="0"/>
                <a:cs typeface="Times New Roman" pitchFamily="18" charset="0"/>
              </a:rPr>
              <a:t>Shantharajah</a:t>
            </a:r>
            <a:r>
              <a:rPr lang="en-US" sz="1600" dirty="0" smtClean="0">
                <a:latin typeface="Times New Roman" pitchFamily="18" charset="0"/>
                <a:cs typeface="Times New Roman" pitchFamily="18" charset="0"/>
              </a:rPr>
              <a:t> and T. </a:t>
            </a:r>
            <a:r>
              <a:rPr lang="en-US" sz="1600" dirty="0" err="1" smtClean="0">
                <a:latin typeface="Times New Roman" pitchFamily="18" charset="0"/>
                <a:cs typeface="Times New Roman" pitchFamily="18" charset="0"/>
              </a:rPr>
              <a:t>Padma</a:t>
            </a:r>
            <a:r>
              <a:rPr lang="en-US" sz="1600" dirty="0" smtClean="0">
                <a:latin typeface="Times New Roman" pitchFamily="18" charset="0"/>
                <a:cs typeface="Times New Roman" pitchFamily="18" charset="0"/>
              </a:rPr>
              <a:t>, “Double Line Clustering based </a:t>
            </a:r>
            <a:r>
              <a:rPr lang="en-US" sz="1600" dirty="0" err="1" smtClean="0">
                <a:latin typeface="Times New Roman" pitchFamily="18" charset="0"/>
                <a:cs typeface="Times New Roman" pitchFamily="18" charset="0"/>
              </a:rPr>
              <a:t>Colour</a:t>
            </a:r>
            <a:r>
              <a:rPr lang="en-US" sz="1600" dirty="0" smtClean="0">
                <a:latin typeface="Times New Roman" pitchFamily="18" charset="0"/>
                <a:cs typeface="Times New Roman" pitchFamily="18" charset="0"/>
              </a:rPr>
              <a:t> Image Segmentation Technique for Plant Disease Detection”, Current Medical Imaging Reviews (2018) 14: 1</a:t>
            </a:r>
          </a:p>
          <a:p>
            <a:pPr algn="just">
              <a:lnSpc>
                <a:spcPct val="170000"/>
              </a:lnSpc>
            </a:pPr>
            <a:r>
              <a:rPr lang="en-US" sz="1600" dirty="0" smtClean="0">
                <a:latin typeface="Times New Roman" pitchFamily="18" charset="0"/>
                <a:cs typeface="Times New Roman" pitchFamily="18" charset="0"/>
              </a:rPr>
              <a:t>[7] </a:t>
            </a:r>
            <a:r>
              <a:rPr lang="en-US" sz="1600" dirty="0" err="1" smtClean="0">
                <a:latin typeface="Times New Roman" pitchFamily="18" charset="0"/>
                <a:cs typeface="Times New Roman" pitchFamily="18" charset="0"/>
              </a:rPr>
              <a:t>Ghaiwat</a:t>
            </a:r>
            <a:r>
              <a:rPr lang="en-US" sz="1600" dirty="0" smtClean="0">
                <a:latin typeface="Times New Roman" pitchFamily="18" charset="0"/>
                <a:cs typeface="Times New Roman" pitchFamily="18" charset="0"/>
              </a:rPr>
              <a:t> SN, </a:t>
            </a:r>
            <a:r>
              <a:rPr lang="en-US" sz="1600" dirty="0" err="1" smtClean="0">
                <a:latin typeface="Times New Roman" pitchFamily="18" charset="0"/>
                <a:cs typeface="Times New Roman" pitchFamily="18" charset="0"/>
              </a:rPr>
              <a:t>Arora</a:t>
            </a:r>
            <a:r>
              <a:rPr lang="en-US" sz="1600" dirty="0" smtClean="0">
                <a:latin typeface="Times New Roman" pitchFamily="18" charset="0"/>
                <a:cs typeface="Times New Roman" pitchFamily="18" charset="0"/>
              </a:rPr>
              <a:t> P. “Detection and classification of plant leaf diseases using image processing techniques: a review”. International Journal of Recent Advances in Engineering &amp; Technology. 2014;2(3):1-7.</a:t>
            </a:r>
          </a:p>
          <a:p>
            <a:pPr algn="just">
              <a:lnSpc>
                <a:spcPct val="170000"/>
              </a:lnSpc>
            </a:pPr>
            <a:r>
              <a:rPr lang="en-US" sz="1600" dirty="0" smtClean="0">
                <a:latin typeface="Times New Roman" pitchFamily="18" charset="0"/>
                <a:cs typeface="Times New Roman" pitchFamily="18" charset="0"/>
              </a:rPr>
              <a:t>[8] </a:t>
            </a:r>
            <a:r>
              <a:rPr lang="en-US" sz="1600" dirty="0" err="1" smtClean="0">
                <a:latin typeface="Times New Roman" pitchFamily="18" charset="0"/>
                <a:cs typeface="Times New Roman" pitchFamily="18" charset="0"/>
              </a:rPr>
              <a:t>Badnakhe</a:t>
            </a:r>
            <a:r>
              <a:rPr lang="en-US" sz="1600" dirty="0" smtClean="0">
                <a:latin typeface="Times New Roman" pitchFamily="18" charset="0"/>
                <a:cs typeface="Times New Roman" pitchFamily="18" charset="0"/>
              </a:rPr>
              <a:t> MR, </a:t>
            </a:r>
            <a:r>
              <a:rPr lang="en-US" sz="1600" dirty="0" err="1" smtClean="0">
                <a:latin typeface="Times New Roman" pitchFamily="18" charset="0"/>
                <a:cs typeface="Times New Roman" pitchFamily="18" charset="0"/>
              </a:rPr>
              <a:t>Deshmukh</a:t>
            </a:r>
            <a:r>
              <a:rPr lang="en-US" sz="1600" dirty="0" smtClean="0">
                <a:latin typeface="Times New Roman" pitchFamily="18" charset="0"/>
                <a:cs typeface="Times New Roman" pitchFamily="18" charset="0"/>
              </a:rPr>
              <a:t> PR. An application of K-means clustering and artificial intelligence in pattern recognition for crop diseases. </a:t>
            </a:r>
            <a:r>
              <a:rPr lang="en-US" sz="1600" dirty="0" err="1" smtClean="0">
                <a:latin typeface="Times New Roman" pitchFamily="18" charset="0"/>
                <a:cs typeface="Times New Roman" pitchFamily="18" charset="0"/>
              </a:rPr>
              <a:t>InInternational</a:t>
            </a:r>
            <a:r>
              <a:rPr lang="en-US" sz="1600" dirty="0" smtClean="0">
                <a:latin typeface="Times New Roman" pitchFamily="18" charset="0"/>
                <a:cs typeface="Times New Roman" pitchFamily="18" charset="0"/>
              </a:rPr>
              <a:t> Conference on Advancements in Information Technology 2011.pp 134-138.</a:t>
            </a:r>
          </a:p>
          <a:p>
            <a:pPr algn="just">
              <a:lnSpc>
                <a:spcPct val="170000"/>
              </a:lnSpc>
            </a:pPr>
            <a:r>
              <a:rPr lang="en-US" sz="1600" dirty="0" smtClean="0">
                <a:latin typeface="Times New Roman" pitchFamily="18" charset="0"/>
                <a:cs typeface="Times New Roman" pitchFamily="18" charset="0"/>
              </a:rPr>
              <a:t>[9] </a:t>
            </a:r>
            <a:r>
              <a:rPr lang="en-US" sz="1600" dirty="0" err="1" smtClean="0">
                <a:latin typeface="Times New Roman" pitchFamily="18" charset="0"/>
                <a:cs typeface="Times New Roman" pitchFamily="18" charset="0"/>
              </a:rPr>
              <a:t>Arivazhagan</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Shebiah</a:t>
            </a:r>
            <a:r>
              <a:rPr lang="en-US" sz="1600" dirty="0" smtClean="0">
                <a:latin typeface="Times New Roman" pitchFamily="18" charset="0"/>
                <a:cs typeface="Times New Roman" pitchFamily="18" charset="0"/>
              </a:rPr>
              <a:t> RN, </a:t>
            </a:r>
            <a:r>
              <a:rPr lang="en-US" sz="1600" dirty="0" err="1" smtClean="0">
                <a:latin typeface="Times New Roman" pitchFamily="18" charset="0"/>
                <a:cs typeface="Times New Roman" pitchFamily="18" charset="0"/>
              </a:rPr>
              <a:t>Ananthi</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Varthini</a:t>
            </a:r>
            <a:r>
              <a:rPr lang="en-US" sz="1600" dirty="0" smtClean="0">
                <a:latin typeface="Times New Roman" pitchFamily="18" charset="0"/>
                <a:cs typeface="Times New Roman" pitchFamily="18" charset="0"/>
              </a:rPr>
              <a:t> SV. Detection of unhealthy region of plant leaves and classification of plant leaf diseases using texture features. Agricultural Engineering International: CIGR</a:t>
            </a:r>
          </a:p>
          <a:p>
            <a:pPr algn="just">
              <a:lnSpc>
                <a:spcPct val="170000"/>
              </a:lnSpc>
            </a:pPr>
            <a:r>
              <a:rPr lang="en-US" sz="1600" dirty="0" smtClean="0">
                <a:latin typeface="Times New Roman" pitchFamily="18" charset="0"/>
                <a:cs typeface="Times New Roman" pitchFamily="18" charset="0"/>
              </a:rPr>
              <a:t>[10] </a:t>
            </a:r>
            <a:r>
              <a:rPr lang="en-US" sz="1600" dirty="0" err="1" smtClean="0">
                <a:latin typeface="Times New Roman" pitchFamily="18" charset="0"/>
                <a:cs typeface="Times New Roman" pitchFamily="18" charset="0"/>
              </a:rPr>
              <a:t>Kulkarni</a:t>
            </a:r>
            <a:r>
              <a:rPr lang="en-US" sz="1600" dirty="0" smtClean="0">
                <a:latin typeface="Times New Roman" pitchFamily="18" charset="0"/>
                <a:cs typeface="Times New Roman" pitchFamily="18" charset="0"/>
              </a:rPr>
              <a:t> AH, </a:t>
            </a:r>
            <a:r>
              <a:rPr lang="en-US" sz="1600" dirty="0" err="1" smtClean="0">
                <a:latin typeface="Times New Roman" pitchFamily="18" charset="0"/>
                <a:cs typeface="Times New Roman" pitchFamily="18" charset="0"/>
              </a:rPr>
              <a:t>Patil</a:t>
            </a:r>
            <a:r>
              <a:rPr lang="en-US" sz="1600" dirty="0" smtClean="0">
                <a:latin typeface="Times New Roman" pitchFamily="18" charset="0"/>
                <a:cs typeface="Times New Roman" pitchFamily="18" charset="0"/>
              </a:rPr>
              <a:t> A. Applying image processing technique to detect plant diseases. International Journal of Modern Engineering Research. 2012 Oct;2(5):3661-4.</a:t>
            </a:r>
          </a:p>
          <a:p>
            <a:pPr algn="just">
              <a:lnSpc>
                <a:spcPct val="170000"/>
              </a:lnSpc>
            </a:pP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1321</TotalTime>
  <Words>1265</Words>
  <Application>Microsoft Office PowerPoint</Application>
  <PresentationFormat>On-screen Show (4:3)</PresentationFormat>
  <Paragraphs>74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vegetable disease detection using k-means clustering and svm  </vt:lpstr>
      <vt:lpstr>Abstract</vt:lpstr>
      <vt:lpstr>Slide 3</vt:lpstr>
      <vt:lpstr>Existing System</vt:lpstr>
      <vt:lpstr>Disadvantage of Existing System</vt:lpstr>
      <vt:lpstr>PROPOSED SYSTEM :</vt:lpstr>
      <vt:lpstr>ADVANTAGE</vt:lpstr>
      <vt:lpstr>Literature Survey</vt:lpstr>
      <vt:lpstr>Slide 9</vt:lpstr>
      <vt:lpstr>SOFTWARE REQUIREMENTS:</vt:lpstr>
      <vt:lpstr>HARDWARE REQUIREMENTS:</vt:lpstr>
      <vt:lpstr>Architecture Diagram </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559</cp:revision>
  <dcterms:created xsi:type="dcterms:W3CDTF">2006-08-16T00:00:00Z</dcterms:created>
  <dcterms:modified xsi:type="dcterms:W3CDTF">2021-12-02T15:48:21Z</dcterms:modified>
</cp:coreProperties>
</file>