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257" r:id="rId3"/>
    <p:sldId id="260" r:id="rId4"/>
    <p:sldId id="262" r:id="rId5"/>
    <p:sldId id="263" r:id="rId6"/>
    <p:sldId id="294" r:id="rId7"/>
    <p:sldId id="298" r:id="rId8"/>
    <p:sldId id="310" r:id="rId9"/>
    <p:sldId id="311" r:id="rId10"/>
    <p:sldId id="296" r:id="rId11"/>
    <p:sldId id="295" r:id="rId12"/>
    <p:sldId id="307" r:id="rId13"/>
    <p:sldId id="320"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03-Feb-21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03-Feb-21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Study of clinical staging and classification of retinal images for retinopathy of prematurity ROP screening</a:t>
            </a:r>
            <a:r>
              <a:rPr lang="en-US" dirty="0" smtClean="0"/>
              <a:t/>
            </a:r>
            <a:br>
              <a:rPr lang="en-US"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609600"/>
            <a:ext cx="7498080" cy="6019800"/>
          </a:xfrm>
        </p:spPr>
        <p:txBody>
          <a:bodyPr>
            <a:noAutofit/>
          </a:bodyPr>
          <a:lstStyle/>
          <a:p>
            <a:pPr algn="just">
              <a:lnSpc>
                <a:spcPct val="150000"/>
              </a:lnSpc>
            </a:pPr>
            <a:r>
              <a:rPr lang="en-US" sz="2400" dirty="0" smtClean="0">
                <a:latin typeface="Times New Roman" pitchFamily="18" charset="0"/>
                <a:ea typeface="Tahoma" pitchFamily="34" charset="0"/>
                <a:cs typeface="Times New Roman" pitchFamily="18" charset="0"/>
              </a:rPr>
              <a:t> </a:t>
            </a:r>
            <a:r>
              <a:rPr lang="en-US" sz="1800" dirty="0" smtClean="0">
                <a:latin typeface="Times New Roman" pitchFamily="18" charset="0"/>
                <a:ea typeface="Tahoma" pitchFamily="34" charset="0"/>
                <a:cs typeface="Times New Roman" pitchFamily="18" charset="0"/>
              </a:rPr>
              <a:t>Retinopathy of Prematurity (ROP) is a disease which requires immediate precautionary measures to prevent blindness in the infants, and this condition is prevalent in premature babies in all the underdeveloped, developing, and in the developed countries as well. This paper proposes a tool by which the stage and zones of Retinopathy of Prematurity in infants can be diagnosed easily. </a:t>
            </a:r>
            <a:endParaRPr lang="en-US" sz="1800" dirty="0" smtClean="0">
              <a:latin typeface="Times New Roman" pitchFamily="18" charset="0"/>
              <a:ea typeface="Tahoma" pitchFamily="34" charset="0"/>
              <a:cs typeface="Times New Roman" pitchFamily="18" charset="0"/>
            </a:endParaRPr>
          </a:p>
          <a:p>
            <a:pPr algn="just">
              <a:lnSpc>
                <a:spcPct val="150000"/>
              </a:lnSpc>
            </a:pPr>
            <a:r>
              <a:rPr lang="en-US" sz="1800" dirty="0" smtClean="0">
                <a:latin typeface="Times New Roman" pitchFamily="18" charset="0"/>
                <a:ea typeface="Tahoma" pitchFamily="34" charset="0"/>
                <a:cs typeface="Times New Roman" pitchFamily="18" charset="0"/>
              </a:rPr>
              <a:t>This </a:t>
            </a:r>
            <a:r>
              <a:rPr lang="en-US" sz="1800" dirty="0" smtClean="0">
                <a:latin typeface="Times New Roman" pitchFamily="18" charset="0"/>
                <a:ea typeface="Tahoma" pitchFamily="34" charset="0"/>
                <a:cs typeface="Times New Roman" pitchFamily="18" charset="0"/>
              </a:rPr>
              <a:t>tool takes the input from the </a:t>
            </a:r>
            <a:r>
              <a:rPr lang="en-US" sz="1800" dirty="0" err="1" smtClean="0">
                <a:latin typeface="Times New Roman" pitchFamily="18" charset="0"/>
                <a:ea typeface="Tahoma" pitchFamily="34" charset="0"/>
                <a:cs typeface="Times New Roman" pitchFamily="18" charset="0"/>
              </a:rPr>
              <a:t>Retcam</a:t>
            </a:r>
            <a:r>
              <a:rPr lang="en-US" sz="1800" dirty="0" smtClean="0">
                <a:latin typeface="Times New Roman" pitchFamily="18" charset="0"/>
                <a:ea typeface="Tahoma" pitchFamily="34" charset="0"/>
                <a:cs typeface="Times New Roman" pitchFamily="18" charset="0"/>
              </a:rPr>
              <a:t> and detects the stage, zone, and gives a rating of 1 to 9 for classifying the severity of the disease in the infants. This is achieved by extracting the optic disc, marking the ridge, and the distance of the optic nerve. This tool can be easily used by nurses and paramedics, unlike the existing technologies which require the guidance of a specialist to come to a conclusion.</a:t>
            </a:r>
          </a:p>
          <a:p>
            <a:pPr algn="just">
              <a:lnSpc>
                <a:spcPct val="150000"/>
              </a:lnSpc>
              <a:buNone/>
            </a:pPr>
            <a:r>
              <a:rPr lang="en-US" sz="1800" b="1" dirty="0" smtClean="0">
                <a:latin typeface="Times New Roman" pitchFamily="18" charset="0"/>
                <a:ea typeface="Tahoma" pitchFamily="34" charset="0"/>
                <a:cs typeface="Times New Roman" pitchFamily="18" charset="0"/>
              </a:rPr>
              <a:t> </a:t>
            </a:r>
            <a:endParaRPr lang="en-US" sz="1800" dirty="0" smtClean="0">
              <a:latin typeface="Times New Roman" pitchFamily="18" charset="0"/>
              <a:ea typeface="Tahoma" pitchFamily="34" charset="0"/>
              <a:cs typeface="Times New Roman" pitchFamily="18" charset="0"/>
            </a:endParaRPr>
          </a:p>
          <a:p>
            <a:pPr>
              <a:buNone/>
            </a:pPr>
            <a:r>
              <a:rPr lang="en-US" sz="1800" b="1" dirty="0" smtClean="0"/>
              <a:t> </a:t>
            </a:r>
            <a:endParaRPr lang="en-US" sz="1800" dirty="0" smtClean="0"/>
          </a:p>
          <a:p>
            <a:pPr algn="just">
              <a:lnSpc>
                <a:spcPct val="150000"/>
              </a:lnSpc>
              <a:buFont typeface="Wingdings" pitchFamily="2" charset="2"/>
              <a:buChar char="Ø"/>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Retinopathy of Prematurity (ROP) is a disease which requires immediate precautionary measures to prevent blindness in the infants, and this condition is prevalent in premature babies in all the underdeveloped, developing, and in the developed countries as well.</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419600"/>
          </a:xfrm>
        </p:spPr>
        <p:txBody>
          <a:bodyPr>
            <a:normAutofit/>
          </a:bodyPr>
          <a:lstStyle/>
          <a:p>
            <a:pPr>
              <a:lnSpc>
                <a:spcPct val="200000"/>
              </a:lnSpc>
              <a:buNone/>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has become increasingly prevalent. It may be less affected </a:t>
            </a:r>
            <a:r>
              <a:rPr lang="en-US" sz="2000" dirty="0" smtClean="0">
                <a:latin typeface="Times New Roman" pitchFamily="18" charset="0"/>
                <a:cs typeface="Times New Roman" pitchFamily="18" charset="0"/>
              </a:rPr>
              <a:t>with no </a:t>
            </a:r>
            <a:r>
              <a:rPr lang="en-US" sz="2000" dirty="0" smtClean="0">
                <a:latin typeface="Times New Roman" pitchFamily="18" charset="0"/>
                <a:cs typeface="Times New Roman" pitchFamily="18" charset="0"/>
              </a:rPr>
              <a:t>effects to the visual, or very prevalent with </a:t>
            </a:r>
            <a:r>
              <a:rPr lang="en-US" sz="2000" dirty="0" err="1" smtClean="0">
                <a:latin typeface="Times New Roman" pitchFamily="18" charset="0"/>
                <a:cs typeface="Times New Roman" pitchFamily="18" charset="0"/>
              </a:rPr>
              <a:t>neovascularization</a:t>
            </a:r>
            <a:r>
              <a:rPr lang="en-US" sz="2000" dirty="0" smtClean="0">
                <a:latin typeface="Times New Roman" pitchFamily="18" charset="0"/>
                <a:cs typeface="Times New Roman" pitchFamily="18" charset="0"/>
              </a:rPr>
              <a:t> which is new vessel formation and can move on to become retinal detachment or blindness.</a:t>
            </a:r>
          </a:p>
          <a:p>
            <a:pPr lvl="0">
              <a:lnSpc>
                <a:spcPct val="200000"/>
              </a:lnSpc>
              <a:buNone/>
            </a:pPr>
            <a:endParaRPr lang="en-US" sz="2000" dirty="0" smtClean="0">
              <a:latin typeface="Times New Roman" pitchFamily="18" charset="0"/>
              <a:cs typeface="Times New Roman" pitchFamily="18" charset="0"/>
            </a:endParaRPr>
          </a:p>
          <a:p>
            <a:pPr>
              <a:lnSpc>
                <a:spcPct val="150000"/>
              </a:lnSpc>
              <a:buNone/>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buNone/>
            </a:pPr>
            <a:r>
              <a:rPr lang="en-US" sz="2000" dirty="0" smtClean="0"/>
              <a:t> </a:t>
            </a:r>
          </a:p>
          <a:p>
            <a:pPr algn="just">
              <a:lnSpc>
                <a:spcPct val="150000"/>
              </a:lnSpc>
            </a:pPr>
            <a:r>
              <a:rPr lang="en-US" sz="2000" dirty="0" smtClean="0">
                <a:latin typeface="Times New Roman" pitchFamily="18" charset="0"/>
                <a:cs typeface="Times New Roman" pitchFamily="18" charset="0"/>
              </a:rPr>
              <a:t>ROP plus disease likely exists as a continuous spectrum of retinal vascular abnormality. Thus, the performance of the convolution neural network algorithm in detecting intermediate and less severe pre-plus disease was evaluated.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statistical performance of the classifier was evaluated in an expanded external test set of fungal images, which comprised of the initial external test set of normal retina image and disease images, with an additional  </a:t>
            </a:r>
            <a:r>
              <a:rPr lang="en-US" sz="2000" dirty="0" err="1" smtClean="0">
                <a:latin typeface="Times New Roman" pitchFamily="18" charset="0"/>
                <a:cs typeface="Times New Roman" pitchFamily="18" charset="0"/>
              </a:rPr>
              <a:t>preplus</a:t>
            </a:r>
            <a:r>
              <a:rPr lang="en-US" sz="2000" dirty="0" smtClean="0">
                <a:latin typeface="Times New Roman" pitchFamily="18" charset="0"/>
                <a:cs typeface="Times New Roman" pitchFamily="18" charset="0"/>
              </a:rPr>
              <a:t> disease fungal images. Statistical performance was measured by calculating sensitivity, specificity, accuracy, positive predictive value, and negative predictive value measured</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buNone/>
            </a:pPr>
            <a:r>
              <a:rPr lang="en-US" sz="2000" b="1" dirty="0" smtClean="0"/>
              <a:t> </a:t>
            </a:r>
            <a:endParaRPr lang="en-US" sz="2000" dirty="0" smtClean="0"/>
          </a:p>
          <a:p>
            <a:pPr lvl="0" algn="just">
              <a:lnSpc>
                <a:spcPct val="150000"/>
              </a:lnSpc>
              <a:buNone/>
            </a:pPr>
            <a:r>
              <a:rPr lang="en-US" sz="2000" b="1" dirty="0" smtClean="0">
                <a:latin typeface="Times New Roman" pitchFamily="18" charset="0"/>
                <a:cs typeface="Times New Roman" pitchFamily="18" charset="0"/>
              </a:rPr>
              <a:t> </a:t>
            </a:r>
            <a:endParaRPr lang="en-US" sz="2000" dirty="0" smtClean="0"/>
          </a:p>
          <a:p>
            <a:pPr lvl="0" algn="just">
              <a:lnSpc>
                <a:spcPct val="150000"/>
              </a:lnSpc>
              <a:buNone/>
            </a:pPr>
            <a:r>
              <a:rPr lang="en-US" sz="2000" b="1" dirty="0" smtClean="0">
                <a:latin typeface="Times New Roman" pitchFamily="18" charset="0"/>
                <a:cs typeface="Times New Roman" pitchFamily="18" charset="0"/>
              </a:rPr>
              <a:t> </a:t>
            </a:r>
            <a:r>
              <a:rPr lang="en-US" sz="2000" dirty="0" smtClean="0"/>
              <a:t> </a:t>
            </a:r>
            <a:r>
              <a:rPr lang="en-US" sz="2000" dirty="0" smtClean="0">
                <a:latin typeface="Times New Roman" pitchFamily="18" charset="0"/>
                <a:cs typeface="Times New Roman" pitchFamily="18" charset="0"/>
              </a:rPr>
              <a:t>Our tool is based on image processing which is easy and simple for processing the image using </a:t>
            </a:r>
            <a:r>
              <a:rPr lang="en-US" sz="2000" dirty="0" smtClean="0">
                <a:latin typeface="Times New Roman" pitchFamily="18" charset="0"/>
                <a:cs typeface="Times New Roman" pitchFamily="18" charset="0"/>
              </a:rPr>
              <a:t>Mat lab. </a:t>
            </a:r>
            <a:r>
              <a:rPr lang="en-US" sz="2000" dirty="0" smtClean="0">
                <a:latin typeface="Times New Roman" pitchFamily="18" charset="0"/>
                <a:cs typeface="Times New Roman" pitchFamily="18" charset="0"/>
              </a:rPr>
              <a:t>We have used </a:t>
            </a:r>
            <a:r>
              <a:rPr lang="en-US" sz="2000" dirty="0" smtClean="0">
                <a:latin typeface="Times New Roman" pitchFamily="18" charset="0"/>
                <a:cs typeface="Times New Roman" pitchFamily="18" charset="0"/>
              </a:rPr>
              <a:t>Mat lab </a:t>
            </a:r>
            <a:r>
              <a:rPr lang="en-US" sz="2000" dirty="0" smtClean="0">
                <a:latin typeface="Times New Roman" pitchFamily="18" charset="0"/>
                <a:cs typeface="Times New Roman" pitchFamily="18" charset="0"/>
              </a:rPr>
              <a:t>2015a in which the image processing tool provides us a reference for algorithms which is a standard set, functions which can be used, and a good platform for image processing, image analysis, visualization of image, and algorithm calculation.</a:t>
            </a:r>
          </a:p>
          <a:p>
            <a:pPr algn="just">
              <a:lnSpc>
                <a:spcPct val="150000"/>
              </a:lnSpc>
              <a:buNone/>
            </a:pPr>
            <a:r>
              <a:rPr lang="en-US" sz="2000" dirty="0" smtClean="0">
                <a:latin typeface="Times New Roman" pitchFamily="18" charset="0"/>
                <a:cs typeface="Times New Roman" pitchFamily="18" charset="0"/>
              </a:rPr>
              <a:t> </a:t>
            </a:r>
          </a:p>
          <a:p>
            <a:pPr lvl="0">
              <a:lnSpc>
                <a:spcPct val="150000"/>
              </a:lnSpc>
            </a:pPr>
            <a:endParaRPr lang="en-US" sz="2000" dirty="0" smtClean="0"/>
          </a:p>
          <a:p>
            <a:pPr>
              <a:buNone/>
            </a:pPr>
            <a:r>
              <a:rPr lang="en-US" sz="2000" b="1" dirty="0" smtClean="0"/>
              <a:t> </a:t>
            </a:r>
            <a:endParaRPr lang="en-US" sz="2000" dirty="0" smtClean="0"/>
          </a:p>
          <a:p>
            <a:pPr lvl="0" algn="just">
              <a:lnSpc>
                <a:spcPct val="150000"/>
              </a:lnSpc>
              <a:buFont typeface="Wingdings" pitchFamily="2" charset="2"/>
              <a:buChar char="Ø"/>
            </a:pPr>
            <a:endParaRPr lang="en-US" sz="2000"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sp>
        <p:nvSpPr>
          <p:cNvPr id="4" name="Content Placeholder 3"/>
          <p:cNvSpPr>
            <a:spLocks noGrp="1"/>
          </p:cNvSpPr>
          <p:nvPr>
            <p:ph idx="1"/>
          </p:nvPr>
        </p:nvSpPr>
        <p:spPr/>
        <p:txBody>
          <a:bodyPr/>
          <a:lstStyle/>
          <a:p>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6076122"/>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algn="just">
                        <a:lnSpc>
                          <a:spcPct val="150000"/>
                        </a:lnSpc>
                      </a:pPr>
                      <a:r>
                        <a:rPr kumimoji="0" lang="en-US" sz="1800" kern="1200" dirty="0" smtClean="0">
                          <a:solidFill>
                            <a:schemeClr val="dk1"/>
                          </a:solidFill>
                          <a:latin typeface="+mn-lt"/>
                          <a:ea typeface="+mn-ea"/>
                          <a:cs typeface="+mn-cs"/>
                        </a:rPr>
                        <a:t> “The Rod Photoreceptors in Retinopathy of Prematurity,”</a:t>
                      </a:r>
                      <a:endParaRPr lang="en-US" sz="1400" dirty="0">
                        <a:latin typeface="Times New Roman" pitchFamily="18" charset="0"/>
                        <a:cs typeface="Times New Roman" pitchFamily="18" charset="0"/>
                      </a:endParaRPr>
                    </a:p>
                  </a:txBody>
                  <a:tcPr/>
                </a:tc>
                <a:tc>
                  <a:txBody>
                    <a:bodyPr/>
                    <a:lstStyle/>
                    <a:p>
                      <a:pPr>
                        <a:lnSpc>
                          <a:spcPct val="150000"/>
                        </a:lnSpc>
                      </a:pPr>
                      <a:r>
                        <a:rPr kumimoji="0" lang="en-US" sz="1800" kern="1200" dirty="0" smtClean="0">
                          <a:solidFill>
                            <a:schemeClr val="dk1"/>
                          </a:solidFill>
                          <a:latin typeface="+mn-lt"/>
                          <a:ea typeface="+mn-ea"/>
                          <a:cs typeface="+mn-cs"/>
                        </a:rPr>
                        <a:t>A. B. Fulton, R. M. Hansen, R. A. Petersen, and D. K. </a:t>
                      </a:r>
                      <a:r>
                        <a:rPr kumimoji="0" lang="en-US" sz="1800" kern="1200" dirty="0" err="1" smtClean="0">
                          <a:solidFill>
                            <a:schemeClr val="dk1"/>
                          </a:solidFill>
                          <a:latin typeface="+mn-lt"/>
                          <a:ea typeface="+mn-ea"/>
                          <a:cs typeface="+mn-cs"/>
                        </a:rPr>
                        <a:t>Vanderveen</a:t>
                      </a:r>
                      <a:r>
                        <a:rPr kumimoji="0" lang="en-US" sz="1800" kern="1200" dirty="0" smtClean="0">
                          <a:solidFill>
                            <a:schemeClr val="dk1"/>
                          </a:solidFill>
                          <a:latin typeface="+mn-lt"/>
                          <a:ea typeface="+mn-ea"/>
                          <a:cs typeface="+mn-cs"/>
                        </a:rPr>
                        <a:t>,</a:t>
                      </a:r>
                      <a:endParaRPr lang="en-US" sz="14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mn-lt"/>
                          <a:ea typeface="+mn-ea"/>
                          <a:cs typeface="+mn-cs"/>
                        </a:rPr>
                        <a:t>To test the hypothesis that the more severe the acute phase retinopathy of prematurity (ROP) was in the preterm weeks, the more severely compromised is rod photoreceptor function after the ROP has resolved.</a:t>
                      </a:r>
                      <a:endParaRPr lang="en-US" sz="1400" dirty="0" smtClean="0">
                        <a:latin typeface="Times New Roman" pitchFamily="18" charset="0"/>
                        <a:cs typeface="Times New Roman" pitchFamily="18" charset="0"/>
                      </a:endParaRPr>
                    </a:p>
                  </a:txBody>
                  <a:tcPr/>
                </a:tc>
              </a:tr>
              <a:tr h="1220991">
                <a:tc>
                  <a:txBody>
                    <a:bodyPr/>
                    <a:lstStyle/>
                    <a:p>
                      <a:r>
                        <a:rPr kumimoji="0" lang="en-US" sz="1800" kern="1200" dirty="0" smtClean="0">
                          <a:solidFill>
                            <a:schemeClr val="dk1"/>
                          </a:solidFill>
                          <a:latin typeface="+mn-lt"/>
                          <a:ea typeface="+mn-ea"/>
                          <a:cs typeface="+mn-cs"/>
                        </a:rPr>
                        <a:t> “Evolution of Retinal Detachment in Posterior Retinopathy of Prematurity: Impact on Treatment Approach,”</a:t>
                      </a:r>
                      <a:endParaRPr lang="en-US" sz="18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mn-lt"/>
                          <a:ea typeface="+mn-ea"/>
                          <a:cs typeface="+mn-cs"/>
                        </a:rPr>
                        <a:t>A. </a:t>
                      </a:r>
                      <a:r>
                        <a:rPr kumimoji="0" lang="en-US" sz="1800" kern="1200" dirty="0" err="1" smtClean="0">
                          <a:solidFill>
                            <a:schemeClr val="dk1"/>
                          </a:solidFill>
                          <a:latin typeface="+mn-lt"/>
                          <a:ea typeface="+mn-ea"/>
                          <a:cs typeface="+mn-cs"/>
                        </a:rPr>
                        <a:t>Vinekar</a:t>
                      </a:r>
                      <a:r>
                        <a:rPr kumimoji="0" lang="en-US" sz="1800" kern="1200" dirty="0" smtClean="0">
                          <a:solidFill>
                            <a:schemeClr val="dk1"/>
                          </a:solidFill>
                          <a:latin typeface="+mn-lt"/>
                          <a:ea typeface="+mn-ea"/>
                          <a:cs typeface="+mn-cs"/>
                        </a:rPr>
                        <a:t>, M. T. </a:t>
                      </a:r>
                      <a:r>
                        <a:rPr kumimoji="0" lang="en-US" sz="1800" kern="1200" dirty="0" err="1" smtClean="0">
                          <a:solidFill>
                            <a:schemeClr val="dk1"/>
                          </a:solidFill>
                          <a:latin typeface="+mn-lt"/>
                          <a:ea typeface="+mn-ea"/>
                          <a:cs typeface="+mn-cs"/>
                        </a:rPr>
                        <a:t>Trese</a:t>
                      </a:r>
                      <a:r>
                        <a:rPr kumimoji="0" lang="en-US" sz="1800" kern="1200" dirty="0" smtClean="0">
                          <a:solidFill>
                            <a:schemeClr val="dk1"/>
                          </a:solidFill>
                          <a:latin typeface="+mn-lt"/>
                          <a:ea typeface="+mn-ea"/>
                          <a:cs typeface="+mn-cs"/>
                        </a:rPr>
                        <a:t>, and A. Capone,</a:t>
                      </a:r>
                      <a:endParaRPr lang="en-US" sz="18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800" kern="1200" dirty="0" smtClean="0">
                          <a:solidFill>
                            <a:schemeClr val="dk1"/>
                          </a:solidFill>
                          <a:latin typeface="+mn-lt"/>
                          <a:ea typeface="+mn-ea"/>
                          <a:cs typeface="+mn-cs"/>
                        </a:rPr>
                        <a:t>To provide insight into the course of retinal detachment in eyes with aggressive posterior retinopathy of prematurity (APROP). Prospective, multicenter, masked clinical trial. </a:t>
                      </a:r>
                      <a:endParaRPr lang="en-US" sz="1100" dirty="0">
                        <a:latin typeface="Times New Roman" pitchFamily="18" charset="0"/>
                        <a:ea typeface="Calibri"/>
                        <a:cs typeface="Times New Roman" pitchFamily="18" charset="0"/>
                      </a:endParaRPr>
                    </a:p>
                  </a:txBody>
                  <a:tcPr marL="114300" marR="11430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143000" y="990600"/>
          <a:ext cx="7620000" cy="4560705"/>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 “Retinal Imaging and Image Analysis,” </a:t>
                      </a:r>
                      <a:endParaRPr lang="en-US" sz="18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Times New Roman" pitchFamily="18" charset="0"/>
                          <a:ea typeface="+mn-ea"/>
                          <a:cs typeface="Times New Roman" pitchFamily="18" charset="0"/>
                        </a:rPr>
                        <a:t>M. D. </a:t>
                      </a:r>
                      <a:r>
                        <a:rPr kumimoji="0" lang="en-US" sz="1800" kern="1200" dirty="0" err="1" smtClean="0">
                          <a:solidFill>
                            <a:schemeClr val="dk1"/>
                          </a:solidFill>
                          <a:latin typeface="Times New Roman" pitchFamily="18" charset="0"/>
                          <a:ea typeface="+mn-ea"/>
                          <a:cs typeface="Times New Roman" pitchFamily="18" charset="0"/>
                        </a:rPr>
                        <a:t>Abràmoff</a:t>
                      </a:r>
                      <a:r>
                        <a:rPr kumimoji="0" lang="en-US" sz="1800" kern="1200" dirty="0" smtClean="0">
                          <a:solidFill>
                            <a:schemeClr val="dk1"/>
                          </a:solidFill>
                          <a:latin typeface="Times New Roman" pitchFamily="18" charset="0"/>
                          <a:ea typeface="+mn-ea"/>
                          <a:cs typeface="Times New Roman" pitchFamily="18" charset="0"/>
                        </a:rPr>
                        <a:t>, S. Member, M. K. Garvin, and M. </a:t>
                      </a:r>
                      <a:r>
                        <a:rPr kumimoji="0" lang="en-US" sz="1800" kern="1200" dirty="0" err="1" smtClean="0">
                          <a:solidFill>
                            <a:schemeClr val="dk1"/>
                          </a:solidFill>
                          <a:latin typeface="Times New Roman" pitchFamily="18" charset="0"/>
                          <a:ea typeface="+mn-ea"/>
                          <a:cs typeface="Times New Roman" pitchFamily="18" charset="0"/>
                        </a:rPr>
                        <a:t>Sonka</a:t>
                      </a:r>
                      <a:r>
                        <a:rPr kumimoji="0" lang="en-US" sz="1800" kern="1200" dirty="0" smtClean="0">
                          <a:solidFill>
                            <a:schemeClr val="dk1"/>
                          </a:solidFill>
                          <a:latin typeface="Times New Roman" pitchFamily="18" charset="0"/>
                          <a:ea typeface="+mn-ea"/>
                          <a:cs typeface="Times New Roman" pitchFamily="18" charset="0"/>
                        </a:rPr>
                        <a:t>,</a:t>
                      </a:r>
                      <a:endParaRPr lang="en-US"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Automated retinal image analysis has been emerging as an important diagnostic tool for early detection of eye-related diseases such as glaucoma and diabetic retinopathy.</a:t>
                      </a:r>
                      <a:endParaRPr lang="en-US" sz="1800" dirty="0">
                        <a:latin typeface="Times New Roman" pitchFamily="18" charset="0"/>
                        <a:cs typeface="Times New Roman" pitchFamily="18" charset="0"/>
                      </a:endParaRPr>
                    </a:p>
                  </a:txBody>
                  <a:tcPr/>
                </a:tc>
              </a:tr>
              <a:tr h="636135">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 “Retinopathy of prematurity,”</a:t>
                      </a:r>
                      <a:endParaRPr lang="en-US" sz="18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A. </a:t>
                      </a:r>
                      <a:r>
                        <a:rPr kumimoji="0" lang="en-US" sz="1800" kern="1200" dirty="0" err="1" smtClean="0">
                          <a:solidFill>
                            <a:schemeClr val="dk1"/>
                          </a:solidFill>
                          <a:latin typeface="Times New Roman" pitchFamily="18" charset="0"/>
                          <a:ea typeface="+mn-ea"/>
                          <a:cs typeface="Times New Roman" pitchFamily="18" charset="0"/>
                        </a:rPr>
                        <a:t>Hellström</a:t>
                      </a:r>
                      <a:r>
                        <a:rPr kumimoji="0" lang="en-US" sz="1800" kern="1200" dirty="0" smtClean="0">
                          <a:solidFill>
                            <a:schemeClr val="dk1"/>
                          </a:solidFill>
                          <a:latin typeface="Times New Roman" pitchFamily="18" charset="0"/>
                          <a:ea typeface="+mn-ea"/>
                          <a:cs typeface="Times New Roman" pitchFamily="18" charset="0"/>
                        </a:rPr>
                        <a:t>, L. E. H. Smith, and O. </a:t>
                      </a:r>
                      <a:r>
                        <a:rPr kumimoji="0" lang="en-US" sz="1800" kern="1200" dirty="0" err="1" smtClean="0">
                          <a:solidFill>
                            <a:schemeClr val="dk1"/>
                          </a:solidFill>
                          <a:latin typeface="Times New Roman" pitchFamily="18" charset="0"/>
                          <a:ea typeface="+mn-ea"/>
                          <a:cs typeface="Times New Roman" pitchFamily="18" charset="0"/>
                        </a:rPr>
                        <a:t>Dammann</a:t>
                      </a:r>
                      <a:endParaRPr lang="en-US" sz="1800"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Times New Roman" pitchFamily="18" charset="0"/>
                          <a:ea typeface="+mn-ea"/>
                          <a:cs typeface="Times New Roman" pitchFamily="18" charset="0"/>
                        </a:rPr>
                        <a:t>The understanding, diagnosis, and treatment of retinopathy of prematurity have changed</a:t>
                      </a:r>
                    </a:p>
                    <a:p>
                      <a:pPr algn="just"/>
                      <a:r>
                        <a:rPr kumimoji="0" lang="en-US" sz="1800" kern="1200" dirty="0" smtClean="0">
                          <a:solidFill>
                            <a:schemeClr val="dk1"/>
                          </a:solidFill>
                          <a:latin typeface="Times New Roman" pitchFamily="18" charset="0"/>
                          <a:ea typeface="+mn-ea"/>
                          <a:cs typeface="Times New Roman" pitchFamily="18" charset="0"/>
                        </a:rPr>
                        <a:t>in the 70 years since the original description of </a:t>
                      </a:r>
                      <a:r>
                        <a:rPr kumimoji="0" lang="en-US" sz="1800" kern="1200" dirty="0" err="1" smtClean="0">
                          <a:solidFill>
                            <a:schemeClr val="dk1"/>
                          </a:solidFill>
                          <a:latin typeface="Times New Roman" pitchFamily="18" charset="0"/>
                          <a:ea typeface="+mn-ea"/>
                          <a:cs typeface="Times New Roman" pitchFamily="18" charset="0"/>
                        </a:rPr>
                        <a:t>retrolental</a:t>
                      </a:r>
                      <a:r>
                        <a:rPr kumimoji="0" lang="en-US" sz="1800" kern="1200" dirty="0" smtClean="0">
                          <a:solidFill>
                            <a:schemeClr val="dk1"/>
                          </a:solidFill>
                          <a:latin typeface="Times New Roman" pitchFamily="18" charset="0"/>
                          <a:ea typeface="+mn-ea"/>
                          <a:cs typeface="Times New Roman" pitchFamily="18" charset="0"/>
                        </a:rPr>
                        <a:t> fibroplasias associated with high</a:t>
                      </a:r>
                    </a:p>
                    <a:p>
                      <a:pPr algn="just"/>
                      <a:r>
                        <a:rPr kumimoji="0" lang="en-US" sz="1800" kern="1200" dirty="0" smtClean="0">
                          <a:solidFill>
                            <a:schemeClr val="dk1"/>
                          </a:solidFill>
                          <a:latin typeface="Times New Roman" pitchFamily="18" charset="0"/>
                          <a:ea typeface="+mn-ea"/>
                          <a:cs typeface="Times New Roman" pitchFamily="18" charset="0"/>
                        </a:rPr>
                        <a:t>Oxygenation.</a:t>
                      </a:r>
                      <a:endParaRPr lang="en-US" sz="18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REFERENCES</a:t>
            </a:r>
            <a:endParaRPr lang="en-US" dirty="0"/>
          </a:p>
        </p:txBody>
      </p:sp>
      <p:sp>
        <p:nvSpPr>
          <p:cNvPr id="3" name="Content Placeholder 2"/>
          <p:cNvSpPr>
            <a:spLocks noGrp="1"/>
          </p:cNvSpPr>
          <p:nvPr>
            <p:ph idx="1"/>
          </p:nvPr>
        </p:nvSpPr>
        <p:spPr>
          <a:xfrm>
            <a:off x="1066800" y="609600"/>
            <a:ext cx="7866888" cy="6019800"/>
          </a:xfrm>
        </p:spPr>
        <p:txBody>
          <a:bodyPr>
            <a:noAutofit/>
          </a:bodyPr>
          <a:lstStyle/>
          <a:p>
            <a:pPr>
              <a:buNone/>
            </a:pPr>
            <a:r>
              <a:rPr lang="en-US" sz="1800" dirty="0" smtClean="0"/>
              <a:t> </a:t>
            </a:r>
          </a:p>
          <a:p>
            <a:pPr algn="just">
              <a:buNone/>
            </a:pPr>
            <a:r>
              <a:rPr lang="en-US" sz="1800" dirty="0" smtClean="0"/>
              <a:t>[1] A. B. Fulton, R. M. Hansen, R. A. Petersen, and D. K. </a:t>
            </a:r>
            <a:r>
              <a:rPr lang="en-US" sz="1800" dirty="0" err="1" smtClean="0"/>
              <a:t>Vanderveen</a:t>
            </a:r>
            <a:r>
              <a:rPr lang="en-US" sz="1800" dirty="0" smtClean="0"/>
              <a:t>, “The Rod Photoreceptors in Retinopathy of Prematurity,” Arch. </a:t>
            </a:r>
            <a:r>
              <a:rPr lang="en-US" sz="1800" dirty="0" err="1" smtClean="0"/>
              <a:t>Ophthalmol</a:t>
            </a:r>
            <a:r>
              <a:rPr lang="en-US" sz="1800" dirty="0" smtClean="0"/>
              <a:t>., vol. 119, no. 4, pp. 499, Apr. 2001.</a:t>
            </a:r>
          </a:p>
          <a:p>
            <a:pPr algn="just">
              <a:buNone/>
            </a:pPr>
            <a:r>
              <a:rPr lang="en-US" sz="1800" dirty="0" smtClean="0"/>
              <a:t> </a:t>
            </a:r>
          </a:p>
          <a:p>
            <a:pPr algn="just">
              <a:buNone/>
            </a:pPr>
            <a:r>
              <a:rPr lang="en-US" sz="1800" dirty="0" smtClean="0"/>
              <a:t>[2] “The International Classification of Retinopathy of Prematurity Revisited,” Arch. </a:t>
            </a:r>
            <a:r>
              <a:rPr lang="en-US" sz="1800" dirty="0" err="1" smtClean="0"/>
              <a:t>Ophthalmol</a:t>
            </a:r>
            <a:r>
              <a:rPr lang="en-US" sz="1800" dirty="0" smtClean="0"/>
              <a:t>., vol. 123, no. 7, pp. 991, 2005.</a:t>
            </a:r>
          </a:p>
          <a:p>
            <a:pPr algn="just">
              <a:buNone/>
            </a:pPr>
            <a:r>
              <a:rPr lang="en-US" sz="1800" dirty="0" smtClean="0"/>
              <a:t> </a:t>
            </a:r>
          </a:p>
          <a:p>
            <a:pPr algn="just">
              <a:buNone/>
            </a:pPr>
            <a:r>
              <a:rPr lang="en-US" sz="1800" dirty="0" smtClean="0"/>
              <a:t>[3] A. </a:t>
            </a:r>
            <a:r>
              <a:rPr lang="en-US" sz="1800" dirty="0" err="1" smtClean="0"/>
              <a:t>Vinekar</a:t>
            </a:r>
            <a:r>
              <a:rPr lang="en-US" sz="1800" dirty="0" smtClean="0"/>
              <a:t>, M. T. </a:t>
            </a:r>
            <a:r>
              <a:rPr lang="en-US" sz="1800" dirty="0" err="1" smtClean="0"/>
              <a:t>Trese</a:t>
            </a:r>
            <a:r>
              <a:rPr lang="en-US" sz="1800" dirty="0" smtClean="0"/>
              <a:t>, and A. Capone, “Evolution of Retinal Detachment </a:t>
            </a:r>
            <a:r>
              <a:rPr lang="en-US" sz="1800" dirty="0" err="1" smtClean="0"/>
              <a:t>inPosterior</a:t>
            </a:r>
            <a:r>
              <a:rPr lang="en-US" sz="1800" dirty="0" smtClean="0"/>
              <a:t> Retinopathy of Prematurity: Impact on Treatment Approach,” Am. J. </a:t>
            </a:r>
            <a:r>
              <a:rPr lang="en-US" sz="1800" dirty="0" err="1" smtClean="0"/>
              <a:t>Ophthalmol</a:t>
            </a:r>
            <a:r>
              <a:rPr lang="en-US" sz="1800" dirty="0" smtClean="0"/>
              <a:t>., vol. 145, no. 3, 2008.</a:t>
            </a:r>
          </a:p>
          <a:p>
            <a:pPr algn="just">
              <a:buNone/>
            </a:pPr>
            <a:r>
              <a:rPr lang="en-US" sz="1800" dirty="0" smtClean="0"/>
              <a:t> </a:t>
            </a:r>
          </a:p>
          <a:p>
            <a:pPr algn="just">
              <a:buNone/>
            </a:pPr>
            <a:r>
              <a:rPr lang="en-US" sz="1800" dirty="0" smtClean="0"/>
              <a:t>[4] M. D. </a:t>
            </a:r>
            <a:r>
              <a:rPr lang="en-US" sz="1800" dirty="0" err="1" smtClean="0"/>
              <a:t>Abràmoff</a:t>
            </a:r>
            <a:r>
              <a:rPr lang="en-US" sz="1800" dirty="0" smtClean="0"/>
              <a:t>, S. Member, M. K. Garvin, and M. </a:t>
            </a:r>
            <a:r>
              <a:rPr lang="en-US" sz="1800" dirty="0" err="1" smtClean="0"/>
              <a:t>Sonka</a:t>
            </a:r>
            <a:r>
              <a:rPr lang="en-US" sz="1800" dirty="0" smtClean="0"/>
              <a:t>, “Retinal Imaging and Image Analysis,” IEEE Rev. Biomed. Eng., vol. 3, pp. 169–208, 2010.</a:t>
            </a:r>
          </a:p>
          <a:p>
            <a:pPr algn="just">
              <a:buNone/>
            </a:pPr>
            <a:r>
              <a:rPr lang="en-US" sz="1800" dirty="0" smtClean="0"/>
              <a:t> </a:t>
            </a:r>
          </a:p>
          <a:p>
            <a:pPr algn="just">
              <a:buNone/>
            </a:pPr>
            <a:r>
              <a:rPr lang="en-US" sz="1800" dirty="0" smtClean="0"/>
              <a:t>[5] A. </a:t>
            </a:r>
            <a:r>
              <a:rPr lang="en-US" sz="1800" dirty="0" err="1" smtClean="0"/>
              <a:t>Hellström</a:t>
            </a:r>
            <a:r>
              <a:rPr lang="en-US" sz="1800" dirty="0" smtClean="0"/>
              <a:t>, L. E. H. Smith, and O. </a:t>
            </a:r>
            <a:r>
              <a:rPr lang="en-US" sz="1800" dirty="0" err="1" smtClean="0"/>
              <a:t>Dammann</a:t>
            </a:r>
            <a:r>
              <a:rPr lang="en-US" sz="1800" dirty="0" smtClean="0"/>
              <a:t>, “Retinopathy of prematurity,” Lancet, vol. 382, no. 9902, pp. 1445–1457, 2013.</a:t>
            </a:r>
          </a:p>
          <a:p>
            <a:pPr algn="just">
              <a:buNone/>
            </a:pPr>
            <a:endParaRPr lang="en-US" sz="18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90688" cy="6553200"/>
          </a:xfrm>
        </p:spPr>
        <p:txBody>
          <a:bodyPr>
            <a:normAutofit/>
          </a:bodyPr>
          <a:lstStyle/>
          <a:p>
            <a:pPr algn="just">
              <a:buNone/>
            </a:pPr>
            <a:r>
              <a:rPr lang="en-US" sz="1800" dirty="0" smtClean="0">
                <a:latin typeface="Times New Roman" pitchFamily="18" charset="0"/>
                <a:cs typeface="Times New Roman" pitchFamily="18" charset="0"/>
              </a:rPr>
              <a:t>[6] M. A. W. Hussein, D. K. Coats, and E. A. </a:t>
            </a:r>
            <a:r>
              <a:rPr lang="en-US" sz="1800" dirty="0" err="1" smtClean="0">
                <a:latin typeface="Times New Roman" pitchFamily="18" charset="0"/>
                <a:cs typeface="Times New Roman" pitchFamily="18" charset="0"/>
              </a:rPr>
              <a:t>Paysse</a:t>
            </a:r>
            <a:r>
              <a:rPr lang="en-US" sz="1800" dirty="0" smtClean="0">
                <a:latin typeface="Times New Roman" pitchFamily="18" charset="0"/>
                <a:cs typeface="Times New Roman" pitchFamily="18" charset="0"/>
              </a:rPr>
              <a:t>, “Use of the </a:t>
            </a:r>
            <a:r>
              <a:rPr lang="en-US" sz="1800" dirty="0" err="1" smtClean="0">
                <a:latin typeface="Times New Roman" pitchFamily="18" charset="0"/>
                <a:cs typeface="Times New Roman" pitchFamily="18" charset="0"/>
              </a:rPr>
              <a:t>RetCam</a:t>
            </a:r>
            <a:r>
              <a:rPr lang="en-US" sz="1800" dirty="0" smtClean="0">
                <a:latin typeface="Times New Roman" pitchFamily="18" charset="0"/>
                <a:cs typeface="Times New Roman" pitchFamily="18" charset="0"/>
              </a:rPr>
              <a:t> 120 for </a:t>
            </a:r>
            <a:r>
              <a:rPr lang="en-US" sz="1800" dirty="0" err="1" smtClean="0">
                <a:latin typeface="Times New Roman" pitchFamily="18" charset="0"/>
                <a:cs typeface="Times New Roman" pitchFamily="18" charset="0"/>
              </a:rPr>
              <a:t>fundus</a:t>
            </a:r>
            <a:r>
              <a:rPr lang="en-US" sz="1800" dirty="0" smtClean="0">
                <a:latin typeface="Times New Roman" pitchFamily="18" charset="0"/>
                <a:cs typeface="Times New Roman" pitchFamily="18" charset="0"/>
              </a:rPr>
              <a:t> evaluation in uncooperative children,” Am. J. </a:t>
            </a:r>
            <a:r>
              <a:rPr lang="en-US" sz="1800" dirty="0" err="1" smtClean="0">
                <a:latin typeface="Times New Roman" pitchFamily="18" charset="0"/>
                <a:cs typeface="Times New Roman" pitchFamily="18" charset="0"/>
              </a:rPr>
              <a:t>Ophthalmol</a:t>
            </a:r>
            <a:r>
              <a:rPr lang="en-US" sz="1800" dirty="0" smtClean="0">
                <a:latin typeface="Times New Roman" pitchFamily="18" charset="0"/>
                <a:cs typeface="Times New Roman" pitchFamily="18" charset="0"/>
              </a:rPr>
              <a:t>., vol. 137, no. 2, pp. 354–355, Feb. 2004.</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7] C. E. Gilbert, L. </a:t>
            </a:r>
            <a:r>
              <a:rPr lang="en-US" sz="1800" dirty="0" err="1" smtClean="0">
                <a:latin typeface="Times New Roman" pitchFamily="18" charset="0"/>
                <a:cs typeface="Times New Roman" pitchFamily="18" charset="0"/>
              </a:rPr>
              <a:t>Anderton</a:t>
            </a:r>
            <a:r>
              <a:rPr lang="en-US" sz="1800" dirty="0" smtClean="0">
                <a:latin typeface="Times New Roman" pitchFamily="18" charset="0"/>
                <a:cs typeface="Times New Roman" pitchFamily="18" charset="0"/>
              </a:rPr>
              <a:t>, L. </a:t>
            </a:r>
            <a:r>
              <a:rPr lang="en-US" sz="1800" dirty="0" err="1" smtClean="0">
                <a:latin typeface="Times New Roman" pitchFamily="18" charset="0"/>
                <a:cs typeface="Times New Roman" pitchFamily="18" charset="0"/>
              </a:rPr>
              <a:t>Dandona</a:t>
            </a:r>
            <a:r>
              <a:rPr lang="en-US" sz="1800" dirty="0" smtClean="0">
                <a:latin typeface="Times New Roman" pitchFamily="18" charset="0"/>
                <a:cs typeface="Times New Roman" pitchFamily="18" charset="0"/>
              </a:rPr>
              <a:t>, and A. Foster, “Prevalence of visual impairment in children: a review of available data.,” Ophthalmic </a:t>
            </a:r>
            <a:r>
              <a:rPr lang="en-US" sz="1800" dirty="0" err="1" smtClean="0">
                <a:latin typeface="Times New Roman" pitchFamily="18" charset="0"/>
                <a:cs typeface="Times New Roman" pitchFamily="18" charset="0"/>
              </a:rPr>
              <a:t>Epidemiol</a:t>
            </a:r>
            <a:r>
              <a:rPr lang="en-US" sz="1800" dirty="0" smtClean="0">
                <a:latin typeface="Times New Roman" pitchFamily="18" charset="0"/>
                <a:cs typeface="Times New Roman" pitchFamily="18" charset="0"/>
              </a:rPr>
              <a:t>., vol. 6, no. 1, pp. 73–82, Mar. 1999.</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[8] A. </a:t>
            </a:r>
            <a:r>
              <a:rPr lang="en-US" sz="1800" dirty="0" err="1" smtClean="0">
                <a:latin typeface="Times New Roman" pitchFamily="18" charset="0"/>
                <a:cs typeface="Times New Roman" pitchFamily="18" charset="0"/>
              </a:rPr>
              <a:t>Vinekar</a:t>
            </a:r>
            <a:r>
              <a:rPr lang="en-US" sz="1800" dirty="0" smtClean="0">
                <a:latin typeface="Times New Roman" pitchFamily="18" charset="0"/>
                <a:cs typeface="Times New Roman" pitchFamily="18" charset="0"/>
              </a:rPr>
              <a:t>, C. </a:t>
            </a:r>
            <a:r>
              <a:rPr lang="en-US" sz="1800" dirty="0" err="1" smtClean="0">
                <a:latin typeface="Times New Roman" pitchFamily="18" charset="0"/>
                <a:cs typeface="Times New Roman" pitchFamily="18" charset="0"/>
              </a:rPr>
              <a:t>Jayadev</a:t>
            </a:r>
            <a:r>
              <a:rPr lang="en-US" sz="1800" dirty="0" smtClean="0">
                <a:latin typeface="Times New Roman" pitchFamily="18" charset="0"/>
                <a:cs typeface="Times New Roman" pitchFamily="18" charset="0"/>
              </a:rPr>
              <a:t>, S. </a:t>
            </a:r>
            <a:r>
              <a:rPr lang="en-US" sz="1800" dirty="0" err="1" smtClean="0">
                <a:latin typeface="Times New Roman" pitchFamily="18" charset="0"/>
                <a:cs typeface="Times New Roman" pitchFamily="18" charset="0"/>
              </a:rPr>
              <a:t>Mangalesh</a:t>
            </a:r>
            <a:r>
              <a:rPr lang="en-US" sz="1800" dirty="0" smtClean="0">
                <a:latin typeface="Times New Roman" pitchFamily="18" charset="0"/>
                <a:cs typeface="Times New Roman" pitchFamily="18" charset="0"/>
              </a:rPr>
              <a:t>, B. </a:t>
            </a:r>
            <a:r>
              <a:rPr lang="en-US" sz="1800" dirty="0" err="1" smtClean="0">
                <a:latin typeface="Times New Roman" pitchFamily="18" charset="0"/>
                <a:cs typeface="Times New Roman" pitchFamily="18" charset="0"/>
              </a:rPr>
              <a:t>Shetty</a:t>
            </a:r>
            <a:r>
              <a:rPr lang="en-US" sz="1800" dirty="0" smtClean="0">
                <a:latin typeface="Times New Roman" pitchFamily="18" charset="0"/>
                <a:cs typeface="Times New Roman" pitchFamily="18" charset="0"/>
              </a:rPr>
              <a:t>, and D. </a:t>
            </a:r>
            <a:r>
              <a:rPr lang="en-US" sz="1800" dirty="0" err="1" smtClean="0">
                <a:latin typeface="Times New Roman" pitchFamily="18" charset="0"/>
                <a:cs typeface="Times New Roman" pitchFamily="18" charset="0"/>
              </a:rPr>
              <a:t>Vidyasagar</a:t>
            </a:r>
            <a:r>
              <a:rPr lang="en-US" sz="1800" dirty="0" smtClean="0">
                <a:latin typeface="Times New Roman" pitchFamily="18" charset="0"/>
                <a:cs typeface="Times New Roman" pitchFamily="18" charset="0"/>
              </a:rPr>
              <a:t>, “Role of </a:t>
            </a:r>
            <a:r>
              <a:rPr lang="en-US" sz="1800" dirty="0" err="1" smtClean="0">
                <a:latin typeface="Times New Roman" pitchFamily="18" charset="0"/>
                <a:cs typeface="Times New Roman" pitchFamily="18" charset="0"/>
              </a:rPr>
              <a:t>tele</a:t>
            </a:r>
            <a:r>
              <a:rPr lang="en-US" sz="1800" dirty="0" smtClean="0">
                <a:latin typeface="Times New Roman" pitchFamily="18" charset="0"/>
                <a:cs typeface="Times New Roman" pitchFamily="18" charset="0"/>
              </a:rPr>
              <a:t>-medicine in retinopathy of prematurity screening in rural outreach centers in India - a report of 20,214 imaging sessions in the KIDROP program,” </a:t>
            </a:r>
            <a:r>
              <a:rPr lang="en-US" sz="1800" dirty="0" err="1" smtClean="0">
                <a:latin typeface="Times New Roman" pitchFamily="18" charset="0"/>
                <a:cs typeface="Times New Roman" pitchFamily="18" charset="0"/>
              </a:rPr>
              <a:t>Semin</a:t>
            </a:r>
            <a:r>
              <a:rPr lang="en-US" sz="1800" dirty="0" smtClean="0">
                <a:latin typeface="Times New Roman" pitchFamily="18" charset="0"/>
                <a:cs typeface="Times New Roman" pitchFamily="18" charset="0"/>
              </a:rPr>
              <a:t>. Fetal Neonatal Med., vol. 20, no. 5, pp. 335–345, 2015.</a:t>
            </a:r>
          </a:p>
          <a:p>
            <a:pPr algn="just">
              <a:buNone/>
            </a:pPr>
            <a:endParaRPr lang="en-US" sz="1800" dirty="0" smtClean="0">
              <a:latin typeface="Times New Roman" pitchFamily="18" charset="0"/>
              <a:cs typeface="Times New Roman" pitchFamily="18" charset="0"/>
            </a:endParaRPr>
          </a:p>
          <a:p>
            <a:pPr algn="just">
              <a:buNone/>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9] A. </a:t>
            </a:r>
            <a:r>
              <a:rPr lang="en-US" sz="1800" dirty="0" err="1" smtClean="0">
                <a:latin typeface="Times New Roman" pitchFamily="18" charset="0"/>
                <a:cs typeface="Times New Roman" pitchFamily="18" charset="0"/>
              </a:rPr>
              <a:t>Vinekar</a:t>
            </a:r>
            <a:r>
              <a:rPr lang="en-US" sz="1800" dirty="0" smtClean="0">
                <a:latin typeface="Times New Roman" pitchFamily="18" charset="0"/>
                <a:cs typeface="Times New Roman" pitchFamily="18" charset="0"/>
              </a:rPr>
              <a:t>, R. Azad, M. R. </a:t>
            </a:r>
            <a:r>
              <a:rPr lang="en-US" sz="1800" dirty="0" err="1" smtClean="0">
                <a:latin typeface="Times New Roman" pitchFamily="18" charset="0"/>
                <a:cs typeface="Times New Roman" pitchFamily="18" charset="0"/>
              </a:rPr>
              <a:t>Dogra</a:t>
            </a:r>
            <a:r>
              <a:rPr lang="en-US" sz="1800" dirty="0" smtClean="0">
                <a:latin typeface="Times New Roman" pitchFamily="18" charset="0"/>
                <a:cs typeface="Times New Roman" pitchFamily="18" charset="0"/>
              </a:rPr>
              <a:t>, V. </a:t>
            </a:r>
            <a:r>
              <a:rPr lang="en-US" sz="1800" dirty="0" err="1" smtClean="0">
                <a:latin typeface="Times New Roman" pitchFamily="18" charset="0"/>
                <a:cs typeface="Times New Roman" pitchFamily="18" charset="0"/>
              </a:rPr>
              <a:t>Narendran</a:t>
            </a:r>
            <a:r>
              <a:rPr lang="en-US" sz="1800" dirty="0" smtClean="0">
                <a:latin typeface="Times New Roman" pitchFamily="18" charset="0"/>
                <a:cs typeface="Times New Roman" pitchFamily="18" charset="0"/>
              </a:rPr>
              <a:t>, S. </a:t>
            </a:r>
            <a:r>
              <a:rPr lang="en-US" sz="1800" dirty="0" err="1" smtClean="0">
                <a:latin typeface="Times New Roman" pitchFamily="18" charset="0"/>
                <a:cs typeface="Times New Roman" pitchFamily="18" charset="0"/>
              </a:rPr>
              <a:t>Jalali</a:t>
            </a:r>
            <a:r>
              <a:rPr lang="en-US" sz="1800" dirty="0" smtClean="0">
                <a:latin typeface="Times New Roman" pitchFamily="18" charset="0"/>
                <a:cs typeface="Times New Roman" pitchFamily="18" charset="0"/>
              </a:rPr>
              <a:t>, and P. </a:t>
            </a:r>
            <a:r>
              <a:rPr lang="en-US" sz="1800" dirty="0" err="1" smtClean="0">
                <a:latin typeface="Times New Roman" pitchFamily="18" charset="0"/>
                <a:cs typeface="Times New Roman" pitchFamily="18" charset="0"/>
              </a:rPr>
              <a:t>Bende</a:t>
            </a:r>
            <a:r>
              <a:rPr lang="en-US" sz="1800" dirty="0" smtClean="0">
                <a:latin typeface="Times New Roman" pitchFamily="18" charset="0"/>
                <a:cs typeface="Times New Roman" pitchFamily="18" charset="0"/>
              </a:rPr>
              <a:t>, “The Indian retinopathy of prematurity society: a baby step towards tackling the retinopathy of prematurity epidemic in India,” Ann. Eye Sci., vol. 2, pp. 27–27, May 2017.</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[10] R. C. Gonzalez, R. E. (Richard E. Woods, and S. L. </a:t>
            </a:r>
            <a:r>
              <a:rPr lang="en-US" sz="1800" dirty="0" err="1" smtClean="0">
                <a:latin typeface="Times New Roman" pitchFamily="18" charset="0"/>
                <a:cs typeface="Times New Roman" pitchFamily="18" charset="0"/>
              </a:rPr>
              <a:t>Eddins</a:t>
            </a:r>
            <a:r>
              <a:rPr lang="en-US" sz="1800" dirty="0" smtClean="0">
                <a:latin typeface="Times New Roman" pitchFamily="18" charset="0"/>
                <a:cs typeface="Times New Roman" pitchFamily="18" charset="0"/>
              </a:rPr>
              <a:t>, Digital Image processing using MATLAB. McGraw Hill, 2011.</a:t>
            </a:r>
          </a:p>
          <a:p>
            <a:pPr algn="just">
              <a:buNone/>
            </a:pPr>
            <a:endParaRPr lang="en-US"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927</TotalTime>
  <Words>433</Words>
  <Application>Microsoft Office PowerPoint</Application>
  <PresentationFormat>On-screen Show (4:3)</PresentationFormat>
  <Paragraphs>86</Paragraphs>
  <Slides>13</Slides>
  <Notes>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Study of clinical staging and classification of retinal images for retinopathy of prematurity ROP screening </vt:lpstr>
      <vt:lpstr>Abstract</vt:lpstr>
      <vt:lpstr>Existing System</vt:lpstr>
      <vt:lpstr>Disadvantage of Existing System</vt:lpstr>
      <vt:lpstr>PROPOSED SYSTEM :</vt:lpstr>
      <vt:lpstr>ADVANTAGE</vt:lpstr>
      <vt:lpstr>Architecture Diagram </vt:lpstr>
      <vt:lpstr>Literature Survey</vt:lpstr>
      <vt:lpstr>Slide 9</vt:lpstr>
      <vt:lpstr>SOFTWARE REQUIREMENTS:</vt:lpstr>
      <vt:lpstr>HARDWARE REQUIREMENTS:</vt:lpstr>
      <vt:lpstr>REFERENCES</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410</cp:revision>
  <dcterms:created xsi:type="dcterms:W3CDTF">2006-08-16T00:00:00Z</dcterms:created>
  <dcterms:modified xsi:type="dcterms:W3CDTF">2021-02-03T11:10:12Z</dcterms:modified>
</cp:coreProperties>
</file>