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5" r:id="rId4"/>
    <p:sldId id="260" r:id="rId5"/>
    <p:sldId id="262" r:id="rId6"/>
    <p:sldId id="263" r:id="rId7"/>
    <p:sldId id="294" r:id="rId8"/>
    <p:sldId id="298" r:id="rId9"/>
    <p:sldId id="310" r:id="rId10"/>
    <p:sldId id="311" r:id="rId11"/>
    <p:sldId id="296" r:id="rId12"/>
    <p:sldId id="295" r:id="rId13"/>
    <p:sldId id="323" r:id="rId14"/>
    <p:sldId id="32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19-Feb-21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19-Feb-21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19-Feb-21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19-Feb-21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19-Feb-21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19-Feb-21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19-Feb-21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19-Feb-21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19-Feb-21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19-Feb-21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19-Feb-21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19-Feb-21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19-Feb-21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latin typeface="Times New Roman" pitchFamily="18" charset="0"/>
                <a:cs typeface="Times New Roman" pitchFamily="18" charset="0"/>
              </a:rPr>
              <a:t>Smartphone based Real-Time Asst Tracking and Monitoring</a:t>
            </a: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Today, the growth of technology is rapid and provides all necessary and effective solutions for the requirements. One of the most important areas of concern is security. In this scenario, </a:t>
            </a:r>
            <a:r>
              <a:rPr lang="en-US" sz="2000" dirty="0" smtClean="0">
                <a:latin typeface="Times New Roman" pitchFamily="18" charset="0"/>
                <a:cs typeface="Times New Roman" pitchFamily="18" charset="0"/>
              </a:rPr>
              <a:t>IOT Asset </a:t>
            </a:r>
            <a:r>
              <a:rPr lang="en-US" sz="2000" dirty="0" smtClean="0">
                <a:latin typeface="Times New Roman" pitchFamily="18" charset="0"/>
                <a:cs typeface="Times New Roman" pitchFamily="18" charset="0"/>
              </a:rPr>
              <a:t>tracking system is developed to </a:t>
            </a:r>
            <a:r>
              <a:rPr lang="en-US" sz="2000" dirty="0" smtClean="0">
                <a:latin typeface="Times New Roman" pitchFamily="18" charset="0"/>
                <a:cs typeface="Times New Roman" pitchFamily="18" charset="0"/>
              </a:rPr>
              <a:t>increase the </a:t>
            </a:r>
            <a:r>
              <a:rPr lang="en-US" sz="2000" dirty="0" smtClean="0">
                <a:latin typeface="Times New Roman" pitchFamily="18" charset="0"/>
                <a:cs typeface="Times New Roman" pitchFamily="18" charset="0"/>
              </a:rPr>
              <a:t>safety of women, children, people with mental disorder and any valuable items through the technology of Radio </a:t>
            </a:r>
            <a:r>
              <a:rPr lang="en-US" sz="2000" dirty="0" smtClean="0">
                <a:latin typeface="Times New Roman" pitchFamily="18" charset="0"/>
                <a:cs typeface="Times New Roman" pitchFamily="18" charset="0"/>
              </a:rPr>
              <a:t>Frequency along </a:t>
            </a:r>
            <a:r>
              <a:rPr lang="en-US" sz="2000" dirty="0" smtClean="0">
                <a:latin typeface="Times New Roman" pitchFamily="18" charset="0"/>
                <a:cs typeface="Times New Roman" pitchFamily="18" charset="0"/>
              </a:rPr>
              <a:t>with IOT.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Radio Frequency module </a:t>
            </a:r>
            <a:r>
              <a:rPr lang="en-US" sz="2000" dirty="0" smtClean="0">
                <a:latin typeface="Times New Roman" pitchFamily="18" charset="0"/>
                <a:cs typeface="Times New Roman" pitchFamily="18" charset="0"/>
              </a:rPr>
              <a:t>consists of transmitter and receiver. The transmitter is placed with the object to be tracked which sends radio waves to the receiver. If the object being tracked moves out of frequency range, an alert message and call will be sent to specified guardians through Global System for Mobile communication.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19800"/>
          </a:xfrm>
        </p:spPr>
        <p:txBody>
          <a:bodyPr/>
          <a:lstStyle/>
          <a:p>
            <a:pPr algn="just">
              <a:lnSpc>
                <a:spcPct val="150000"/>
              </a:lnSpc>
            </a:pPr>
            <a:r>
              <a:rPr lang="en-US" sz="2000" dirty="0" smtClean="0">
                <a:latin typeface="Times New Roman" pitchFamily="18" charset="0"/>
                <a:cs typeface="Times New Roman" pitchFamily="18" charset="0"/>
              </a:rPr>
              <a:t>Further the location of the object can be tracked whenever </a:t>
            </a:r>
            <a:r>
              <a:rPr lang="en-US" sz="2000" dirty="0" smtClean="0">
                <a:latin typeface="Times New Roman" pitchFamily="18" charset="0"/>
                <a:cs typeface="Times New Roman" pitchFamily="18" charset="0"/>
              </a:rPr>
              <a:t>required through </a:t>
            </a:r>
            <a:r>
              <a:rPr lang="en-US" sz="2000" dirty="0" smtClean="0">
                <a:latin typeface="Times New Roman" pitchFamily="18" charset="0"/>
                <a:cs typeface="Times New Roman" pitchFamily="18" charset="0"/>
              </a:rPr>
              <a:t>Global Positioning System. In addition, sound and vibration sensors are used to sense human behavior like loud voice and movement of human body. If the sensor reading exceeds threshold value, messages are sent to specified mobile numbers. The frequency range between transmitter and receiver and location of assets are displayed in </a:t>
            </a:r>
            <a:r>
              <a:rPr lang="en-US" sz="2000" dirty="0" err="1" smtClean="0">
                <a:latin typeface="Times New Roman" pitchFamily="18" charset="0"/>
                <a:cs typeface="Times New Roman" pitchFamily="18" charset="0"/>
              </a:rPr>
              <a:t>ThingSpeak</a:t>
            </a:r>
            <a:r>
              <a:rPr lang="en-US" sz="2000" dirty="0" smtClean="0">
                <a:latin typeface="Times New Roman" pitchFamily="18" charset="0"/>
                <a:cs typeface="Times New Roman" pitchFamily="18" charset="0"/>
              </a:rPr>
              <a:t> which is an open-source IOT </a:t>
            </a:r>
            <a:r>
              <a:rPr lang="en-US" sz="2000" dirty="0" smtClean="0">
                <a:latin typeface="Times New Roman" pitchFamily="18" charset="0"/>
                <a:cs typeface="Times New Roman" pitchFamily="18" charset="0"/>
              </a:rPr>
              <a:t>platform.</a:t>
            </a:r>
            <a:endParaRPr lang="en-US" sz="2000" dirty="0" smtClean="0">
              <a:latin typeface="Times New Roman" pitchFamily="18" charset="0"/>
              <a:cs typeface="Times New Roman"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wide spread of mobiles as handheld devices leads </a:t>
            </a:r>
            <a:r>
              <a:rPr lang="en-US" sz="2000" dirty="0" smtClean="0">
                <a:latin typeface="Times New Roman" pitchFamily="18" charset="0"/>
                <a:cs typeface="Times New Roman" pitchFamily="18" charset="0"/>
              </a:rPr>
              <a:t>to various </a:t>
            </a:r>
            <a:r>
              <a:rPr lang="en-US" sz="2000" dirty="0" smtClean="0">
                <a:latin typeface="Times New Roman" pitchFamily="18" charset="0"/>
                <a:cs typeface="Times New Roman" pitchFamily="18" charset="0"/>
              </a:rPr>
              <a:t>innovative applications that makes use of their </a:t>
            </a:r>
            <a:r>
              <a:rPr lang="en-US" sz="2000" dirty="0" smtClean="0">
                <a:latin typeface="Times New Roman" pitchFamily="18" charset="0"/>
                <a:cs typeface="Times New Roman" pitchFamily="18" charset="0"/>
              </a:rPr>
              <a:t>ever-increasing </a:t>
            </a:r>
            <a:r>
              <a:rPr lang="en-US" sz="2000" dirty="0" smtClean="0">
                <a:latin typeface="Times New Roman" pitchFamily="18" charset="0"/>
                <a:cs typeface="Times New Roman" pitchFamily="18" charset="0"/>
              </a:rPr>
              <a:t>presence in our daily life. One such application </a:t>
            </a:r>
            <a:r>
              <a:rPr lang="en-US" sz="2000" dirty="0" smtClean="0">
                <a:latin typeface="Times New Roman" pitchFamily="18" charset="0"/>
                <a:cs typeface="Times New Roman" pitchFamily="18" charset="0"/>
              </a:rPr>
              <a:t>dislocation-tracking </a:t>
            </a:r>
            <a:r>
              <a:rPr lang="en-US" sz="2000" dirty="0" smtClean="0">
                <a:latin typeface="Times New Roman" pitchFamily="18" charset="0"/>
                <a:cs typeface="Times New Roman" pitchFamily="18" charset="0"/>
              </a:rPr>
              <a:t>and monitoring.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1800" dirty="0" smtClean="0">
                <a:latin typeface="Times New Roman" pitchFamily="18" charset="0"/>
                <a:cs typeface="Times New Roman" pitchFamily="18" charset="0"/>
              </a:rPr>
              <a:t>This project supports the Android OS platform only and makes communication with the tracker through SMS messages only. </a:t>
            </a:r>
          </a:p>
          <a:p>
            <a:pPr algn="just">
              <a:lnSpc>
                <a:spcPct val="150000"/>
              </a:lnSpc>
            </a:pPr>
            <a:r>
              <a:rPr lang="en-US" sz="1800" dirty="0" smtClean="0">
                <a:latin typeface="Times New Roman" pitchFamily="18" charset="0"/>
                <a:cs typeface="Times New Roman" pitchFamily="18" charset="0"/>
              </a:rPr>
              <a:t>The architecture, security and accuracy of the tracking unit itself are beyond the scope of this project.</a:t>
            </a:r>
          </a:p>
          <a:p>
            <a:pPr algn="just">
              <a:lnSpc>
                <a:spcPct val="150000"/>
              </a:lnSpc>
              <a:buFont typeface="Wingdings" pitchFamily="2" charset="2"/>
              <a:buChar char="Ø"/>
            </a:pP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This paper proposes a </a:t>
            </a:r>
            <a:r>
              <a:rPr lang="en-US" sz="2000" dirty="0" smtClean="0">
                <a:latin typeface="Times New Roman" pitchFamily="18" charset="0"/>
                <a:cs typeface="Times New Roman" pitchFamily="18" charset="0"/>
              </a:rPr>
              <a:t>prototype model </a:t>
            </a:r>
            <a:r>
              <a:rPr lang="en-US" sz="2000" dirty="0" smtClean="0">
                <a:latin typeface="Times New Roman" pitchFamily="18" charset="0"/>
                <a:cs typeface="Times New Roman" pitchFamily="18" charset="0"/>
              </a:rPr>
              <a:t>for location tracking using Geographical Positioning System(GPS) and Global System for Mobile Communication </a:t>
            </a:r>
            <a:r>
              <a:rPr lang="en-US" sz="2000" dirty="0" smtClean="0">
                <a:latin typeface="Times New Roman" pitchFamily="18" charset="0"/>
                <a:cs typeface="Times New Roman" pitchFamily="18" charset="0"/>
              </a:rPr>
              <a:t>technology</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system displays the object moving path on </a:t>
            </a:r>
            <a:r>
              <a:rPr lang="en-US" sz="2000" dirty="0" smtClean="0">
                <a:latin typeface="Times New Roman" pitchFamily="18" charset="0"/>
                <a:cs typeface="Times New Roman" pitchFamily="18" charset="0"/>
              </a:rPr>
              <a:t>the monitor </a:t>
            </a:r>
            <a:r>
              <a:rPr lang="en-US" sz="2000" dirty="0" smtClean="0">
                <a:latin typeface="Times New Roman" pitchFamily="18" charset="0"/>
                <a:cs typeface="Times New Roman" pitchFamily="18" charset="0"/>
              </a:rPr>
              <a:t>and the same information can also be communicated to </a:t>
            </a:r>
            <a:r>
              <a:rPr lang="en-US" sz="2000" dirty="0" smtClean="0">
                <a:latin typeface="Times New Roman" pitchFamily="18" charset="0"/>
                <a:cs typeface="Times New Roman" pitchFamily="18" charset="0"/>
              </a:rPr>
              <a:t>the user </a:t>
            </a:r>
            <a:r>
              <a:rPr lang="en-US" sz="2000" dirty="0" smtClean="0">
                <a:latin typeface="Times New Roman" pitchFamily="18" charset="0"/>
                <a:cs typeface="Times New Roman" pitchFamily="18" charset="0"/>
              </a:rPr>
              <a:t>cell phone, on demand of the user by asking the specificinformation via SMS. This system is very useful for car </a:t>
            </a:r>
            <a:r>
              <a:rPr lang="en-US" sz="2000" dirty="0" smtClean="0">
                <a:latin typeface="Times New Roman" pitchFamily="18" charset="0"/>
                <a:cs typeface="Times New Roman" pitchFamily="18" charset="0"/>
              </a:rPr>
              <a:t>theft situations, </a:t>
            </a:r>
            <a:r>
              <a:rPr lang="en-US" sz="2000" dirty="0" smtClean="0">
                <a:latin typeface="Times New Roman" pitchFamily="18" charset="0"/>
                <a:cs typeface="Times New Roman" pitchFamily="18" charset="0"/>
              </a:rPr>
              <a:t>for adolescent drivers being watched and monitored </a:t>
            </a:r>
            <a:r>
              <a:rPr lang="en-US" sz="2000" dirty="0" smtClean="0">
                <a:latin typeface="Times New Roman" pitchFamily="18" charset="0"/>
                <a:cs typeface="Times New Roman" pitchFamily="18" charset="0"/>
              </a:rPr>
              <a:t>by parents. </a:t>
            </a:r>
            <a:r>
              <a:rPr lang="en-US" sz="2000" dirty="0" smtClean="0">
                <a:latin typeface="Times New Roman" pitchFamily="18" charset="0"/>
                <a:cs typeface="Times New Roman" pitchFamily="18" charset="0"/>
              </a:rPr>
              <a:t>The result shows that the object is being tracked with </a:t>
            </a:r>
            <a:r>
              <a:rPr lang="en-US" sz="2000" dirty="0" smtClean="0">
                <a:latin typeface="Times New Roman" pitchFamily="18" charset="0"/>
                <a:cs typeface="Times New Roman" pitchFamily="18" charset="0"/>
              </a:rPr>
              <a:t>minimal </a:t>
            </a:r>
            <a:r>
              <a:rPr lang="en-US" sz="2000" dirty="0" smtClean="0">
                <a:latin typeface="Times New Roman" pitchFamily="18" charset="0"/>
                <a:cs typeface="Times New Roman" pitchFamily="18" charset="0"/>
              </a:rPr>
              <a:t>tracking error.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buFont typeface="Wingdings" pitchFamily="2" charset="2"/>
              <a:buChar char="Ø"/>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This system has </a:t>
            </a:r>
            <a:r>
              <a:rPr lang="en-US" sz="2000" dirty="0" smtClean="0">
                <a:latin typeface="Times New Roman" pitchFamily="18" charset="0"/>
                <a:cs typeface="Times New Roman" pitchFamily="18" charset="0"/>
              </a:rPr>
              <a:t>also another </a:t>
            </a:r>
            <a:r>
              <a:rPr lang="en-US" sz="2000" dirty="0" smtClean="0">
                <a:latin typeface="Times New Roman" pitchFamily="18" charset="0"/>
                <a:cs typeface="Times New Roman" pitchFamily="18" charset="0"/>
              </a:rPr>
              <a:t>facility to monitor the path along which the </a:t>
            </a:r>
            <a:r>
              <a:rPr lang="en-US" sz="2000" dirty="0" smtClean="0">
                <a:latin typeface="Times New Roman" pitchFamily="18" charset="0"/>
                <a:cs typeface="Times New Roman" pitchFamily="18" charset="0"/>
              </a:rPr>
              <a:t>device moves</a:t>
            </a:r>
            <a:r>
              <a:rPr lang="en-US" sz="2000" dirty="0" smtClean="0">
                <a:latin typeface="Times New Roman" pitchFamily="18" charset="0"/>
                <a:cs typeface="Times New Roman" pitchFamily="18" charset="0"/>
              </a:rPr>
              <a:t>. This is optional, when the user wants, to see the path </a:t>
            </a:r>
            <a:r>
              <a:rPr lang="en-US" sz="2000" dirty="0" smtClean="0">
                <a:latin typeface="Times New Roman" pitchFamily="18" charset="0"/>
                <a:cs typeface="Times New Roman" pitchFamily="18" charset="0"/>
              </a:rPr>
              <a:t>it receives </a:t>
            </a:r>
            <a:r>
              <a:rPr lang="en-US" sz="2000" dirty="0" smtClean="0">
                <a:latin typeface="Times New Roman" pitchFamily="18" charset="0"/>
                <a:cs typeface="Times New Roman" pitchFamily="18" charset="0"/>
              </a:rPr>
              <a:t>the entire information from the GPS antenna </a:t>
            </a:r>
            <a:r>
              <a:rPr lang="en-US" sz="2000" dirty="0" smtClean="0">
                <a:latin typeface="Times New Roman" pitchFamily="18" charset="0"/>
                <a:cs typeface="Times New Roman" pitchFamily="18" charset="0"/>
              </a:rPr>
              <a:t>otherwise it </a:t>
            </a:r>
            <a:r>
              <a:rPr lang="en-US" sz="2000" dirty="0" smtClean="0">
                <a:latin typeface="Times New Roman" pitchFamily="18" charset="0"/>
                <a:cs typeface="Times New Roman" pitchFamily="18" charset="0"/>
              </a:rPr>
              <a:t>only receives the desired information</a:t>
            </a:r>
            <a:r>
              <a:rPr lang="en-US" sz="2000" dirty="0" smtClean="0">
                <a:latin typeface="Times New Roman" pitchFamily="18" charset="0"/>
                <a:cs typeface="Times New Roman" pitchFamily="18" charset="0"/>
              </a:rPr>
              <a:t>.</a:t>
            </a:r>
          </a:p>
          <a:p>
            <a:pPr algn="just">
              <a:lnSpc>
                <a:spcPct val="150000"/>
              </a:lnSpc>
              <a:buFont typeface="Wingdings" pitchFamily="2" charset="2"/>
              <a:buChar char="Ø"/>
            </a:pPr>
            <a:r>
              <a:rPr lang="en-US" sz="2000" dirty="0" smtClean="0">
                <a:latin typeface="Times New Roman" pitchFamily="18" charset="0"/>
                <a:cs typeface="Times New Roman" pitchFamily="18" charset="0"/>
              </a:rPr>
              <a:t>The tracking system can also be very useful </a:t>
            </a:r>
            <a:r>
              <a:rPr lang="en-US" sz="2000" dirty="0" err="1" smtClean="0">
                <a:latin typeface="Times New Roman" pitchFamily="18" charset="0"/>
                <a:cs typeface="Times New Roman" pitchFamily="18" charset="0"/>
              </a:rPr>
              <a:t>forIntelligent</a:t>
            </a:r>
            <a:r>
              <a:rPr lang="en-US" sz="2000" dirty="0" smtClean="0">
                <a:latin typeface="Times New Roman" pitchFamily="18" charset="0"/>
                <a:cs typeface="Times New Roman" pitchFamily="18" charset="0"/>
              </a:rPr>
              <a:t> Transportation </a:t>
            </a:r>
            <a:r>
              <a:rPr lang="en-US" sz="2000" dirty="0" smtClean="0">
                <a:latin typeface="Times New Roman" pitchFamily="18" charset="0"/>
                <a:cs typeface="Times New Roman" pitchFamily="18" charset="0"/>
              </a:rPr>
              <a:t>System.</a:t>
            </a:r>
          </a:p>
          <a:p>
            <a:pPr algn="just">
              <a:lnSpc>
                <a:spcPct val="150000"/>
              </a:lnSpc>
              <a:buFont typeface="Wingdings" pitchFamily="2" charset="2"/>
              <a:buChar char="Ø"/>
            </a:pPr>
            <a:r>
              <a:rPr lang="en-US" sz="2000" dirty="0" smtClean="0">
                <a:latin typeface="Times New Roman" pitchFamily="18" charset="0"/>
                <a:cs typeface="Times New Roman" pitchFamily="18" charset="0"/>
              </a:rPr>
              <a:t>The major goal is to ensure maximum security and enable tracking by providing current location.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2727438" y="1447800"/>
            <a:ext cx="4914674" cy="4800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6588440"/>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lang="en-US" sz="1600" dirty="0" smtClean="0">
                          <a:latin typeface="Times New Roman" pitchFamily="18" charset="0"/>
                          <a:cs typeface="Times New Roman" pitchFamily="18" charset="0"/>
                        </a:rPr>
                        <a:t>“RFID for personal asset tracking”. </a:t>
                      </a:r>
                      <a:endParaRPr lang="en-US" sz="1600" dirty="0">
                        <a:latin typeface="Times New Roman" pitchFamily="18" charset="0"/>
                        <a:cs typeface="Times New Roman" pitchFamily="18" charset="0"/>
                      </a:endParaRPr>
                    </a:p>
                  </a:txBody>
                  <a:tcPr/>
                </a:tc>
                <a:tc>
                  <a:txBody>
                    <a:bodyPr/>
                    <a:lstStyle/>
                    <a:p>
                      <a:pPr algn="just">
                        <a:lnSpc>
                          <a:spcPct val="150000"/>
                        </a:lnSpc>
                      </a:pPr>
                      <a:r>
                        <a:rPr lang="en-US" sz="1600" dirty="0" smtClean="0">
                          <a:latin typeface="Times New Roman" pitchFamily="18" charset="0"/>
                          <a:cs typeface="Times New Roman" pitchFamily="18" charset="0"/>
                        </a:rPr>
                        <a:t>Steven Chan, Adam Connell, </a:t>
                      </a:r>
                      <a:r>
                        <a:rPr lang="en-US" sz="1600" dirty="0" err="1" smtClean="0">
                          <a:latin typeface="Times New Roman" pitchFamily="18" charset="0"/>
                          <a:cs typeface="Times New Roman" pitchFamily="18" charset="0"/>
                        </a:rPr>
                        <a:t>Eribel</a:t>
                      </a:r>
                      <a:r>
                        <a:rPr lang="en-US" sz="1600" dirty="0" smtClean="0">
                          <a:latin typeface="Times New Roman" pitchFamily="18" charset="0"/>
                          <a:cs typeface="Times New Roman" pitchFamily="18" charset="0"/>
                        </a:rPr>
                        <a:t> Madrid, </a:t>
                      </a:r>
                      <a:r>
                        <a:rPr lang="en-US" sz="1600" dirty="0" err="1" smtClean="0">
                          <a:latin typeface="Times New Roman" pitchFamily="18" charset="0"/>
                          <a:cs typeface="Times New Roman" pitchFamily="18" charset="0"/>
                        </a:rPr>
                        <a:t>Dongkuk</a:t>
                      </a:r>
                      <a:r>
                        <a:rPr lang="en-US" sz="1600" dirty="0" smtClean="0">
                          <a:latin typeface="Times New Roman" pitchFamily="18" charset="0"/>
                          <a:cs typeface="Times New Roman" pitchFamily="18" charset="0"/>
                        </a:rPr>
                        <a:t> Park, </a:t>
                      </a:r>
                      <a:r>
                        <a:rPr lang="en-US" sz="1600" dirty="0" err="1" smtClean="0">
                          <a:latin typeface="Times New Roman" pitchFamily="18" charset="0"/>
                          <a:cs typeface="Times New Roman" pitchFamily="18" charset="0"/>
                        </a:rPr>
                        <a:t>Ridha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Kamoua</a:t>
                      </a:r>
                      <a:r>
                        <a:rPr lang="en-US" sz="1600" dirty="0" smtClean="0">
                          <a:latin typeface="Times New Roman" pitchFamily="18" charset="0"/>
                          <a:cs typeface="Times New Roman" pitchFamily="18" charset="0"/>
                        </a:rPr>
                        <a:t>, </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This paper presents an object tracking system to track the objects through GPS and Bluetooth technology. Objects are usually tracked by the implementation of signal strength based on GPS, GSM, RFID and Bluetooth. We make use of Global Positioning System (GPS) for tracking long range objects and Bluetooth technology for short range objects.</a:t>
                      </a:r>
                      <a:endParaRPr lang="en-US" sz="1600" dirty="0" smtClean="0">
                        <a:latin typeface="Times New Roman" pitchFamily="18" charset="0"/>
                        <a:cs typeface="Times New Roman" pitchFamily="18" charset="0"/>
                      </a:endParaRPr>
                    </a:p>
                  </a:txBody>
                  <a:tcPr/>
                </a:tc>
              </a:tr>
              <a:tr h="1220991">
                <a:tc>
                  <a:txBody>
                    <a:bodyPr/>
                    <a:lstStyle/>
                    <a:p>
                      <a:pPr algn="just"/>
                      <a:r>
                        <a:rPr lang="en-US" sz="1600" dirty="0" smtClean="0">
                          <a:latin typeface="Times New Roman" pitchFamily="18" charset="0"/>
                          <a:cs typeface="Times New Roman" pitchFamily="18" charset="0"/>
                        </a:rPr>
                        <a:t>“Child Safety and Tracking Management System”. </a:t>
                      </a:r>
                      <a:endParaRPr lang="en-US" sz="1600" dirty="0">
                        <a:latin typeface="Times New Roman" pitchFamily="18" charset="0"/>
                        <a:cs typeface="Times New Roman" pitchFamily="18" charset="0"/>
                      </a:endParaRPr>
                    </a:p>
                  </a:txBody>
                  <a:tcPr/>
                </a:tc>
                <a:tc>
                  <a:txBody>
                    <a:bodyPr/>
                    <a:lstStyle/>
                    <a:p>
                      <a:pPr algn="just">
                        <a:lnSpc>
                          <a:spcPct val="150000"/>
                        </a:lnSpc>
                      </a:pPr>
                      <a:r>
                        <a:rPr lang="en-US" sz="1600" dirty="0" err="1" smtClean="0">
                          <a:latin typeface="Times New Roman" pitchFamily="18" charset="0"/>
                          <a:cs typeface="Times New Roman" pitchFamily="18" charset="0"/>
                        </a:rPr>
                        <a:t>Aditi</a:t>
                      </a:r>
                      <a:r>
                        <a:rPr lang="en-US" sz="1600" dirty="0" smtClean="0">
                          <a:latin typeface="Times New Roman" pitchFamily="18" charset="0"/>
                          <a:cs typeface="Times New Roman" pitchFamily="18" charset="0"/>
                        </a:rPr>
                        <a:t> Gupta, </a:t>
                      </a:r>
                      <a:r>
                        <a:rPr lang="en-US" sz="1600" dirty="0" err="1" smtClean="0">
                          <a:latin typeface="Times New Roman" pitchFamily="18" charset="0"/>
                          <a:cs typeface="Times New Roman" pitchFamily="18" charset="0"/>
                        </a:rPr>
                        <a:t>Vibhor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Harit</a:t>
                      </a:r>
                      <a:r>
                        <a:rPr lang="en-US" sz="1600" dirty="0" smtClean="0">
                          <a:latin typeface="Times New Roman" pitchFamily="18" charset="0"/>
                          <a:cs typeface="Times New Roman" pitchFamily="18" charset="0"/>
                        </a:rPr>
                        <a:t>, </a:t>
                      </a:r>
                      <a:endParaRPr lang="en-US" sz="1600" dirty="0">
                        <a:latin typeface="Times New Roman" pitchFamily="18" charset="0"/>
                        <a:cs typeface="Times New Roman" pitchFamily="18" charset="0"/>
                      </a:endParaRPr>
                    </a:p>
                  </a:txBody>
                  <a:tcPr/>
                </a:tc>
                <a:tc>
                  <a:txBody>
                    <a:bodyPr/>
                    <a:lstStyle/>
                    <a:p>
                      <a:pPr algn="just"/>
                      <a:r>
                        <a:rPr kumimoji="0" lang="en-US" sz="1600" kern="1200" dirty="0" smtClean="0">
                          <a:solidFill>
                            <a:schemeClr val="dk1"/>
                          </a:solidFill>
                          <a:latin typeface="Times New Roman" pitchFamily="18" charset="0"/>
                          <a:ea typeface="+mn-ea"/>
                          <a:cs typeface="Times New Roman" pitchFamily="18" charset="0"/>
                        </a:rPr>
                        <a:t>Today, the growth of technology is rapid and provides all necessary and effective solutions for the requirements. One of the most important areas </a:t>
                      </a:r>
                      <a:r>
                        <a:rPr kumimoji="0" lang="en-US" sz="1600" kern="1200" smtClean="0">
                          <a:solidFill>
                            <a:schemeClr val="dk1"/>
                          </a:solidFill>
                          <a:latin typeface="Times New Roman" pitchFamily="18" charset="0"/>
                          <a:ea typeface="+mn-ea"/>
                          <a:cs typeface="Times New Roman" pitchFamily="18" charset="0"/>
                        </a:rPr>
                        <a:t>of concern </a:t>
                      </a:r>
                      <a:r>
                        <a:rPr kumimoji="0" lang="en-US" sz="1600" kern="1200" dirty="0" smtClean="0">
                          <a:solidFill>
                            <a:schemeClr val="dk1"/>
                          </a:solidFill>
                          <a:latin typeface="Times New Roman" pitchFamily="18" charset="0"/>
                          <a:ea typeface="+mn-ea"/>
                          <a:cs typeface="Times New Roman" pitchFamily="18" charset="0"/>
                        </a:rPr>
                        <a:t>is security.</a:t>
                      </a:r>
                    </a:p>
                    <a:p>
                      <a:pPr marL="0" marR="0" algn="just">
                        <a:lnSpc>
                          <a:spcPct val="150000"/>
                        </a:lnSpc>
                        <a:spcBef>
                          <a:spcPts val="0"/>
                        </a:spcBef>
                        <a:spcAft>
                          <a:spcPts val="1000"/>
                        </a:spcAft>
                      </a:pPr>
                      <a:endParaRPr lang="en-US" sz="16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460693"/>
          <a:ext cx="7620000" cy="5710753"/>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lang="en-US" sz="1600" dirty="0" smtClean="0">
                          <a:latin typeface="Times New Roman" pitchFamily="18" charset="0"/>
                          <a:cs typeface="Times New Roman" pitchFamily="18" charset="0"/>
                        </a:rPr>
                        <a:t>"Real Time Web based Vehicle Tracking using GPS</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600" dirty="0" err="1" smtClean="0">
                          <a:latin typeface="Times New Roman" pitchFamily="18" charset="0"/>
                          <a:cs typeface="Times New Roman" pitchFamily="18" charset="0"/>
                        </a:rPr>
                        <a:t>Muruganandham</a:t>
                      </a:r>
                      <a:r>
                        <a:rPr lang="en-US" sz="1600" dirty="0" smtClean="0">
                          <a:latin typeface="Times New Roman" pitchFamily="18" charset="0"/>
                          <a:cs typeface="Times New Roman" pitchFamily="18" charset="0"/>
                        </a:rPr>
                        <a:t>, P.R. </a:t>
                      </a:r>
                      <a:r>
                        <a:rPr lang="en-US" sz="1600" dirty="0" err="1" smtClean="0">
                          <a:latin typeface="Times New Roman" pitchFamily="18" charset="0"/>
                          <a:cs typeface="Times New Roman" pitchFamily="18" charset="0"/>
                        </a:rPr>
                        <a:t>Mukesh</a:t>
                      </a:r>
                      <a:r>
                        <a:rPr lang="en-US" sz="1600" dirty="0" smtClean="0">
                          <a:latin typeface="Times New Roman" pitchFamily="18" charset="0"/>
                          <a:cs typeface="Times New Roman" pitchFamily="18" charset="0"/>
                        </a:rPr>
                        <a:t>, </a:t>
                      </a:r>
                      <a:endParaRPr lang="en-US"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Tracking systems were first developed for the shipping industry because they wanted to determine where each vehicle was at any given time. Passive systems were developed in the beginning to fulfill these requirements.</a:t>
                      </a:r>
                      <a:endParaRPr lang="en-US" sz="1600" dirty="0">
                        <a:latin typeface="Times New Roman" pitchFamily="18" charset="0"/>
                        <a:cs typeface="Times New Roman" pitchFamily="18" charset="0"/>
                      </a:endParaRPr>
                    </a:p>
                  </a:txBody>
                  <a:tcPr/>
                </a:tc>
              </a:tr>
              <a:tr h="3070288">
                <a:tc>
                  <a:txBody>
                    <a:bodyPr/>
                    <a:lstStyle/>
                    <a:p>
                      <a:pPr algn="just">
                        <a:lnSpc>
                          <a:spcPct val="150000"/>
                        </a:lnSpc>
                      </a:pPr>
                      <a:r>
                        <a:rPr lang="en-US" sz="1600" dirty="0" smtClean="0">
                          <a:latin typeface="Times New Roman" pitchFamily="18" charset="0"/>
                          <a:cs typeface="Times New Roman" pitchFamily="18" charset="0"/>
                        </a:rPr>
                        <a:t>"A Real-Time GPS Vehicle Tracking System Displayed on a Google-Map-Based Website”</a:t>
                      </a:r>
                      <a:endParaRPr lang="en-US" sz="1600" dirty="0">
                        <a:latin typeface="Times New Roman" pitchFamily="18" charset="0"/>
                        <a:cs typeface="Times New Roman" pitchFamily="18" charset="0"/>
                      </a:endParaRPr>
                    </a:p>
                  </a:txBody>
                  <a:tcPr/>
                </a:tc>
                <a:tc>
                  <a:txBody>
                    <a:bodyPr/>
                    <a:lstStyle/>
                    <a:p>
                      <a:pPr algn="just">
                        <a:lnSpc>
                          <a:spcPct val="150000"/>
                        </a:lnSpc>
                      </a:pPr>
                      <a:r>
                        <a:rPr lang="en-US" sz="1600" dirty="0" err="1" smtClean="0">
                          <a:latin typeface="Times New Roman" pitchFamily="18" charset="0"/>
                          <a:cs typeface="Times New Roman" pitchFamily="18" charset="0"/>
                        </a:rPr>
                        <a:t>Prawat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Chaiprapa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Supaporn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Kiattisin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Adisorn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Leelasantitham</a:t>
                      </a:r>
                      <a:r>
                        <a:rPr lang="en-US" sz="1600" dirty="0" smtClean="0">
                          <a:latin typeface="Times New Roman" pitchFamily="18" charset="0"/>
                          <a:cs typeface="Times New Roman" pitchFamily="18" charset="0"/>
                        </a:rPr>
                        <a:t>, </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Global Positioning Systems (GPS) are being used for a wide variety of applications. This paper mainly focuses on developing an enhancement of GPS based vehicle navigation system using Google Maps. </a:t>
                      </a:r>
                      <a:endParaRPr lang="en-US"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buNone/>
            </a:pPr>
            <a:r>
              <a:rPr lang="en-US" sz="1400" dirty="0" smtClean="0"/>
              <a:t>[</a:t>
            </a:r>
            <a:r>
              <a:rPr lang="en-US" sz="2000" dirty="0" smtClean="0">
                <a:latin typeface="Times New Roman" pitchFamily="18" charset="0"/>
                <a:cs typeface="Times New Roman" pitchFamily="18" charset="0"/>
              </a:rPr>
              <a:t>1]Steven Chan, Adam Connell, </a:t>
            </a:r>
            <a:r>
              <a:rPr lang="en-US" sz="2000" dirty="0" err="1" smtClean="0">
                <a:latin typeface="Times New Roman" pitchFamily="18" charset="0"/>
                <a:cs typeface="Times New Roman" pitchFamily="18" charset="0"/>
              </a:rPr>
              <a:t>Eribel</a:t>
            </a:r>
            <a:r>
              <a:rPr lang="en-US" sz="2000" dirty="0" smtClean="0">
                <a:latin typeface="Times New Roman" pitchFamily="18" charset="0"/>
                <a:cs typeface="Times New Roman" pitchFamily="18" charset="0"/>
              </a:rPr>
              <a:t> Madrid, </a:t>
            </a:r>
            <a:r>
              <a:rPr lang="en-US" sz="2000" dirty="0" err="1" smtClean="0">
                <a:latin typeface="Times New Roman" pitchFamily="18" charset="0"/>
                <a:cs typeface="Times New Roman" pitchFamily="18" charset="0"/>
              </a:rPr>
              <a:t>Dongkuk</a:t>
            </a:r>
            <a:r>
              <a:rPr lang="en-US" sz="2000" dirty="0" smtClean="0">
                <a:latin typeface="Times New Roman" pitchFamily="18" charset="0"/>
                <a:cs typeface="Times New Roman" pitchFamily="18" charset="0"/>
              </a:rPr>
              <a:t> Park, </a:t>
            </a:r>
            <a:r>
              <a:rPr lang="en-US" sz="2000" dirty="0" err="1" smtClean="0">
                <a:latin typeface="Times New Roman" pitchFamily="18" charset="0"/>
                <a:cs typeface="Times New Roman" pitchFamily="18" charset="0"/>
              </a:rPr>
              <a:t>Ridha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Kamoua</a:t>
            </a:r>
            <a:r>
              <a:rPr lang="en-US" sz="2000" dirty="0" smtClean="0">
                <a:latin typeface="Times New Roman" pitchFamily="18" charset="0"/>
                <a:cs typeface="Times New Roman" pitchFamily="18" charset="0"/>
              </a:rPr>
              <a:t>, “RFID for personal asset tracking”. </a:t>
            </a:r>
            <a:endParaRPr lang="en-US" sz="2000" dirty="0" smtClean="0">
              <a:latin typeface="Times New Roman" pitchFamily="18" charset="0"/>
              <a:cs typeface="Times New Roman" pitchFamily="18" charset="0"/>
            </a:endParaRPr>
          </a:p>
          <a:p>
            <a:pPr algn="just">
              <a:lnSpc>
                <a:spcPct val="160000"/>
              </a:lnSpc>
              <a:buNone/>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a:t>
            </a:r>
            <a:r>
              <a:rPr lang="en-US" sz="2000" dirty="0" err="1" smtClean="0">
                <a:latin typeface="Times New Roman" pitchFamily="18" charset="0"/>
                <a:cs typeface="Times New Roman" pitchFamily="18" charset="0"/>
              </a:rPr>
              <a:t>Fatin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Balkis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Binti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Alzahri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Maziani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Sabudin</a:t>
            </a:r>
            <a:r>
              <a:rPr lang="en-US" sz="2000" dirty="0" smtClean="0">
                <a:latin typeface="Times New Roman" pitchFamily="18" charset="0"/>
                <a:cs typeface="Times New Roman" pitchFamily="18" charset="0"/>
              </a:rPr>
              <a:t>, “Vehicle Tracking Device”. </a:t>
            </a:r>
            <a:endParaRPr lang="en-US" sz="2000" dirty="0" smtClean="0">
              <a:latin typeface="Times New Roman" pitchFamily="18" charset="0"/>
              <a:cs typeface="Times New Roman" pitchFamily="18" charset="0"/>
            </a:endParaRPr>
          </a:p>
          <a:p>
            <a:pPr algn="just">
              <a:lnSpc>
                <a:spcPct val="160000"/>
              </a:lnSpc>
              <a:buNone/>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3]</a:t>
            </a:r>
            <a:r>
              <a:rPr lang="en-US" sz="2000" dirty="0" err="1" smtClean="0">
                <a:latin typeface="Times New Roman" pitchFamily="18" charset="0"/>
                <a:cs typeface="Times New Roman" pitchFamily="18" charset="0"/>
              </a:rPr>
              <a:t>Aditi</a:t>
            </a:r>
            <a:r>
              <a:rPr lang="en-US" sz="2000" dirty="0" smtClean="0">
                <a:latin typeface="Times New Roman" pitchFamily="18" charset="0"/>
                <a:cs typeface="Times New Roman" pitchFamily="18" charset="0"/>
              </a:rPr>
              <a:t> Gupta, </a:t>
            </a:r>
            <a:r>
              <a:rPr lang="en-US" sz="2000" dirty="0" err="1" smtClean="0">
                <a:latin typeface="Times New Roman" pitchFamily="18" charset="0"/>
                <a:cs typeface="Times New Roman" pitchFamily="18" charset="0"/>
              </a:rPr>
              <a:t>Vibhor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Harit</a:t>
            </a:r>
            <a:r>
              <a:rPr lang="en-US" sz="2000" dirty="0" smtClean="0">
                <a:latin typeface="Times New Roman" pitchFamily="18" charset="0"/>
                <a:cs typeface="Times New Roman" pitchFamily="18" charset="0"/>
              </a:rPr>
              <a:t>, “Child Safety and Tracking Management System”. </a:t>
            </a:r>
            <a:endParaRPr lang="en-US" sz="2000" dirty="0" smtClean="0">
              <a:latin typeface="Times New Roman" pitchFamily="18" charset="0"/>
              <a:cs typeface="Times New Roman" pitchFamily="18" charset="0"/>
            </a:endParaRPr>
          </a:p>
          <a:p>
            <a:pPr algn="just">
              <a:lnSpc>
                <a:spcPct val="160000"/>
              </a:lnSpc>
              <a:buNone/>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4]Daniel </a:t>
            </a:r>
            <a:r>
              <a:rPr lang="en-US" sz="2000" dirty="0" err="1" smtClean="0">
                <a:latin typeface="Times New Roman" pitchFamily="18" charset="0"/>
                <a:cs typeface="Times New Roman" pitchFamily="18" charset="0"/>
              </a:rPr>
              <a:t>Patricko</a:t>
            </a:r>
            <a:r>
              <a:rPr lang="en-US" sz="2000" dirty="0" smtClean="0">
                <a:latin typeface="Times New Roman" pitchFamily="18" charset="0"/>
                <a:cs typeface="Times New Roman" pitchFamily="18" charset="0"/>
              </a:rPr>
              <a:t>, Hendry </a:t>
            </a:r>
            <a:r>
              <a:rPr lang="en-US" sz="2000" dirty="0" err="1" smtClean="0">
                <a:latin typeface="Times New Roman" pitchFamily="18" charset="0"/>
                <a:cs typeface="Times New Roman" pitchFamily="18" charset="0"/>
              </a:rPr>
              <a:t>Hendry</a:t>
            </a:r>
            <a:r>
              <a:rPr lang="en-US" sz="2000" dirty="0" smtClean="0">
                <a:latin typeface="Times New Roman" pitchFamily="18" charset="0"/>
                <a:cs typeface="Times New Roman" pitchFamily="18" charset="0"/>
              </a:rPr>
              <a:t>, Jonathan </a:t>
            </a:r>
            <a:r>
              <a:rPr lang="en-US" sz="2000" dirty="0" err="1" smtClean="0">
                <a:latin typeface="Times New Roman" pitchFamily="18" charset="0"/>
                <a:cs typeface="Times New Roman" pitchFamily="18" charset="0"/>
              </a:rPr>
              <a:t>Adiel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Pranoto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kurniawan</a:t>
            </a:r>
            <a:r>
              <a:rPr lang="en-US" sz="2000" dirty="0" smtClean="0">
                <a:latin typeface="Times New Roman" pitchFamily="18" charset="0"/>
                <a:cs typeface="Times New Roman" pitchFamily="18" charset="0"/>
              </a:rPr>
              <a:t>, “Human tracking in certain indoor and outdoor area by combining the use of RFID and GPS</a:t>
            </a:r>
            <a:r>
              <a:rPr lang="en-US" sz="2000" dirty="0" smtClean="0">
                <a:latin typeface="Times New Roman" pitchFamily="18" charset="0"/>
                <a:cs typeface="Times New Roman" pitchFamily="18" charset="0"/>
              </a:rPr>
              <a:t>”.</a:t>
            </a:r>
          </a:p>
          <a:p>
            <a:pPr algn="just">
              <a:lnSpc>
                <a:spcPct val="160000"/>
              </a:lnSpc>
              <a:buNone/>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5]Mohammad A. Al-</a:t>
            </a:r>
            <a:r>
              <a:rPr lang="en-US" sz="2000" dirty="0" err="1" smtClean="0">
                <a:latin typeface="Times New Roman" pitchFamily="18" charset="0"/>
                <a:cs typeface="Times New Roman" pitchFamily="18" charset="0"/>
              </a:rPr>
              <a:t>Khedher</a:t>
            </a:r>
            <a:r>
              <a:rPr lang="en-US" sz="2000" dirty="0" smtClean="0">
                <a:latin typeface="Times New Roman" pitchFamily="18" charset="0"/>
                <a:cs typeface="Times New Roman" pitchFamily="18" charset="0"/>
              </a:rPr>
              <a:t>, "Hybrid GPS-GSM Localization of Automobile Tracking </a:t>
            </a:r>
            <a:r>
              <a:rPr lang="en-US" sz="2000" dirty="0" smtClean="0">
                <a:latin typeface="Times New Roman" pitchFamily="18" charset="0"/>
                <a:cs typeface="Times New Roman" pitchFamily="18" charset="0"/>
              </a:rPr>
              <a:t>system“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Autofit/>
          </a:bodyPr>
          <a:lstStyle/>
          <a:p>
            <a:pPr algn="just">
              <a:lnSpc>
                <a:spcPct val="160000"/>
              </a:lnSpc>
              <a:buNone/>
            </a:pPr>
            <a:r>
              <a:rPr lang="en-US" sz="2000" dirty="0" smtClean="0">
                <a:latin typeface="Times New Roman" pitchFamily="18" charset="0"/>
                <a:cs typeface="Times New Roman" pitchFamily="18" charset="0"/>
              </a:rPr>
              <a:t>[6]A.T. </a:t>
            </a:r>
            <a:r>
              <a:rPr lang="en-US" sz="2000" dirty="0" err="1" smtClean="0">
                <a:latin typeface="Times New Roman" pitchFamily="18" charset="0"/>
                <a:cs typeface="Times New Roman" pitchFamily="18" charset="0"/>
              </a:rPr>
              <a:t>Hapsari</a:t>
            </a:r>
            <a:r>
              <a:rPr lang="en-US" sz="2000" dirty="0" smtClean="0">
                <a:latin typeface="Times New Roman" pitchFamily="18" charset="0"/>
                <a:cs typeface="Times New Roman" pitchFamily="18" charset="0"/>
              </a:rPr>
              <a:t>, E.Y. </a:t>
            </a:r>
            <a:r>
              <a:rPr lang="en-US" sz="2000" dirty="0" err="1" smtClean="0">
                <a:latin typeface="Times New Roman" pitchFamily="18" charset="0"/>
                <a:cs typeface="Times New Roman" pitchFamily="18" charset="0"/>
              </a:rPr>
              <a:t>Syamsudin</a:t>
            </a:r>
            <a:r>
              <a:rPr lang="en-US" sz="2000" dirty="0" smtClean="0">
                <a:latin typeface="Times New Roman" pitchFamily="18" charset="0"/>
                <a:cs typeface="Times New Roman" pitchFamily="18" charset="0"/>
              </a:rPr>
              <a:t>, I. </a:t>
            </a:r>
            <a:r>
              <a:rPr lang="en-US" sz="2000" dirty="0" err="1" smtClean="0">
                <a:latin typeface="Times New Roman" pitchFamily="18" charset="0"/>
                <a:cs typeface="Times New Roman" pitchFamily="18" charset="0"/>
              </a:rPr>
              <a:t>Pramana</a:t>
            </a:r>
            <a:r>
              <a:rPr lang="en-US" sz="2000" dirty="0" smtClean="0">
                <a:latin typeface="Times New Roman" pitchFamily="18" charset="0"/>
                <a:cs typeface="Times New Roman" pitchFamily="18" charset="0"/>
              </a:rPr>
              <a:t>, "Design of Automobile Position Tracking System Using Short Message Services And Its Implementation on FPGA“</a:t>
            </a:r>
          </a:p>
          <a:p>
            <a:pPr algn="just">
              <a:lnSpc>
                <a:spcPct val="160000"/>
              </a:lnSpc>
              <a:buNone/>
            </a:pPr>
            <a:r>
              <a:rPr lang="en-US" sz="2000" dirty="0" smtClean="0">
                <a:latin typeface="Times New Roman" pitchFamily="18" charset="0"/>
                <a:cs typeface="Times New Roman" pitchFamily="18" charset="0"/>
              </a:rPr>
              <a:t>[7]G.S. </a:t>
            </a:r>
            <a:r>
              <a:rPr lang="en-US" sz="2000" dirty="0" err="1" smtClean="0">
                <a:latin typeface="Times New Roman" pitchFamily="18" charset="0"/>
                <a:cs typeface="Times New Roman" pitchFamily="18" charset="0"/>
              </a:rPr>
              <a:t>Prasanth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Ganesh</a:t>
            </a:r>
            <a:r>
              <a:rPr lang="en-US" sz="2000" dirty="0" smtClean="0">
                <a:latin typeface="Times New Roman" pitchFamily="18" charset="0"/>
                <a:cs typeface="Times New Roman" pitchFamily="18" charset="0"/>
              </a:rPr>
              <a:t>, B. </a:t>
            </a:r>
            <a:r>
              <a:rPr lang="en-US" sz="2000" dirty="0" err="1" smtClean="0">
                <a:latin typeface="Times New Roman" pitchFamily="18" charset="0"/>
                <a:cs typeface="Times New Roman" pitchFamily="18" charset="0"/>
              </a:rPr>
              <a:t>Balaji</a:t>
            </a:r>
            <a:r>
              <a:rPr lang="en-US" sz="2000" dirty="0" smtClean="0">
                <a:latin typeface="Times New Roman" pitchFamily="18" charset="0"/>
                <a:cs typeface="Times New Roman" pitchFamily="18" charset="0"/>
              </a:rPr>
              <a:t>, T.A. </a:t>
            </a:r>
            <a:r>
              <a:rPr lang="en-US" sz="2000" dirty="0" err="1" smtClean="0">
                <a:latin typeface="Times New Roman" pitchFamily="18" charset="0"/>
                <a:cs typeface="Times New Roman" pitchFamily="18" charset="0"/>
              </a:rPr>
              <a:t>Srinivasa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Varadhan</a:t>
            </a:r>
            <a:r>
              <a:rPr lang="en-US" sz="2000" dirty="0" smtClean="0">
                <a:latin typeface="Times New Roman" pitchFamily="18" charset="0"/>
                <a:cs typeface="Times New Roman" pitchFamily="18" charset="0"/>
              </a:rPr>
              <a:t>, "Anti-Theft Tracking System for Automobiles (</a:t>
            </a:r>
            <a:r>
              <a:rPr lang="en-US" sz="2000" dirty="0" err="1" smtClean="0">
                <a:latin typeface="Times New Roman" pitchFamily="18" charset="0"/>
                <a:cs typeface="Times New Roman" pitchFamily="18" charset="0"/>
              </a:rPr>
              <a:t>AutoGSM</a:t>
            </a:r>
            <a:r>
              <a:rPr lang="en-US" sz="2000" dirty="0" smtClean="0">
                <a:latin typeface="Times New Roman" pitchFamily="18" charset="0"/>
                <a:cs typeface="Times New Roman" pitchFamily="18" charset="0"/>
              </a:rPr>
              <a:t>)“</a:t>
            </a:r>
          </a:p>
          <a:p>
            <a:pPr algn="just">
              <a:lnSpc>
                <a:spcPct val="160000"/>
              </a:lnSpc>
              <a:buNone/>
            </a:pPr>
            <a:r>
              <a:rPr lang="en-US" sz="2000" dirty="0" smtClean="0">
                <a:latin typeface="Times New Roman" pitchFamily="18" charset="0"/>
                <a:cs typeface="Times New Roman" pitchFamily="18" charset="0"/>
              </a:rPr>
              <a:t>[8]Patel Krishna </a:t>
            </a:r>
            <a:r>
              <a:rPr lang="en-US" sz="2000" dirty="0" err="1" smtClean="0">
                <a:latin typeface="Times New Roman" pitchFamily="18" charset="0"/>
                <a:cs typeface="Times New Roman" pitchFamily="18" charset="0"/>
              </a:rPr>
              <a:t>Harshadbhai</a:t>
            </a:r>
            <a:r>
              <a:rPr lang="en-US" sz="2000" dirty="0" smtClean="0">
                <a:latin typeface="Times New Roman" pitchFamily="18" charset="0"/>
                <a:cs typeface="Times New Roman" pitchFamily="18" charset="0"/>
              </a:rPr>
              <a:t>, "Design of GPS and GSM Based Vehicle Location and Tracking System“</a:t>
            </a:r>
          </a:p>
          <a:p>
            <a:pPr algn="just">
              <a:lnSpc>
                <a:spcPct val="160000"/>
              </a:lnSpc>
              <a:buNone/>
            </a:pPr>
            <a:r>
              <a:rPr lang="en-US" sz="2000" dirty="0" smtClean="0">
                <a:latin typeface="Times New Roman" pitchFamily="18" charset="0"/>
                <a:cs typeface="Times New Roman" pitchFamily="18" charset="0"/>
              </a:rPr>
              <a:t>[9]</a:t>
            </a:r>
            <a:r>
              <a:rPr lang="en-US" sz="2000" dirty="0" err="1" smtClean="0">
                <a:latin typeface="Times New Roman" pitchFamily="18" charset="0"/>
                <a:cs typeface="Times New Roman" pitchFamily="18" charset="0"/>
              </a:rPr>
              <a:t>Prawat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Chaiprapa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Supaporn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Kiattisin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Adisorn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Leelasantitham</a:t>
            </a:r>
            <a:r>
              <a:rPr lang="en-US" sz="2000" dirty="0" smtClean="0">
                <a:latin typeface="Times New Roman" pitchFamily="18" charset="0"/>
                <a:cs typeface="Times New Roman" pitchFamily="18" charset="0"/>
              </a:rPr>
              <a:t>, "A Real-Time GPS Vehicle Tracking System Displayed on a Google-Map-Based Website”</a:t>
            </a:r>
          </a:p>
          <a:p>
            <a:pPr algn="just">
              <a:lnSpc>
                <a:spcPct val="160000"/>
              </a:lnSpc>
              <a:buNone/>
            </a:pPr>
            <a:r>
              <a:rPr lang="en-US" sz="2000" dirty="0" smtClean="0">
                <a:latin typeface="Times New Roman" pitchFamily="18" charset="0"/>
                <a:cs typeface="Times New Roman" pitchFamily="18" charset="0"/>
              </a:rPr>
              <a:t>[10]</a:t>
            </a:r>
            <a:r>
              <a:rPr lang="en-US" sz="2000" dirty="0" err="1" smtClean="0">
                <a:latin typeface="Times New Roman" pitchFamily="18" charset="0"/>
                <a:cs typeface="Times New Roman" pitchFamily="18" charset="0"/>
              </a:rPr>
              <a:t>Muruganandham</a:t>
            </a:r>
            <a:r>
              <a:rPr lang="en-US" sz="2000" dirty="0" smtClean="0">
                <a:latin typeface="Times New Roman" pitchFamily="18" charset="0"/>
                <a:cs typeface="Times New Roman" pitchFamily="18" charset="0"/>
              </a:rPr>
              <a:t>, P.R. </a:t>
            </a:r>
            <a:r>
              <a:rPr lang="en-US" sz="2000" dirty="0" err="1" smtClean="0">
                <a:latin typeface="Times New Roman" pitchFamily="18" charset="0"/>
                <a:cs typeface="Times New Roman" pitchFamily="18" charset="0"/>
              </a:rPr>
              <a:t>Mukesh</a:t>
            </a:r>
            <a:r>
              <a:rPr lang="en-US" sz="2000" dirty="0" smtClean="0">
                <a:latin typeface="Times New Roman" pitchFamily="18" charset="0"/>
                <a:cs typeface="Times New Roman" pitchFamily="18" charset="0"/>
              </a:rPr>
              <a:t>, "Real Time Web based Vehicle Tracking using GPS</a:t>
            </a:r>
          </a:p>
          <a:p>
            <a:pPr algn="just">
              <a:lnSpc>
                <a:spcPct val="160000"/>
              </a:lnSpc>
              <a:buNone/>
            </a:pP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969</TotalTime>
  <Words>727</Words>
  <Application>Microsoft Office PowerPoint</Application>
  <PresentationFormat>On-screen Show (4:3)</PresentationFormat>
  <Paragraphs>67</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Smartphone based Real-Time Asst Tracking and Monitoring</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443</cp:revision>
  <dcterms:created xsi:type="dcterms:W3CDTF">2006-08-16T00:00:00Z</dcterms:created>
  <dcterms:modified xsi:type="dcterms:W3CDTF">2021-02-19T09:12:44Z</dcterms:modified>
</cp:coreProperties>
</file>