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257" r:id="rId3"/>
    <p:sldId id="260" r:id="rId4"/>
    <p:sldId id="262" r:id="rId5"/>
    <p:sldId id="263" r:id="rId6"/>
    <p:sldId id="294" r:id="rId7"/>
    <p:sldId id="298" r:id="rId8"/>
    <p:sldId id="310" r:id="rId9"/>
    <p:sldId id="311" r:id="rId10"/>
    <p:sldId id="296" r:id="rId11"/>
    <p:sldId id="295"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01-Mar-21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01-Mar-21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Organ Donation</a:t>
            </a:r>
            <a:r>
              <a:rPr lang="en-US" dirty="0" smtClean="0"/>
              <a:t/>
            </a:r>
            <a:br>
              <a:rPr lang="en-US" dirty="0" smtClean="0"/>
            </a:b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r>
              <a:rPr lang="en-US" sz="1800" dirty="0" smtClean="0">
                <a:latin typeface="Times New Roman" pitchFamily="18" charset="0"/>
                <a:cs typeface="Times New Roman" pitchFamily="18" charset="0"/>
              </a:rPr>
              <a:t>The organ donation is currently increasing in our country. Organ donation leads to control death rate due to organ malfunction. The organ donor and recipient data bases are to be organized with our application. The lists of donors and required patients will be updated in the database with their necessary data like blood group, age, gender, etc from donor and age, blood group, gender, malfunctioned organ, etc. for required patients. When it is found that the organ will be able to donate by any donor, we can find the suitable patient according to that donor and we could prepare to transplant very sooner.</a:t>
            </a: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In recent years, transplantation has assumed an important role in the treatment of patients with end-stage organ failure. With the passage of Transplantation of Human Organ Act by the Indian parliament, transplantation of organs from brain dead donors has become a reality. Although there are many issues in success of cadaver programmed, in </a:t>
            </a:r>
            <a:r>
              <a:rPr lang="en-US" sz="2000" dirty="0" err="1" smtClean="0">
                <a:latin typeface="Times New Roman" pitchFamily="18" charset="0"/>
                <a:cs typeface="Times New Roman" pitchFamily="18" charset="0"/>
              </a:rPr>
              <a:t>tensivists</a:t>
            </a:r>
            <a:r>
              <a:rPr lang="en-US" sz="2000" dirty="0" smtClean="0">
                <a:latin typeface="Times New Roman" pitchFamily="18" charset="0"/>
                <a:cs typeface="Times New Roman" pitchFamily="18" charset="0"/>
              </a:rPr>
              <a:t> can play a crucial role by converting a potential donor into an actual donor.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1800" dirty="0" smtClean="0">
                <a:latin typeface="Times New Roman" pitchFamily="18" charset="0"/>
                <a:cs typeface="Times New Roman" pitchFamily="18" charset="0"/>
              </a:rPr>
              <a:t>The predominant limitation to broader application of clinical transplantation is the inadequate number of donor organs available.</a:t>
            </a:r>
          </a:p>
          <a:p>
            <a:pPr algn="just">
              <a:lnSpc>
                <a:spcPct val="150000"/>
              </a:lnSpc>
              <a:buNone/>
            </a:pPr>
            <a:r>
              <a:rPr lang="en-US" sz="1800" dirty="0" smtClean="0">
                <a:latin typeface="Times New Roman" pitchFamily="18" charset="0"/>
                <a:cs typeface="Times New Roman" pitchFamily="18" charset="0"/>
              </a:rPr>
              <a:t> </a:t>
            </a: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In a developing country like ours, slow growth of organ transplantation is due to high costs involved, lack of facilities in government hospitals, non-availability of a suitable donor from the family and lack of well-developed cadaver </a:t>
            </a:r>
            <a:r>
              <a:rPr lang="en-US" sz="1800" dirty="0" err="1" smtClean="0">
                <a:latin typeface="Times New Roman" pitchFamily="18" charset="0"/>
                <a:cs typeface="Times New Roman" pitchFamily="18" charset="0"/>
              </a:rPr>
              <a:t>programme</a:t>
            </a:r>
            <a:endParaRPr lang="en-US" sz="18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This article reviews the identification of potential organ donor and path physiological changes surrounding brain death, with particular emphasis on management of the organ donor in the intensive care unit. With an increased awareness of donor management issues and the application of a rational physiological approach, the number of functional organs for transplantation can be increased.</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105400"/>
          </a:xfrm>
        </p:spPr>
        <p:txBody>
          <a:bodyPr>
            <a:normAutofit/>
          </a:bodyPr>
          <a:lstStyle/>
          <a:p>
            <a:pPr>
              <a:buNone/>
            </a:pPr>
            <a:r>
              <a:rPr lang="en-US" sz="2000" b="1" dirty="0" smtClean="0"/>
              <a:t> </a:t>
            </a:r>
            <a:endParaRPr lang="en-US" sz="2000" dirty="0" smtClean="0"/>
          </a:p>
          <a:p>
            <a:pPr>
              <a:lnSpc>
                <a:spcPct val="150000"/>
              </a:lnSpc>
            </a:pPr>
            <a:r>
              <a:rPr lang="en-US" sz="2000" dirty="0" smtClean="0">
                <a:latin typeface="Times New Roman" pitchFamily="18" charset="0"/>
                <a:cs typeface="Times New Roman" pitchFamily="18" charset="0"/>
              </a:rPr>
              <a:t>It is the aim of this review to provide insight into problems of brain dead donors, their etiology, path physiology and management.</a:t>
            </a:r>
          </a:p>
          <a:p>
            <a:pPr>
              <a:lnSpc>
                <a:spcPct val="150000"/>
              </a:lnSpc>
              <a:buNone/>
            </a:pPr>
            <a:r>
              <a:rPr lang="en-US" sz="2000" dirty="0" smtClean="0">
                <a:latin typeface="Times New Roman" pitchFamily="18" charset="0"/>
                <a:cs typeface="Times New Roman" pitchFamily="18" charset="0"/>
              </a:rPr>
              <a:t> </a:t>
            </a:r>
          </a:p>
          <a:p>
            <a:pPr lvl="0" algn="just">
              <a:lnSpc>
                <a:spcPct val="150000"/>
              </a:lnSpc>
              <a:buFont typeface="Wingdings" pitchFamily="2" charset="2"/>
              <a:buChar char="Ø"/>
            </a:pPr>
            <a:endParaRPr lang="en-US" sz="2000"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699060" y="2147650"/>
            <a:ext cx="4971429" cy="34009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4245016"/>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endParaRPr lang="en-US" sz="1400" dirty="0">
                        <a:latin typeface="Times New Roman" pitchFamily="18" charset="0"/>
                        <a:cs typeface="Times New Roman" pitchFamily="18" charset="0"/>
                      </a:endParaRPr>
                    </a:p>
                  </a:txBody>
                  <a:tcPr/>
                </a:tc>
                <a:tc>
                  <a:txBody>
                    <a:bodyPr/>
                    <a:lstStyle/>
                    <a:p>
                      <a:pPr>
                        <a:lnSpc>
                          <a:spcPct val="150000"/>
                        </a:lnSpc>
                      </a:pPr>
                      <a:endParaRPr lang="en-US" sz="1400" dirty="0">
                        <a:latin typeface="Times New Roman" pitchFamily="18" charset="0"/>
                        <a:cs typeface="Times New Roman" pitchFamily="18" charset="0"/>
                      </a:endParaRPr>
                    </a:p>
                  </a:txBody>
                  <a:tcPr/>
                </a:tc>
                <a:tc>
                  <a:txBody>
                    <a:bodyPr/>
                    <a:lstStyle/>
                    <a:p>
                      <a:pPr>
                        <a:lnSpc>
                          <a:spcPct val="150000"/>
                        </a:lnSpc>
                      </a:pPr>
                      <a:endParaRPr lang="en-US" sz="1400" dirty="0" smtClean="0">
                        <a:latin typeface="Times New Roman" pitchFamily="18" charset="0"/>
                        <a:cs typeface="Times New Roman" pitchFamily="18" charset="0"/>
                      </a:endParaRPr>
                    </a:p>
                  </a:txBody>
                  <a:tcPr/>
                </a:tc>
              </a:tr>
              <a:tr h="1220991">
                <a:tc>
                  <a:txBody>
                    <a:bodyPr/>
                    <a:lstStyle/>
                    <a:p>
                      <a:endParaRPr lang="en-US" sz="1400" dirty="0">
                        <a:latin typeface="Times New Roman" pitchFamily="18" charset="0"/>
                        <a:cs typeface="Times New Roman" pitchFamily="18" charset="0"/>
                      </a:endParaRPr>
                    </a:p>
                  </a:txBody>
                  <a:tcPr/>
                </a:tc>
                <a:tc>
                  <a:txBody>
                    <a:bodyPr/>
                    <a:lstStyle/>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endParaRPr lang="en-US" sz="14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5710753"/>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endParaRPr lang="en-US" sz="1600" dirty="0">
                        <a:latin typeface="Times New Roman" pitchFamily="18" charset="0"/>
                        <a:cs typeface="Times New Roman" pitchFamily="18" charset="0"/>
                      </a:endParaRPr>
                    </a:p>
                  </a:txBody>
                  <a:tcPr/>
                </a:tc>
              </a:tr>
              <a:tr h="3070288">
                <a:tc>
                  <a:txBody>
                    <a:bodyPr/>
                    <a:lstStyle/>
                    <a:p>
                      <a:pPr algn="just">
                        <a:lnSpc>
                          <a:spcPct val="150000"/>
                        </a:lnSpc>
                      </a:pPr>
                      <a:endParaRPr lang="en-US" sz="1600" dirty="0">
                        <a:latin typeface="Times New Roman" pitchFamily="18" charset="0"/>
                        <a:cs typeface="Times New Roman" pitchFamily="18" charset="0"/>
                      </a:endParaRPr>
                    </a:p>
                  </a:txBody>
                  <a:tcPr/>
                </a:tc>
                <a:tc>
                  <a:txBody>
                    <a:bodyPr/>
                    <a:lstStyle/>
                    <a:p>
                      <a:pPr algn="just">
                        <a:lnSpc>
                          <a:spcPct val="150000"/>
                        </a:lnSpc>
                      </a:pPr>
                      <a:endParaRPr lang="en-US" sz="1600" dirty="0">
                        <a:latin typeface="Times New Roman" pitchFamily="18" charset="0"/>
                        <a:cs typeface="Times New Roman" pitchFamily="18" charset="0"/>
                      </a:endParaRPr>
                    </a:p>
                  </a:txBody>
                  <a:tcPr/>
                </a:tc>
                <a:tc>
                  <a:txBody>
                    <a:bodyPr/>
                    <a:lstStyle/>
                    <a:p>
                      <a:pPr algn="just">
                        <a:lnSpc>
                          <a:spcPct val="150000"/>
                        </a:lnSpc>
                      </a:pP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buNone/>
            </a:pPr>
            <a:r>
              <a:rPr lang="en-US" sz="1400" dirty="0" smtClean="0"/>
              <a:t>[</a:t>
            </a:r>
            <a:r>
              <a:rPr lang="en-US" sz="1400" dirty="0" smtClean="0"/>
              <a:t>1] Decker, K., Li, J. Coordinated Hospital Patient Scheduling. Proc. ICMAS’98. </a:t>
            </a:r>
          </a:p>
          <a:p>
            <a:pPr>
              <a:buNone/>
            </a:pPr>
            <a:r>
              <a:rPr lang="en-US" sz="1400" dirty="0" smtClean="0"/>
              <a:t> </a:t>
            </a:r>
          </a:p>
          <a:p>
            <a:pPr>
              <a:buNone/>
            </a:pPr>
            <a:r>
              <a:rPr lang="en-US" sz="1400" dirty="0" smtClean="0"/>
              <a:t>[2] </a:t>
            </a:r>
            <a:r>
              <a:rPr lang="en-US" sz="1400" dirty="0" err="1" smtClean="0"/>
              <a:t>Informes</a:t>
            </a:r>
            <a:r>
              <a:rPr lang="en-US" sz="1400" dirty="0" smtClean="0"/>
              <a:t> y </a:t>
            </a:r>
            <a:r>
              <a:rPr lang="en-US" sz="1400" dirty="0" err="1" smtClean="0"/>
              <a:t>documentos</a:t>
            </a:r>
            <a:r>
              <a:rPr lang="en-US" sz="1400" dirty="0" smtClean="0"/>
              <a:t> de </a:t>
            </a:r>
            <a:r>
              <a:rPr lang="en-US" sz="1400" dirty="0" err="1" smtClean="0"/>
              <a:t>consenso</a:t>
            </a:r>
            <a:r>
              <a:rPr lang="en-US" sz="1400" dirty="0" smtClean="0"/>
              <a:t>. </a:t>
            </a:r>
            <a:r>
              <a:rPr lang="en-US" sz="1400" dirty="0" err="1" smtClean="0"/>
              <a:t>Organización</a:t>
            </a:r>
            <a:r>
              <a:rPr lang="en-US" sz="1400" dirty="0" smtClean="0"/>
              <a:t> </a:t>
            </a:r>
            <a:r>
              <a:rPr lang="en-US" sz="1400" dirty="0" err="1" smtClean="0"/>
              <a:t>Nacional</a:t>
            </a:r>
            <a:r>
              <a:rPr lang="en-US" sz="1400" dirty="0" smtClean="0"/>
              <a:t> de </a:t>
            </a:r>
            <a:r>
              <a:rPr lang="en-US" sz="1400" dirty="0" err="1" smtClean="0"/>
              <a:t>Trasplantes</a:t>
            </a:r>
            <a:r>
              <a:rPr lang="en-US" sz="1400" dirty="0" smtClean="0"/>
              <a:t> (Ed.), 2000. </a:t>
            </a:r>
            <a:endParaRPr lang="en-US" sz="1400" dirty="0" smtClean="0"/>
          </a:p>
          <a:p>
            <a:pPr>
              <a:buNone/>
            </a:pPr>
            <a:endParaRPr lang="en-US" sz="1400" dirty="0" smtClean="0"/>
          </a:p>
          <a:p>
            <a:pPr>
              <a:buNone/>
            </a:pPr>
            <a:r>
              <a:rPr lang="en-US" sz="1400" dirty="0" smtClean="0"/>
              <a:t>[</a:t>
            </a:r>
            <a:r>
              <a:rPr lang="en-US" sz="1400" dirty="0" smtClean="0"/>
              <a:t>3] Keeney R.L., </a:t>
            </a:r>
            <a:r>
              <a:rPr lang="en-US" sz="1400" dirty="0" err="1" smtClean="0"/>
              <a:t>Raiffa</a:t>
            </a:r>
            <a:r>
              <a:rPr lang="en-US" sz="1400" dirty="0" smtClean="0"/>
              <a:t>, H. Decision with Multiple Ob-</a:t>
            </a:r>
            <a:r>
              <a:rPr lang="en-US" sz="1400" dirty="0" err="1" smtClean="0"/>
              <a:t>jectives</a:t>
            </a:r>
            <a:r>
              <a:rPr lang="en-US" sz="1400" dirty="0" smtClean="0"/>
              <a:t>: Preferences and Value Tradeoffs. Cambridge University Press, 1993.</a:t>
            </a:r>
          </a:p>
          <a:p>
            <a:pPr>
              <a:buNone/>
            </a:pPr>
            <a:r>
              <a:rPr lang="en-US" sz="1400" dirty="0" smtClean="0"/>
              <a:t> </a:t>
            </a:r>
          </a:p>
          <a:p>
            <a:pPr>
              <a:buNone/>
            </a:pPr>
            <a:r>
              <a:rPr lang="en-US" sz="1400" dirty="0" smtClean="0"/>
              <a:t> [4] </a:t>
            </a:r>
            <a:r>
              <a:rPr lang="en-US" sz="1400" dirty="0" err="1" smtClean="0"/>
              <a:t>López-Navidad</a:t>
            </a:r>
            <a:r>
              <a:rPr lang="en-US" sz="1400" dirty="0" smtClean="0"/>
              <a:t>, A., Domingo, P., </a:t>
            </a:r>
            <a:r>
              <a:rPr lang="en-US" sz="1400" dirty="0" err="1" smtClean="0"/>
              <a:t>Viedma</a:t>
            </a:r>
            <a:r>
              <a:rPr lang="en-US" sz="1400" dirty="0" smtClean="0"/>
              <a:t>, M.A., Professional characteristics of the transplant </a:t>
            </a:r>
            <a:r>
              <a:rPr lang="en-US" sz="1400" dirty="0" err="1" smtClean="0"/>
              <a:t>coordina</a:t>
            </a:r>
            <a:r>
              <a:rPr lang="en-US" sz="1400" dirty="0" smtClean="0"/>
              <a:t>-tor. Transplantation Proceedings, 29, pp. 1607-1613, Elsevier Science Inc., 1997. </a:t>
            </a:r>
          </a:p>
          <a:p>
            <a:pPr>
              <a:buNone/>
            </a:pPr>
            <a:r>
              <a:rPr lang="en-US" sz="1400" dirty="0" smtClean="0"/>
              <a:t> </a:t>
            </a:r>
          </a:p>
          <a:p>
            <a:pPr>
              <a:buNone/>
            </a:pPr>
            <a:r>
              <a:rPr lang="en-US" sz="1400" dirty="0" smtClean="0"/>
              <a:t>[5] </a:t>
            </a:r>
            <a:r>
              <a:rPr lang="en-US" sz="1400" dirty="0" err="1" smtClean="0"/>
              <a:t>López-Navidad</a:t>
            </a:r>
            <a:r>
              <a:rPr lang="en-US" sz="1400" dirty="0" smtClean="0"/>
              <a:t>, A., </a:t>
            </a:r>
            <a:r>
              <a:rPr lang="en-US" sz="1400" dirty="0" err="1" smtClean="0"/>
              <a:t>Kulisevsky</a:t>
            </a:r>
            <a:r>
              <a:rPr lang="en-US" sz="1400" dirty="0" smtClean="0"/>
              <a:t>, J., Caballero, F., El </a:t>
            </a:r>
            <a:r>
              <a:rPr lang="en-US" sz="1400" dirty="0" err="1" smtClean="0"/>
              <a:t>donante</a:t>
            </a:r>
            <a:r>
              <a:rPr lang="en-US" sz="1400" dirty="0" smtClean="0"/>
              <a:t> de </a:t>
            </a:r>
            <a:r>
              <a:rPr lang="en-US" sz="1400" dirty="0" err="1" smtClean="0"/>
              <a:t>órganos</a:t>
            </a:r>
            <a:r>
              <a:rPr lang="en-US" sz="1400" dirty="0" smtClean="0"/>
              <a:t> y </a:t>
            </a:r>
            <a:r>
              <a:rPr lang="en-US" sz="1400" dirty="0" err="1" smtClean="0"/>
              <a:t>tejidos</a:t>
            </a:r>
            <a:r>
              <a:rPr lang="en-US" sz="1400" dirty="0" smtClean="0"/>
              <a:t>. </a:t>
            </a:r>
            <a:r>
              <a:rPr lang="en-US" sz="1400" dirty="0" err="1" smtClean="0"/>
              <a:t>Evaluación</a:t>
            </a:r>
            <a:r>
              <a:rPr lang="en-US" sz="1400" dirty="0" smtClean="0"/>
              <a:t> y </a:t>
            </a:r>
            <a:r>
              <a:rPr lang="en-US" sz="1400" dirty="0" err="1" smtClean="0"/>
              <a:t>manejo</a:t>
            </a:r>
            <a:r>
              <a:rPr lang="en-US" sz="1400" dirty="0" smtClean="0"/>
              <a:t>. Springer-</a:t>
            </a:r>
            <a:r>
              <a:rPr lang="en-US" sz="1400" dirty="0" err="1" smtClean="0"/>
              <a:t>Verlag</a:t>
            </a:r>
            <a:r>
              <a:rPr lang="en-US" sz="1400" dirty="0" smtClean="0"/>
              <a:t> </a:t>
            </a:r>
            <a:r>
              <a:rPr lang="en-US" sz="1400" dirty="0" err="1" smtClean="0"/>
              <a:t>Ibérica</a:t>
            </a:r>
            <a:r>
              <a:rPr lang="en-US" sz="1400" dirty="0" smtClean="0"/>
              <a:t>, 1997. </a:t>
            </a:r>
          </a:p>
          <a:p>
            <a:pPr>
              <a:buNone/>
            </a:pPr>
            <a:r>
              <a:rPr lang="en-US" sz="1400" dirty="0" smtClean="0"/>
              <a:t> </a:t>
            </a:r>
          </a:p>
          <a:p>
            <a:pPr>
              <a:buNone/>
            </a:pPr>
            <a:r>
              <a:rPr lang="en-US" sz="1400" dirty="0" smtClean="0"/>
              <a:t>[6]B. </a:t>
            </a:r>
            <a:r>
              <a:rPr lang="en-US" sz="1400" dirty="0" err="1" smtClean="0"/>
              <a:t>Bonet</a:t>
            </a:r>
            <a:r>
              <a:rPr lang="en-US" sz="1400" dirty="0" smtClean="0"/>
              <a:t> and H. </a:t>
            </a:r>
            <a:r>
              <a:rPr lang="en-US" sz="1400" dirty="0" err="1" smtClean="0"/>
              <a:t>Ge®ner</a:t>
            </a:r>
            <a:r>
              <a:rPr lang="en-US" sz="1400" dirty="0" smtClean="0"/>
              <a:t>. Arguing for decisions: A </a:t>
            </a:r>
            <a:r>
              <a:rPr lang="en-US" sz="1400" dirty="0" err="1" smtClean="0"/>
              <a:t>qual</a:t>
            </a:r>
            <a:r>
              <a:rPr lang="en-US" sz="1400" dirty="0" smtClean="0"/>
              <a:t>-</a:t>
            </a:r>
          </a:p>
          <a:p>
            <a:pPr>
              <a:buNone/>
            </a:pPr>
            <a:r>
              <a:rPr lang="en-US" sz="1400" dirty="0" smtClean="0"/>
              <a:t> </a:t>
            </a:r>
          </a:p>
          <a:p>
            <a:pPr>
              <a:buNone/>
            </a:pPr>
            <a:r>
              <a:rPr lang="en-US" sz="1400" dirty="0" smtClean="0"/>
              <a:t> [7] </a:t>
            </a:r>
            <a:r>
              <a:rPr lang="en-US" sz="1400" dirty="0" err="1" smtClean="0"/>
              <a:t>itative</a:t>
            </a:r>
            <a:r>
              <a:rPr lang="en-US" sz="1400" dirty="0" smtClean="0"/>
              <a:t> model of decision making. In UAI-96, pages 98{105, San Francisco, CA, 1996. Morgan Kaufmann Pub-</a:t>
            </a:r>
            <a:r>
              <a:rPr lang="en-US" sz="1400" dirty="0" err="1" smtClean="0"/>
              <a:t>lishers</a:t>
            </a:r>
            <a:r>
              <a:rPr lang="en-US" sz="1400" dirty="0" smtClean="0"/>
              <a:t>.</a:t>
            </a:r>
          </a:p>
          <a:p>
            <a:pPr>
              <a:buNone/>
            </a:pPr>
            <a:r>
              <a:rPr lang="en-US" sz="1400" dirty="0" smtClean="0"/>
              <a:t> </a:t>
            </a:r>
          </a:p>
          <a:p>
            <a:pPr>
              <a:buNone/>
            </a:pPr>
            <a:r>
              <a:rPr lang="en-US" sz="1400" dirty="0" smtClean="0"/>
              <a:t>[8]M. </a:t>
            </a:r>
            <a:r>
              <a:rPr lang="en-US" sz="1400" dirty="0" err="1" smtClean="0"/>
              <a:t>Caminada</a:t>
            </a:r>
            <a:r>
              <a:rPr lang="en-US" sz="1400" dirty="0" smtClean="0"/>
              <a:t>. Contamination in formal </a:t>
            </a:r>
            <a:r>
              <a:rPr lang="en-US" sz="1400" dirty="0" err="1" smtClean="0"/>
              <a:t>argumen-tation</a:t>
            </a:r>
            <a:r>
              <a:rPr lang="en-US" sz="1400" dirty="0" smtClean="0"/>
              <a:t> systems. In BNAIC 2005, Brussels, Belgium, Oc-tober17-18, pages 59{65, 2005.</a:t>
            </a:r>
          </a:p>
          <a:p>
            <a:pPr algn="just">
              <a:lnSpc>
                <a:spcPct val="160000"/>
              </a:lnSpc>
              <a:buNone/>
            </a:pPr>
            <a:endParaRPr lang="en-US" sz="14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1020</TotalTime>
  <Words>330</Words>
  <Application>Microsoft Office PowerPoint</Application>
  <PresentationFormat>On-screen Show (4:3)</PresentationFormat>
  <Paragraphs>61</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Organ Donation </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436</cp:revision>
  <dcterms:created xsi:type="dcterms:W3CDTF">2006-08-16T00:00:00Z</dcterms:created>
  <dcterms:modified xsi:type="dcterms:W3CDTF">2021-03-01T14:04:06Z</dcterms:modified>
</cp:coreProperties>
</file>