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7" r:id="rId4"/>
    <p:sldId id="260" r:id="rId5"/>
    <p:sldId id="262" r:id="rId6"/>
    <p:sldId id="263" r:id="rId7"/>
    <p:sldId id="294" r:id="rId8"/>
    <p:sldId id="298" r:id="rId9"/>
    <p:sldId id="310" r:id="rId10"/>
    <p:sldId id="326" r:id="rId11"/>
    <p:sldId id="296" r:id="rId12"/>
    <p:sldId id="295" r:id="rId13"/>
    <p:sldId id="323" r:id="rId14"/>
    <p:sldId id="32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01-Mar-21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01-Mar-21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01-Mar-21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
            </a:r>
            <a:br>
              <a:rPr lang="en-US" dirty="0" smtClean="0"/>
            </a:br>
            <a:endParaRPr lang="en-US" dirty="0">
              <a:latin typeface="Times New Roman" pitchFamily="18" charset="0"/>
              <a:cs typeface="Times New Roman" pitchFamily="18" charset="0"/>
            </a:endParaRPr>
          </a:p>
        </p:txBody>
      </p:sp>
      <p:sp>
        <p:nvSpPr>
          <p:cNvPr id="15361" name="Rectangle 1"/>
          <p:cNvSpPr>
            <a:spLocks noChangeArrowheads="1"/>
          </p:cNvSpPr>
          <p:nvPr/>
        </p:nvSpPr>
        <p:spPr bwMode="auto">
          <a:xfrm>
            <a:off x="1219200" y="1447800"/>
            <a:ext cx="7620000" cy="32008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5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Detection of Potato Disease Using Image Segmentation and Machine Learning</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buNone/>
            </a:pPr>
            <a:r>
              <a:rPr lang="en-US" sz="2000" dirty="0" smtClean="0"/>
              <a:t>Potato </a:t>
            </a:r>
            <a:r>
              <a:rPr lang="en-US" sz="2000" dirty="0" smtClean="0"/>
              <a:t>is one of the prominent food crops all over the world. In Bangladesh, potato cultivation has been getting remarkable popularity over the last decades. Many diseases affect the proper growth of potato plants. Noticeable diseases are seen in the leaf region of this plant. Two common and popular leaf diseases of the potato plants are Early Blight (EB) and Late Blight (LB). However, if these diseases were identified at an early stage it would be very helpful for better production of this crop. To solve this problem by detecting and analyzing these diseases image processing is the best option. This paper proposes an image processing and machine learning-based automatic system that will identify and classify potato leaf diseases</a:t>
            </a:r>
            <a:r>
              <a:rPr lang="en-US" sz="2000" dirty="0" smtClean="0"/>
              <a:t>.</a:t>
            </a:r>
          </a:p>
          <a:p>
            <a:pPr algn="just">
              <a:lnSpc>
                <a:spcPct val="150000"/>
              </a:lnSpc>
              <a:buNone/>
            </a:pPr>
            <a:endParaRPr lang="en-US" sz="2000" dirty="0" smtClean="0"/>
          </a:p>
          <a:p>
            <a:pPr algn="just">
              <a:lnSpc>
                <a:spcPct val="150000"/>
              </a:lnSpc>
              <a:buNone/>
            </a:pPr>
            <a:r>
              <a:rPr lang="en-US" sz="2000" dirty="0" smtClean="0"/>
              <a:t> </a:t>
            </a: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endParaRPr lang="en-US" dirty="0"/>
          </a:p>
        </p:txBody>
      </p:sp>
      <p:sp>
        <p:nvSpPr>
          <p:cNvPr id="7" name="Content Placeholder 2"/>
          <p:cNvSpPr>
            <a:spLocks noGrp="1"/>
          </p:cNvSpPr>
          <p:nvPr>
            <p:ph idx="1"/>
          </p:nvPr>
        </p:nvSpPr>
        <p:spPr/>
        <p:txBody>
          <a:bodyPr>
            <a:normAutofit fontScale="92500"/>
          </a:bodyPr>
          <a:lstStyle/>
          <a:p>
            <a:pPr algn="just">
              <a:lnSpc>
                <a:spcPct val="150000"/>
              </a:lnSpc>
            </a:pPr>
            <a:r>
              <a:rPr lang="en-US" sz="2600" dirty="0" smtClean="0">
                <a:latin typeface="Times New Roman" pitchFamily="18" charset="0"/>
                <a:cs typeface="Times New Roman" pitchFamily="18" charset="0"/>
              </a:rPr>
              <a:t>In this paper, image segmentation is done over 450 images of healthy and diseased potato leaf, which is taken from publicly available plant village database and seven classifier algorithms are used for recognition and classification of diseased and healthy leaves. Among them, The Random Forest classifier gives an accuracy of 97%. In this manner, our proposed approach leads to a path of automatic plant leaf disease </a:t>
            </a:r>
            <a:r>
              <a:rPr lang="en-US" sz="2600" dirty="0" smtClean="0">
                <a:latin typeface="Times New Roman" pitchFamily="18" charset="0"/>
                <a:cs typeface="Times New Roman" pitchFamily="18" charset="0"/>
              </a:rPr>
              <a:t>detection.</a:t>
            </a:r>
            <a:endParaRPr lang="en-US" sz="2600"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Modern  </a:t>
            </a:r>
            <a:r>
              <a:rPr lang="en-US" sz="2000" dirty="0" err="1" smtClean="0">
                <a:latin typeface="Times New Roman" pitchFamily="18" charset="0"/>
                <a:cs typeface="Times New Roman" pitchFamily="18" charset="0"/>
              </a:rPr>
              <a:t>phenotyping</a:t>
            </a:r>
            <a:r>
              <a:rPr lang="en-US" sz="2000" dirty="0" smtClean="0">
                <a:latin typeface="Times New Roman" pitchFamily="18" charset="0"/>
                <a:cs typeface="Times New Roman" pitchFamily="18" charset="0"/>
              </a:rPr>
              <a:t>  and  plant  disease  detection  provide  promising  step  towards  food  security  and  sustainable  agriculture.  In particular, imaging and computer vision based  </a:t>
            </a:r>
            <a:r>
              <a:rPr lang="en-US" sz="2000" dirty="0" err="1" smtClean="0">
                <a:latin typeface="Times New Roman" pitchFamily="18" charset="0"/>
                <a:cs typeface="Times New Roman" pitchFamily="18" charset="0"/>
              </a:rPr>
              <a:t>phenotyping</a:t>
            </a:r>
            <a:r>
              <a:rPr lang="en-US" sz="2000" dirty="0" smtClean="0">
                <a:latin typeface="Times New Roman" pitchFamily="18" charset="0"/>
                <a:cs typeface="Times New Roman" pitchFamily="18" charset="0"/>
              </a:rPr>
              <a:t>   offers   the   ability   to   study   quantitative   plant   physiology.   On   the   contrary,   manual   interpretation   requires   tremendous amount of work, expertise in plant diseases, and also requires excessive processing time</a:t>
            </a:r>
            <a:r>
              <a:rPr lang="en-US" sz="2000" b="1"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Over  the  last  decades,  the  most  practiced  approach  for  detection  and  identification  of  plant  diseases  is  naked  eye  observation  by  experts.  But  in  many  cases,  this  approach  proves  unfeasible  due  to  the  excessive  processing  time  and  unavailability  of  experts  at  farms  located  in  the  remote  areas.</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work,  we  present  an  approach that integrates image processing and machine learning to  allow  diagnosing  diseases  from  leaf  images.  This  automated  method  classifies  diseases  (or  absence  thereof)  on  potato  plants  from  a  publicly  available  plant  image  database  called  ‘Plant  Village’.  Our  segmentation  approach  and  utilization  of  support  vector   machine   demonstrate   disease   classification   over   300   images  with  an  accuracy  of  95%.  Thus,  the  proposed  approach  presents  a  path  toward  automated  plant  diseases  diagnosis  on  a  massive scale.</a:t>
            </a:r>
          </a:p>
          <a:p>
            <a:pPr algn="just">
              <a:lnSpc>
                <a:spcPct val="150000"/>
              </a:lnSpc>
            </a:pP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Thus  imaging  technique  combined  with  machine  learning  offers  a  solution  to  the  issue  of  agricultural  productivity  and  ensures  food  security.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So  </a:t>
            </a:r>
            <a:r>
              <a:rPr lang="en-US" sz="2000" dirty="0" smtClean="0">
                <a:latin typeface="Times New Roman" pitchFamily="18" charset="0"/>
                <a:cs typeface="Times New Roman" pitchFamily="18" charset="0"/>
              </a:rPr>
              <a:t>the  objective  of  this  work  is  to  develop  imaging  and  machine  learning  based  effective  and  error-free  disease detection system for plant.</a:t>
            </a:r>
          </a:p>
          <a:p>
            <a:pPr lvl="0" algn="just">
              <a:lnSpc>
                <a:spcPct val="150000"/>
              </a:lnSpc>
              <a:buFont typeface="Wingdings" pitchFamily="2" charset="2"/>
              <a:buChar char="Ø"/>
            </a:pPr>
            <a:endParaRPr lang="en-US" sz="2000" b="1"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4103822" y="1795176"/>
            <a:ext cx="2161905" cy="4105848"/>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6041431"/>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M. R. </a:t>
                      </a:r>
                      <a:r>
                        <a:rPr kumimoji="0" lang="en-US" sz="1800" kern="1200" dirty="0" err="1" smtClean="0">
                          <a:solidFill>
                            <a:schemeClr val="dk1"/>
                          </a:solidFill>
                          <a:latin typeface="+mn-lt"/>
                          <a:ea typeface="+mn-ea"/>
                          <a:cs typeface="+mn-cs"/>
                        </a:rPr>
                        <a:t>Howlader</a:t>
                      </a:r>
                      <a:r>
                        <a:rPr kumimoji="0" lang="en-US" sz="1800" kern="1200" dirty="0" smtClean="0">
                          <a:solidFill>
                            <a:schemeClr val="dk1"/>
                          </a:solidFill>
                          <a:latin typeface="+mn-lt"/>
                          <a:ea typeface="+mn-ea"/>
                          <a:cs typeface="+mn-cs"/>
                        </a:rPr>
                        <a:t>, U. </a:t>
                      </a:r>
                      <a:r>
                        <a:rPr kumimoji="0" lang="en-US" sz="1800" kern="1200" dirty="0" err="1" smtClean="0">
                          <a:solidFill>
                            <a:schemeClr val="dk1"/>
                          </a:solidFill>
                          <a:latin typeface="+mn-lt"/>
                          <a:ea typeface="+mn-ea"/>
                          <a:cs typeface="+mn-cs"/>
                        </a:rPr>
                        <a:t>Habiba</a:t>
                      </a:r>
                      <a:r>
                        <a:rPr kumimoji="0" lang="en-US" sz="1800" kern="1200" dirty="0" smtClean="0">
                          <a:solidFill>
                            <a:schemeClr val="dk1"/>
                          </a:solidFill>
                          <a:latin typeface="+mn-lt"/>
                          <a:ea typeface="+mn-ea"/>
                          <a:cs typeface="+mn-cs"/>
                        </a:rPr>
                        <a:t>, R. H. Faisal and M. M. </a:t>
                      </a:r>
                      <a:r>
                        <a:rPr kumimoji="0" lang="en-US" sz="1800" kern="1200" dirty="0" err="1" smtClean="0">
                          <a:solidFill>
                            <a:schemeClr val="dk1"/>
                          </a:solidFill>
                          <a:latin typeface="+mn-lt"/>
                          <a:ea typeface="+mn-ea"/>
                          <a:cs typeface="+mn-cs"/>
                        </a:rPr>
                        <a:t>Rahman</a:t>
                      </a:r>
                      <a:r>
                        <a:rPr kumimoji="0" lang="en-US" sz="1800" kern="1200" dirty="0" smtClean="0">
                          <a:solidFill>
                            <a:schemeClr val="dk1"/>
                          </a:solidFill>
                          <a:latin typeface="+mn-lt"/>
                          <a:ea typeface="+mn-ea"/>
                          <a:cs typeface="+mn-cs"/>
                        </a:rPr>
                        <a:t>, ,”</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AutomaticRecognition</a:t>
                      </a:r>
                      <a:r>
                        <a:rPr kumimoji="0" lang="en-US" sz="1800" kern="1200" dirty="0" smtClean="0">
                          <a:solidFill>
                            <a:schemeClr val="dk1"/>
                          </a:solidFill>
                          <a:latin typeface="+mn-lt"/>
                          <a:ea typeface="+mn-ea"/>
                          <a:cs typeface="+mn-cs"/>
                        </a:rPr>
                        <a:t> of Guava Leaf Diseases using Deep Convolution </a:t>
                      </a:r>
                      <a:r>
                        <a:rPr kumimoji="0" lang="en-US" sz="1800" kern="1200" dirty="0" err="1" smtClean="0">
                          <a:solidFill>
                            <a:schemeClr val="dk1"/>
                          </a:solidFill>
                          <a:latin typeface="+mn-lt"/>
                          <a:ea typeface="+mn-ea"/>
                          <a:cs typeface="+mn-cs"/>
                        </a:rPr>
                        <a:t>NeuralNetwork</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Agriculture is the major part of the Indian economy as it provides key support to social and economic development of the country. </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r>
                        <a:rPr kumimoji="0" lang="en-US" sz="1800" kern="1200" dirty="0" smtClean="0">
                          <a:solidFill>
                            <a:schemeClr val="dk1"/>
                          </a:solidFill>
                          <a:latin typeface="+mn-lt"/>
                          <a:ea typeface="+mn-ea"/>
                          <a:cs typeface="+mn-cs"/>
                        </a:rPr>
                        <a:t>Detection of potato diseases using image segmentation and multiclass support vector machine</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M. Islam, </a:t>
                      </a:r>
                      <a:r>
                        <a:rPr kumimoji="0" lang="en-US" sz="1800" kern="1200" dirty="0" err="1" smtClean="0">
                          <a:solidFill>
                            <a:schemeClr val="dk1"/>
                          </a:solidFill>
                          <a:latin typeface="+mn-lt"/>
                          <a:ea typeface="+mn-ea"/>
                          <a:cs typeface="+mn-cs"/>
                        </a:rPr>
                        <a:t>Anh</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Dinh</a:t>
                      </a:r>
                      <a:r>
                        <a:rPr kumimoji="0" lang="en-US" sz="1800" kern="1200" dirty="0" smtClean="0">
                          <a:solidFill>
                            <a:schemeClr val="dk1"/>
                          </a:solidFill>
                          <a:latin typeface="+mn-lt"/>
                          <a:ea typeface="+mn-ea"/>
                          <a:cs typeface="+mn-cs"/>
                        </a:rPr>
                        <a:t>, K. Wahid and P. </a:t>
                      </a:r>
                      <a:r>
                        <a:rPr kumimoji="0" lang="en-US" sz="1800" kern="1200" dirty="0" err="1" smtClean="0">
                          <a:solidFill>
                            <a:schemeClr val="dk1"/>
                          </a:solidFill>
                          <a:latin typeface="+mn-lt"/>
                          <a:ea typeface="+mn-ea"/>
                          <a:cs typeface="+mn-cs"/>
                        </a:rPr>
                        <a:t>Bhowmik</a:t>
                      </a:r>
                      <a:r>
                        <a:rPr kumimoji="0" lang="en-US" sz="1800" kern="1200" dirty="0" smtClean="0">
                          <a:solidFill>
                            <a:schemeClr val="dk1"/>
                          </a:solidFill>
                          <a:latin typeface="+mn-lt"/>
                          <a:ea typeface="+mn-ea"/>
                          <a:cs typeface="+mn-cs"/>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a:ea typeface="Calibri"/>
                          <a:cs typeface="Times New Roman"/>
                        </a:rPr>
                        <a:t>Modern </a:t>
                      </a:r>
                      <a:r>
                        <a:rPr lang="en-US" sz="1400" dirty="0" err="1">
                          <a:latin typeface="Times New Roman"/>
                          <a:ea typeface="Calibri"/>
                          <a:cs typeface="Times New Roman"/>
                        </a:rPr>
                        <a:t>phenotyping</a:t>
                      </a:r>
                      <a:r>
                        <a:rPr lang="en-US" sz="1400" dirty="0">
                          <a:latin typeface="Times New Roman"/>
                          <a:ea typeface="Calibri"/>
                          <a:cs typeface="Times New Roman"/>
                        </a:rPr>
                        <a:t> and plant disease detection provide promising step towards food security and sustainable agriculture. In particular, imaging and computer vision based </a:t>
                      </a:r>
                      <a:r>
                        <a:rPr lang="en-US" sz="1400" dirty="0" err="1">
                          <a:latin typeface="Times New Roman"/>
                          <a:ea typeface="Calibri"/>
                          <a:cs typeface="Times New Roman"/>
                        </a:rPr>
                        <a:t>phenotyping</a:t>
                      </a:r>
                      <a:r>
                        <a:rPr lang="en-US" sz="1400" dirty="0">
                          <a:latin typeface="Times New Roman"/>
                          <a:ea typeface="Calibri"/>
                          <a:cs typeface="Times New Roman"/>
                        </a:rPr>
                        <a:t> offers the ability to study quantitative plant physiology.</a:t>
                      </a:r>
                      <a:endParaRPr lang="en-US" sz="1100" dirty="0">
                        <a:latin typeface="Calibri"/>
                        <a:ea typeface="Calibri"/>
                        <a:cs typeface="Times New Roman"/>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5991225"/>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600" b="1" kern="1200" dirty="0" smtClean="0">
                          <a:solidFill>
                            <a:schemeClr val="lt1"/>
                          </a:solidFill>
                          <a:latin typeface="Times New Roman" pitchFamily="18" charset="0"/>
                          <a:ea typeface="+mn-ea"/>
                          <a:cs typeface="Times New Roman" pitchFamily="18" charset="0"/>
                        </a:rPr>
                        <a:t>R. M. </a:t>
                      </a:r>
                      <a:r>
                        <a:rPr kumimoji="0" lang="en-US" sz="1600" b="1" kern="1200" dirty="0" err="1" smtClean="0">
                          <a:solidFill>
                            <a:schemeClr val="lt1"/>
                          </a:solidFill>
                          <a:latin typeface="Times New Roman" pitchFamily="18" charset="0"/>
                          <a:ea typeface="+mn-ea"/>
                          <a:cs typeface="Times New Roman" pitchFamily="18" charset="0"/>
                        </a:rPr>
                        <a:t>Prakash</a:t>
                      </a:r>
                      <a:r>
                        <a:rPr kumimoji="0" lang="en-US" sz="1600" b="1" kern="1200" dirty="0" smtClean="0">
                          <a:solidFill>
                            <a:schemeClr val="lt1"/>
                          </a:solidFill>
                          <a:latin typeface="Times New Roman" pitchFamily="18" charset="0"/>
                          <a:ea typeface="+mn-ea"/>
                          <a:cs typeface="Times New Roman" pitchFamily="18" charset="0"/>
                        </a:rPr>
                        <a:t>, G. P. </a:t>
                      </a:r>
                      <a:r>
                        <a:rPr kumimoji="0" lang="en-US" sz="1600" b="1" kern="1200" dirty="0" err="1" smtClean="0">
                          <a:solidFill>
                            <a:schemeClr val="lt1"/>
                          </a:solidFill>
                          <a:latin typeface="Times New Roman" pitchFamily="18" charset="0"/>
                          <a:ea typeface="+mn-ea"/>
                          <a:cs typeface="Times New Roman" pitchFamily="18" charset="0"/>
                        </a:rPr>
                        <a:t>Saraswathy</a:t>
                      </a:r>
                      <a:r>
                        <a:rPr kumimoji="0" lang="en-US" sz="1600" b="1" kern="1200" dirty="0" smtClean="0">
                          <a:solidFill>
                            <a:schemeClr val="lt1"/>
                          </a:solidFill>
                          <a:latin typeface="Times New Roman" pitchFamily="18" charset="0"/>
                          <a:ea typeface="+mn-ea"/>
                          <a:cs typeface="Times New Roman" pitchFamily="18" charset="0"/>
                        </a:rPr>
                        <a:t>, G. </a:t>
                      </a:r>
                      <a:r>
                        <a:rPr kumimoji="0" lang="en-US" sz="1600" b="1" kern="1200" dirty="0" err="1" smtClean="0">
                          <a:solidFill>
                            <a:schemeClr val="lt1"/>
                          </a:solidFill>
                          <a:latin typeface="Times New Roman" pitchFamily="18" charset="0"/>
                          <a:ea typeface="+mn-ea"/>
                          <a:cs typeface="Times New Roman" pitchFamily="18" charset="0"/>
                        </a:rPr>
                        <a:t>Ramalakshmi</a:t>
                      </a:r>
                      <a:r>
                        <a:rPr kumimoji="0" lang="en-US" sz="1600" b="1" kern="1200" dirty="0" smtClean="0">
                          <a:solidFill>
                            <a:schemeClr val="lt1"/>
                          </a:solidFill>
                          <a:latin typeface="Times New Roman" pitchFamily="18" charset="0"/>
                          <a:ea typeface="+mn-ea"/>
                          <a:cs typeface="Times New Roman" pitchFamily="18" charset="0"/>
                        </a:rPr>
                        <a:t>, K. H. </a:t>
                      </a:r>
                      <a:r>
                        <a:rPr kumimoji="0" lang="en-US" sz="1600" b="1" kern="1200" dirty="0" err="1" smtClean="0">
                          <a:solidFill>
                            <a:schemeClr val="lt1"/>
                          </a:solidFill>
                          <a:latin typeface="Times New Roman" pitchFamily="18" charset="0"/>
                          <a:ea typeface="+mn-ea"/>
                          <a:cs typeface="Times New Roman" pitchFamily="18" charset="0"/>
                        </a:rPr>
                        <a:t>Mangaleswariand</a:t>
                      </a:r>
                      <a:r>
                        <a:rPr kumimoji="0" lang="en-US" sz="1600" b="1" kern="1200" dirty="0" smtClean="0">
                          <a:solidFill>
                            <a:schemeClr val="lt1"/>
                          </a:solidFill>
                          <a:latin typeface="Times New Roman" pitchFamily="18" charset="0"/>
                          <a:ea typeface="+mn-ea"/>
                          <a:cs typeface="Times New Roman" pitchFamily="18" charset="0"/>
                        </a:rPr>
                        <a:t> T. </a:t>
                      </a:r>
                      <a:r>
                        <a:rPr kumimoji="0" lang="en-US" sz="1600" b="1" kern="1200" dirty="0" err="1" smtClean="0">
                          <a:solidFill>
                            <a:schemeClr val="lt1"/>
                          </a:solidFill>
                          <a:latin typeface="Times New Roman" pitchFamily="18" charset="0"/>
                          <a:ea typeface="+mn-ea"/>
                          <a:cs typeface="Times New Roman" pitchFamily="18" charset="0"/>
                        </a:rPr>
                        <a:t>Kaviya</a:t>
                      </a:r>
                      <a:endParaRPr lang="en-US" sz="1600" dirty="0">
                        <a:latin typeface="Times New Roman" pitchFamily="18" charset="0"/>
                        <a:cs typeface="Times New Roman" pitchFamily="18" charset="0"/>
                      </a:endParaRPr>
                    </a:p>
                  </a:txBody>
                  <a:tcPr/>
                </a:tc>
                <a:tc>
                  <a:txBody>
                    <a:bodyPr/>
                    <a:lstStyle/>
                    <a:p>
                      <a:r>
                        <a:rPr kumimoji="0" lang="en-US" sz="1600" b="1" kern="1200" dirty="0" smtClean="0">
                          <a:solidFill>
                            <a:schemeClr val="lt1"/>
                          </a:solidFill>
                          <a:latin typeface="Times New Roman" pitchFamily="18" charset="0"/>
                          <a:ea typeface="+mn-ea"/>
                          <a:cs typeface="Times New Roman" pitchFamily="18" charset="0"/>
                        </a:rPr>
                        <a:t>“Detection of leaf diseases and classification </a:t>
                      </a:r>
                      <a:r>
                        <a:rPr kumimoji="0" lang="en-US" sz="1600" b="1" kern="1200" dirty="0" err="1" smtClean="0">
                          <a:solidFill>
                            <a:schemeClr val="lt1"/>
                          </a:solidFill>
                          <a:latin typeface="Times New Roman" pitchFamily="18" charset="0"/>
                          <a:ea typeface="+mn-ea"/>
                          <a:cs typeface="Times New Roman" pitchFamily="18" charset="0"/>
                        </a:rPr>
                        <a:t>usingdigital</a:t>
                      </a:r>
                      <a:r>
                        <a:rPr kumimoji="0" lang="en-US" sz="1600" b="1" kern="1200" dirty="0" smtClean="0">
                          <a:solidFill>
                            <a:schemeClr val="lt1"/>
                          </a:solidFill>
                          <a:latin typeface="Times New Roman" pitchFamily="18" charset="0"/>
                          <a:ea typeface="+mn-ea"/>
                          <a:cs typeface="Times New Roman" pitchFamily="18" charset="0"/>
                        </a:rPr>
                        <a:t> image processing,”</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600" dirty="0">
                          <a:latin typeface="Times New Roman" pitchFamily="18" charset="0"/>
                          <a:ea typeface="Calibri"/>
                          <a:cs typeface="Times New Roman" pitchFamily="18" charset="0"/>
                        </a:rPr>
                        <a:t>In this paper, image processing techniques are used to detect the plant leaf diseases. The objective of this work is to implement image analysis &amp; classification techniques for</a:t>
                      </a:r>
                    </a:p>
                  </a:txBody>
                  <a:tcPr marL="114300" marR="114300" marT="0" marB="0"/>
                </a:tc>
              </a:tr>
              <a:tr h="2068606">
                <a:tc>
                  <a:txBody>
                    <a:bodyPr/>
                    <a:lstStyle/>
                    <a:p>
                      <a:r>
                        <a:rPr kumimoji="0" lang="en-US" sz="1600" kern="1200" dirty="0" smtClean="0">
                          <a:solidFill>
                            <a:schemeClr val="dk1"/>
                          </a:solidFill>
                          <a:latin typeface="Times New Roman" pitchFamily="18" charset="0"/>
                          <a:ea typeface="+mn-ea"/>
                          <a:cs typeface="Times New Roman" pitchFamily="18" charset="0"/>
                        </a:rPr>
                        <a:t>S. </a:t>
                      </a:r>
                      <a:r>
                        <a:rPr kumimoji="0" lang="en-US" sz="1600" kern="1200" dirty="0" err="1" smtClean="0">
                          <a:solidFill>
                            <a:schemeClr val="dk1"/>
                          </a:solidFill>
                          <a:latin typeface="Times New Roman" pitchFamily="18" charset="0"/>
                          <a:ea typeface="+mn-ea"/>
                          <a:cs typeface="Times New Roman" pitchFamily="18" charset="0"/>
                        </a:rPr>
                        <a:t>Biswas</a:t>
                      </a:r>
                      <a:r>
                        <a:rPr kumimoji="0" lang="en-US" sz="1600" kern="1200" dirty="0" smtClean="0">
                          <a:solidFill>
                            <a:schemeClr val="dk1"/>
                          </a:solidFill>
                          <a:latin typeface="Times New Roman" pitchFamily="18" charset="0"/>
                          <a:ea typeface="+mn-ea"/>
                          <a:cs typeface="Times New Roman" pitchFamily="18" charset="0"/>
                        </a:rPr>
                        <a:t>, B. </a:t>
                      </a:r>
                      <a:r>
                        <a:rPr kumimoji="0" lang="en-US" sz="1600" kern="1200" dirty="0" err="1" smtClean="0">
                          <a:solidFill>
                            <a:schemeClr val="dk1"/>
                          </a:solidFill>
                          <a:latin typeface="Times New Roman" pitchFamily="18" charset="0"/>
                          <a:ea typeface="+mn-ea"/>
                          <a:cs typeface="Times New Roman" pitchFamily="18" charset="0"/>
                        </a:rPr>
                        <a:t>Jagyasi</a:t>
                      </a:r>
                      <a:r>
                        <a:rPr kumimoji="0" lang="en-US" sz="1600" kern="1200" dirty="0" smtClean="0">
                          <a:solidFill>
                            <a:schemeClr val="dk1"/>
                          </a:solidFill>
                          <a:latin typeface="Times New Roman" pitchFamily="18" charset="0"/>
                          <a:ea typeface="+mn-ea"/>
                          <a:cs typeface="Times New Roman" pitchFamily="18" charset="0"/>
                        </a:rPr>
                        <a:t>, B. P. Singh and M. </a:t>
                      </a:r>
                      <a:r>
                        <a:rPr kumimoji="0" lang="en-US" sz="1600" kern="1200" dirty="0" err="1" smtClean="0">
                          <a:solidFill>
                            <a:schemeClr val="dk1"/>
                          </a:solidFill>
                          <a:latin typeface="Times New Roman" pitchFamily="18" charset="0"/>
                          <a:ea typeface="+mn-ea"/>
                          <a:cs typeface="Times New Roman" pitchFamily="18" charset="0"/>
                        </a:rPr>
                        <a:t>Lal</a:t>
                      </a:r>
                      <a:r>
                        <a:rPr kumimoji="0" lang="en-US" sz="16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cs typeface="Times New Roman" pitchFamily="18" charset="0"/>
                      </a:endParaRPr>
                    </a:p>
                  </a:txBody>
                  <a:tcPr/>
                </a:tc>
                <a:tc>
                  <a:txBody>
                    <a:bodyPr/>
                    <a:lstStyle/>
                    <a:p>
                      <a:r>
                        <a:rPr kumimoji="0" lang="en-US" sz="1600" kern="1200" dirty="0" smtClean="0">
                          <a:solidFill>
                            <a:schemeClr val="dk1"/>
                          </a:solidFill>
                          <a:latin typeface="Times New Roman" pitchFamily="18" charset="0"/>
                          <a:ea typeface="+mn-ea"/>
                          <a:cs typeface="Times New Roman" pitchFamily="18" charset="0"/>
                        </a:rPr>
                        <a:t>“Severity </a:t>
                      </a:r>
                      <a:r>
                        <a:rPr kumimoji="0" lang="en-US" sz="1600" kern="1200" dirty="0" err="1" smtClean="0">
                          <a:solidFill>
                            <a:schemeClr val="dk1"/>
                          </a:solidFill>
                          <a:latin typeface="Times New Roman" pitchFamily="18" charset="0"/>
                          <a:ea typeface="+mn-ea"/>
                          <a:cs typeface="Times New Roman" pitchFamily="18" charset="0"/>
                        </a:rPr>
                        <a:t>identificationof</a:t>
                      </a:r>
                      <a:r>
                        <a:rPr kumimoji="0" lang="en-US" sz="1600" kern="1200" dirty="0" smtClean="0">
                          <a:solidFill>
                            <a:schemeClr val="dk1"/>
                          </a:solidFill>
                          <a:latin typeface="Times New Roman" pitchFamily="18" charset="0"/>
                          <a:ea typeface="+mn-ea"/>
                          <a:cs typeface="Times New Roman" pitchFamily="18" charset="0"/>
                        </a:rPr>
                        <a:t> Potato Late Blight disease from crop images captured under </a:t>
                      </a:r>
                      <a:r>
                        <a:rPr kumimoji="0" lang="en-US" sz="1600" kern="1200" dirty="0" err="1" smtClean="0">
                          <a:solidFill>
                            <a:schemeClr val="dk1"/>
                          </a:solidFill>
                          <a:latin typeface="Times New Roman" pitchFamily="18" charset="0"/>
                          <a:ea typeface="+mn-ea"/>
                          <a:cs typeface="Times New Roman" pitchFamily="18" charset="0"/>
                        </a:rPr>
                        <a:t>uncon</a:t>
                      </a:r>
                      <a:r>
                        <a:rPr kumimoji="0" lang="en-US" sz="1600" kern="1200" dirty="0" smtClean="0">
                          <a:solidFill>
                            <a:schemeClr val="dk1"/>
                          </a:solidFill>
                          <a:latin typeface="Times New Roman" pitchFamily="18" charset="0"/>
                          <a:ea typeface="+mn-ea"/>
                          <a:cs typeface="Times New Roman" pitchFamily="18" charset="0"/>
                        </a:rPr>
                        <a:t>-trolled environment,”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600" dirty="0">
                          <a:latin typeface="Times New Roman" pitchFamily="18" charset="0"/>
                          <a:ea typeface="Calibri"/>
                          <a:cs typeface="Times New Roman" pitchFamily="18" charset="0"/>
                        </a:rPr>
                        <a:t>Plant disease management is an important </a:t>
                      </a:r>
                      <a:r>
                        <a:rPr lang="en-US" sz="1600" dirty="0" err="1" smtClean="0">
                          <a:latin typeface="Times New Roman" pitchFamily="18" charset="0"/>
                          <a:ea typeface="Calibri"/>
                          <a:cs typeface="Times New Roman" pitchFamily="18" charset="0"/>
                        </a:rPr>
                        <a:t>factorin</a:t>
                      </a:r>
                      <a:r>
                        <a:rPr lang="en-US" sz="1600" dirty="0" smtClean="0">
                          <a:latin typeface="Times New Roman" pitchFamily="18" charset="0"/>
                          <a:ea typeface="Calibri"/>
                          <a:cs typeface="Times New Roman" pitchFamily="18" charset="0"/>
                        </a:rPr>
                        <a:t> </a:t>
                      </a:r>
                      <a:r>
                        <a:rPr lang="en-US" sz="1600" dirty="0">
                          <a:latin typeface="Times New Roman" pitchFamily="18" charset="0"/>
                          <a:ea typeface="Calibri"/>
                          <a:cs typeface="Times New Roman" pitchFamily="18" charset="0"/>
                        </a:rPr>
                        <a:t>agriculture as it causes a significant yield loss in crops. Late Blight is the most devastating disease for Potato in most of the potato growing regions in the world. For optimum use of pesticide and to minimize the yield loss, the identification of </a:t>
                      </a:r>
                      <a:r>
                        <a:rPr lang="en-US" sz="1600" dirty="0" smtClean="0">
                          <a:latin typeface="Times New Roman" pitchFamily="18" charset="0"/>
                          <a:ea typeface="Calibri"/>
                          <a:cs typeface="Times New Roman" pitchFamily="18" charset="0"/>
                        </a:rPr>
                        <a:t>disease.</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endParaRPr lang="en-US" sz="1800" dirty="0" smtClean="0"/>
          </a:p>
          <a:p>
            <a:pPr algn="just">
              <a:buNone/>
            </a:pPr>
            <a:r>
              <a:rPr lang="en-US" sz="1800" dirty="0" smtClean="0"/>
              <a:t>[</a:t>
            </a:r>
            <a:r>
              <a:rPr lang="en-US" sz="1800" dirty="0" smtClean="0"/>
              <a:t>1] M. Islam, </a:t>
            </a:r>
            <a:r>
              <a:rPr lang="en-US" sz="1800" dirty="0" err="1" smtClean="0"/>
              <a:t>Anh</a:t>
            </a:r>
            <a:r>
              <a:rPr lang="en-US" sz="1800" dirty="0" smtClean="0"/>
              <a:t> </a:t>
            </a:r>
            <a:r>
              <a:rPr lang="en-US" sz="1800" dirty="0" err="1" smtClean="0"/>
              <a:t>Dinh</a:t>
            </a:r>
            <a:r>
              <a:rPr lang="en-US" sz="1800" dirty="0" smtClean="0"/>
              <a:t>, K. Wahid and P. </a:t>
            </a:r>
            <a:r>
              <a:rPr lang="en-US" sz="1800" dirty="0" err="1" smtClean="0"/>
              <a:t>Bhowmik</a:t>
            </a:r>
            <a:r>
              <a:rPr lang="en-US" sz="1800" dirty="0" smtClean="0"/>
              <a:t>, “Detection </a:t>
            </a:r>
            <a:r>
              <a:rPr lang="en-US" sz="1800" dirty="0" err="1" smtClean="0"/>
              <a:t>ofpotato</a:t>
            </a:r>
            <a:r>
              <a:rPr lang="en-US" sz="1800" dirty="0" smtClean="0"/>
              <a:t> diseases using image segmentation and multiclass support vectormachine,”2017 IEEE 30th Canadian Conference on Electrical </a:t>
            </a:r>
            <a:r>
              <a:rPr lang="en-US" sz="1800" dirty="0" err="1" smtClean="0"/>
              <a:t>andComputer</a:t>
            </a:r>
            <a:r>
              <a:rPr lang="en-US" sz="1800" dirty="0" smtClean="0"/>
              <a:t> Engineering (CCECE), Windsor, ON, 2017, pp. 1–4</a:t>
            </a:r>
            <a:r>
              <a:rPr lang="en-US" sz="1800" dirty="0" smtClean="0"/>
              <a:t>.</a:t>
            </a:r>
            <a:r>
              <a:rPr lang="en-US" sz="1800" dirty="0" smtClean="0"/>
              <a:t> </a:t>
            </a:r>
          </a:p>
          <a:p>
            <a:pPr algn="just">
              <a:buNone/>
            </a:pPr>
            <a:endParaRPr lang="en-US" sz="1800" dirty="0" smtClean="0"/>
          </a:p>
          <a:p>
            <a:pPr algn="just">
              <a:buNone/>
            </a:pPr>
            <a:r>
              <a:rPr lang="en-US" sz="1800" dirty="0" smtClean="0"/>
              <a:t>[</a:t>
            </a:r>
            <a:r>
              <a:rPr lang="en-US" sz="1800" dirty="0" smtClean="0"/>
              <a:t>2] </a:t>
            </a:r>
            <a:r>
              <a:rPr lang="en-US" sz="1800" dirty="0" err="1" smtClean="0"/>
              <a:t>Malvika</a:t>
            </a:r>
            <a:r>
              <a:rPr lang="en-US" sz="1800" dirty="0" smtClean="0"/>
              <a:t> </a:t>
            </a:r>
            <a:r>
              <a:rPr lang="en-US" sz="1800" dirty="0" err="1" smtClean="0"/>
              <a:t>Ranjan</a:t>
            </a:r>
            <a:r>
              <a:rPr lang="en-US" sz="1800" dirty="0" smtClean="0"/>
              <a:t>, </a:t>
            </a:r>
            <a:r>
              <a:rPr lang="en-US" sz="1800" dirty="0" err="1" smtClean="0"/>
              <a:t>Manasi</a:t>
            </a:r>
            <a:r>
              <a:rPr lang="en-US" sz="1800" dirty="0" smtClean="0"/>
              <a:t> Rajiv </a:t>
            </a:r>
            <a:r>
              <a:rPr lang="en-US" sz="1800" dirty="0" err="1" smtClean="0"/>
              <a:t>Weginwar</a:t>
            </a:r>
            <a:r>
              <a:rPr lang="en-US" sz="1800" dirty="0" smtClean="0"/>
              <a:t>, </a:t>
            </a:r>
            <a:r>
              <a:rPr lang="en-US" sz="1800" dirty="0" err="1" smtClean="0"/>
              <a:t>NehaJoshi</a:t>
            </a:r>
            <a:r>
              <a:rPr lang="en-US" sz="1800" dirty="0" smtClean="0"/>
              <a:t>, A.B. </a:t>
            </a:r>
            <a:r>
              <a:rPr lang="en-US" sz="1800" dirty="0" err="1" smtClean="0"/>
              <a:t>Ingole,“Detection</a:t>
            </a:r>
            <a:r>
              <a:rPr lang="en-US" sz="1800" dirty="0" smtClean="0"/>
              <a:t> and Classification of Leaf Disease Using Artificial </a:t>
            </a:r>
            <a:r>
              <a:rPr lang="en-US" sz="1800" dirty="0" err="1" smtClean="0"/>
              <a:t>NeuralNetwork,”International</a:t>
            </a:r>
            <a:r>
              <a:rPr lang="en-US" sz="1800" dirty="0" smtClean="0"/>
              <a:t> Journal of Technical Research and Applications,2015, pp. 331–333.</a:t>
            </a:r>
          </a:p>
          <a:p>
            <a:pPr algn="just">
              <a:buNone/>
            </a:pPr>
            <a:endParaRPr lang="en-US" sz="1800" dirty="0" smtClean="0"/>
          </a:p>
          <a:p>
            <a:pPr algn="just">
              <a:buNone/>
            </a:pPr>
            <a:endParaRPr lang="en-US" sz="1800" dirty="0" smtClean="0"/>
          </a:p>
          <a:p>
            <a:pPr algn="just">
              <a:buNone/>
            </a:pPr>
            <a:r>
              <a:rPr lang="en-US" sz="1800" dirty="0" smtClean="0"/>
              <a:t> </a:t>
            </a:r>
            <a:r>
              <a:rPr lang="en-US" sz="1800" dirty="0" smtClean="0"/>
              <a:t>[</a:t>
            </a:r>
            <a:r>
              <a:rPr lang="en-US" sz="1800" dirty="0" smtClean="0"/>
              <a:t>3] L. Liu and G. Zhou, “Extraction of the Rice Leaf Disease </a:t>
            </a:r>
            <a:r>
              <a:rPr lang="en-US" sz="1800" dirty="0" err="1" smtClean="0"/>
              <a:t>ImageBased</a:t>
            </a:r>
            <a:r>
              <a:rPr lang="en-US" sz="1800" dirty="0" smtClean="0"/>
              <a:t> on BP Neural Network,”2009 International Conference </a:t>
            </a:r>
            <a:r>
              <a:rPr lang="en-US" sz="1800" dirty="0" err="1" smtClean="0"/>
              <a:t>onComputational</a:t>
            </a:r>
            <a:r>
              <a:rPr lang="en-US" sz="1800" dirty="0" smtClean="0"/>
              <a:t> Intelligence and Software Engineering, Wuhan, 2009,pp. 1–3.</a:t>
            </a:r>
          </a:p>
          <a:p>
            <a:pPr algn="just">
              <a:buNone/>
            </a:pPr>
            <a:endParaRPr lang="en-US" sz="1800" dirty="0" smtClean="0"/>
          </a:p>
          <a:p>
            <a:pPr algn="just">
              <a:buNone/>
            </a:pPr>
            <a:r>
              <a:rPr lang="en-US" sz="1800" dirty="0" smtClean="0"/>
              <a:t> </a:t>
            </a:r>
            <a:r>
              <a:rPr lang="en-US" sz="1800" dirty="0" smtClean="0"/>
              <a:t>[</a:t>
            </a:r>
            <a:r>
              <a:rPr lang="en-US" sz="1800" dirty="0" smtClean="0"/>
              <a:t>4] P. Tm, A. </a:t>
            </a:r>
            <a:r>
              <a:rPr lang="en-US" sz="1800" dirty="0" err="1" smtClean="0"/>
              <a:t>Pranathi</a:t>
            </a:r>
            <a:r>
              <a:rPr lang="en-US" sz="1800" dirty="0" smtClean="0"/>
              <a:t>, K. </a:t>
            </a:r>
            <a:r>
              <a:rPr lang="en-US" sz="1800" dirty="0" err="1" smtClean="0"/>
              <a:t>SaiAshritha</a:t>
            </a:r>
            <a:r>
              <a:rPr lang="en-US" sz="1800" dirty="0" smtClean="0"/>
              <a:t>, N. B. </a:t>
            </a:r>
            <a:r>
              <a:rPr lang="en-US" sz="1800" dirty="0" err="1" smtClean="0"/>
              <a:t>Chittaragi</a:t>
            </a:r>
            <a:r>
              <a:rPr lang="en-US" sz="1800" dirty="0" smtClean="0"/>
              <a:t> and S. G. </a:t>
            </a:r>
            <a:r>
              <a:rPr lang="en-US" sz="1800" dirty="0" err="1" smtClean="0"/>
              <a:t>Koolagudi,“Tomato</a:t>
            </a:r>
            <a:r>
              <a:rPr lang="en-US" sz="1800" dirty="0" smtClean="0"/>
              <a:t> Leaf Disease Detection Using </a:t>
            </a:r>
            <a:r>
              <a:rPr lang="en-US" sz="1800" dirty="0" err="1" smtClean="0"/>
              <a:t>Convolutional</a:t>
            </a:r>
            <a:r>
              <a:rPr lang="en-US" sz="1800" dirty="0" smtClean="0"/>
              <a:t> Neural Networks,”2018 Eleventh International Confere</a:t>
            </a:r>
            <a:r>
              <a:rPr lang="en-US" sz="2000" dirty="0" smtClean="0"/>
              <a:t>nce on Contemporary Computing(IC3), </a:t>
            </a:r>
            <a:r>
              <a:rPr lang="en-US" sz="2000" dirty="0" err="1" smtClean="0"/>
              <a:t>Noida</a:t>
            </a:r>
            <a:r>
              <a:rPr lang="en-US" sz="2000" dirty="0" smtClean="0"/>
              <a:t>, 2018, pp. 1–5.</a:t>
            </a:r>
          </a:p>
          <a:p>
            <a:pPr>
              <a:buNone/>
            </a:pPr>
            <a:r>
              <a:rPr lang="en-US" sz="2000" dirty="0" smtClean="0"/>
              <a:t> </a:t>
            </a:r>
          </a:p>
          <a:p>
            <a:pPr>
              <a:buNone/>
            </a:pPr>
            <a:r>
              <a:rPr lang="en-US" sz="2000" dirty="0" smtClean="0"/>
              <a:t> </a:t>
            </a:r>
          </a:p>
          <a:p>
            <a:endParaRPr lang="en-US" sz="2000" dirty="0" smtClean="0"/>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304800"/>
            <a:ext cx="7499350" cy="5943600"/>
          </a:xfrm>
        </p:spPr>
        <p:txBody>
          <a:bodyPr>
            <a:normAutofit fontScale="25000" lnSpcReduction="20000"/>
          </a:bodyPr>
          <a:lstStyle/>
          <a:p>
            <a:pPr algn="just">
              <a:lnSpc>
                <a:spcPct val="170000"/>
              </a:lnSpc>
              <a:buNone/>
            </a:pPr>
            <a:r>
              <a:rPr lang="en-US" sz="6400" dirty="0" smtClean="0">
                <a:latin typeface="Times New Roman" pitchFamily="18" charset="0"/>
                <a:cs typeface="Times New Roman" pitchFamily="18" charset="0"/>
              </a:rPr>
              <a:t>[5] S. </a:t>
            </a:r>
            <a:r>
              <a:rPr lang="en-US" sz="6400" dirty="0" err="1" smtClean="0">
                <a:latin typeface="Times New Roman" pitchFamily="18" charset="0"/>
                <a:cs typeface="Times New Roman" pitchFamily="18" charset="0"/>
              </a:rPr>
              <a:t>Biswas</a:t>
            </a:r>
            <a:r>
              <a:rPr lang="en-US" sz="6400" dirty="0" smtClean="0">
                <a:latin typeface="Times New Roman" pitchFamily="18" charset="0"/>
                <a:cs typeface="Times New Roman" pitchFamily="18" charset="0"/>
              </a:rPr>
              <a:t>, B. </a:t>
            </a:r>
            <a:r>
              <a:rPr lang="en-US" sz="6400" dirty="0" err="1" smtClean="0">
                <a:latin typeface="Times New Roman" pitchFamily="18" charset="0"/>
                <a:cs typeface="Times New Roman" pitchFamily="18" charset="0"/>
              </a:rPr>
              <a:t>Jagyasi</a:t>
            </a:r>
            <a:r>
              <a:rPr lang="en-US" sz="6400" dirty="0" smtClean="0">
                <a:latin typeface="Times New Roman" pitchFamily="18" charset="0"/>
                <a:cs typeface="Times New Roman" pitchFamily="18" charset="0"/>
              </a:rPr>
              <a:t>, B. P. Singh and M. </a:t>
            </a:r>
            <a:r>
              <a:rPr lang="en-US" sz="6400" dirty="0" err="1" smtClean="0">
                <a:latin typeface="Times New Roman" pitchFamily="18" charset="0"/>
                <a:cs typeface="Times New Roman" pitchFamily="18" charset="0"/>
              </a:rPr>
              <a:t>Lal</a:t>
            </a:r>
            <a:r>
              <a:rPr lang="en-US" sz="6400" dirty="0" smtClean="0">
                <a:latin typeface="Times New Roman" pitchFamily="18" charset="0"/>
                <a:cs typeface="Times New Roman" pitchFamily="18" charset="0"/>
              </a:rPr>
              <a:t>, “Severity </a:t>
            </a:r>
            <a:r>
              <a:rPr lang="en-US" sz="6400" dirty="0" err="1" smtClean="0">
                <a:latin typeface="Times New Roman" pitchFamily="18" charset="0"/>
                <a:cs typeface="Times New Roman" pitchFamily="18" charset="0"/>
              </a:rPr>
              <a:t>identificationof</a:t>
            </a:r>
            <a:r>
              <a:rPr lang="en-US" sz="6400" dirty="0" smtClean="0">
                <a:latin typeface="Times New Roman" pitchFamily="18" charset="0"/>
                <a:cs typeface="Times New Roman" pitchFamily="18" charset="0"/>
              </a:rPr>
              <a:t> Potato Late Blight disease from crop images captured under </a:t>
            </a:r>
            <a:r>
              <a:rPr lang="en-US" sz="6400" dirty="0" err="1" smtClean="0">
                <a:latin typeface="Times New Roman" pitchFamily="18" charset="0"/>
                <a:cs typeface="Times New Roman" pitchFamily="18" charset="0"/>
              </a:rPr>
              <a:t>uncon</a:t>
            </a:r>
            <a:r>
              <a:rPr lang="en-US" sz="6400" dirty="0" smtClean="0">
                <a:latin typeface="Times New Roman" pitchFamily="18" charset="0"/>
                <a:cs typeface="Times New Roman" pitchFamily="18" charset="0"/>
              </a:rPr>
              <a:t>-trolled environment,”2014 IEEE Canada International </a:t>
            </a:r>
            <a:r>
              <a:rPr lang="en-US" sz="6400" dirty="0" err="1" smtClean="0">
                <a:latin typeface="Times New Roman" pitchFamily="18" charset="0"/>
                <a:cs typeface="Times New Roman" pitchFamily="18" charset="0"/>
              </a:rPr>
              <a:t>HumanitarianTechnology</a:t>
            </a:r>
            <a:r>
              <a:rPr lang="en-US" sz="6400" dirty="0" smtClean="0">
                <a:latin typeface="Times New Roman" pitchFamily="18" charset="0"/>
                <a:cs typeface="Times New Roman" pitchFamily="18" charset="0"/>
              </a:rPr>
              <a:t> Conference—(IHTC), Montreal, QC, 2014, pp. 1–5.</a:t>
            </a:r>
          </a:p>
          <a:p>
            <a:pPr algn="just">
              <a:lnSpc>
                <a:spcPct val="170000"/>
              </a:lnSpc>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6] </a:t>
            </a:r>
            <a:r>
              <a:rPr lang="en-US" sz="6400" dirty="0" err="1" smtClean="0">
                <a:latin typeface="Times New Roman" pitchFamily="18" charset="0"/>
                <a:cs typeface="Times New Roman" pitchFamily="18" charset="0"/>
              </a:rPr>
              <a:t>Aparajita</a:t>
            </a:r>
            <a:r>
              <a:rPr lang="en-US" sz="6400" dirty="0" smtClean="0">
                <a:latin typeface="Times New Roman" pitchFamily="18" charset="0"/>
                <a:cs typeface="Times New Roman" pitchFamily="18" charset="0"/>
              </a:rPr>
              <a:t>, R. Sharma, A. Singh, M. K. </a:t>
            </a:r>
            <a:r>
              <a:rPr lang="en-US" sz="6400" dirty="0" err="1" smtClean="0">
                <a:latin typeface="Times New Roman" pitchFamily="18" charset="0"/>
                <a:cs typeface="Times New Roman" pitchFamily="18" charset="0"/>
              </a:rPr>
              <a:t>Dutta</a:t>
            </a:r>
            <a:r>
              <a:rPr lang="en-US" sz="6400" dirty="0" smtClean="0">
                <a:latin typeface="Times New Roman" pitchFamily="18" charset="0"/>
                <a:cs typeface="Times New Roman" pitchFamily="18" charset="0"/>
              </a:rPr>
              <a:t>, K. </a:t>
            </a:r>
            <a:r>
              <a:rPr lang="en-US" sz="6400" dirty="0" err="1" smtClean="0">
                <a:latin typeface="Times New Roman" pitchFamily="18" charset="0"/>
                <a:cs typeface="Times New Roman" pitchFamily="18" charset="0"/>
              </a:rPr>
              <a:t>Riha</a:t>
            </a:r>
            <a:r>
              <a:rPr lang="en-US" sz="6400" dirty="0" smtClean="0">
                <a:latin typeface="Times New Roman" pitchFamily="18" charset="0"/>
                <a:cs typeface="Times New Roman" pitchFamily="18" charset="0"/>
              </a:rPr>
              <a:t> and P. </a:t>
            </a:r>
            <a:r>
              <a:rPr lang="en-US" sz="6400" dirty="0" err="1" smtClean="0">
                <a:latin typeface="Times New Roman" pitchFamily="18" charset="0"/>
                <a:cs typeface="Times New Roman" pitchFamily="18" charset="0"/>
              </a:rPr>
              <a:t>Kriz,“</a:t>
            </a:r>
            <a:r>
              <a:rPr lang="en-US" sz="6400" dirty="0" err="1" smtClean="0">
                <a:latin typeface="Times New Roman" pitchFamily="18" charset="0"/>
                <a:cs typeface="Times New Roman" pitchFamily="18" charset="0"/>
              </a:rPr>
              <a:t>Image</a:t>
            </a:r>
            <a:r>
              <a:rPr lang="en-US" sz="6400" dirty="0" smtClean="0">
                <a:latin typeface="Times New Roman" pitchFamily="18" charset="0"/>
                <a:cs typeface="Times New Roman" pitchFamily="18" charset="0"/>
              </a:rPr>
              <a:t> processing </a:t>
            </a:r>
            <a:r>
              <a:rPr lang="en-US" sz="6400" dirty="0" smtClean="0">
                <a:latin typeface="Times New Roman" pitchFamily="18" charset="0"/>
                <a:cs typeface="Times New Roman" pitchFamily="18" charset="0"/>
              </a:rPr>
              <a:t>based automated identification of late blight </a:t>
            </a:r>
            <a:r>
              <a:rPr lang="en-US" sz="6400" dirty="0" err="1" smtClean="0">
                <a:latin typeface="Times New Roman" pitchFamily="18" charset="0"/>
                <a:cs typeface="Times New Roman" pitchFamily="18" charset="0"/>
              </a:rPr>
              <a:t>diseasefrom</a:t>
            </a:r>
            <a:r>
              <a:rPr lang="en-US" sz="6400" dirty="0" smtClean="0">
                <a:latin typeface="Times New Roman" pitchFamily="18" charset="0"/>
                <a:cs typeface="Times New Roman" pitchFamily="18" charset="0"/>
              </a:rPr>
              <a:t> leaf images of potato crops,”2017 40th International </a:t>
            </a:r>
            <a:r>
              <a:rPr lang="en-US" sz="6400" dirty="0" err="1" smtClean="0">
                <a:latin typeface="Times New Roman" pitchFamily="18" charset="0"/>
                <a:cs typeface="Times New Roman" pitchFamily="18" charset="0"/>
              </a:rPr>
              <a:t>Conferenceon</a:t>
            </a:r>
            <a:r>
              <a:rPr lang="en-US" sz="6400" dirty="0" smtClean="0">
                <a:latin typeface="Times New Roman" pitchFamily="18" charset="0"/>
                <a:cs typeface="Times New Roman" pitchFamily="18" charset="0"/>
              </a:rPr>
              <a:t> Telecommunications and Signal Processing (TSP), Barcelona, 2017,pp. 758–762.</a:t>
            </a:r>
          </a:p>
          <a:p>
            <a:pPr algn="just">
              <a:lnSpc>
                <a:spcPct val="170000"/>
              </a:lnSpc>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7] H. </a:t>
            </a:r>
            <a:r>
              <a:rPr lang="en-US" sz="6400" dirty="0" err="1" smtClean="0">
                <a:latin typeface="Times New Roman" pitchFamily="18" charset="0"/>
                <a:cs typeface="Times New Roman" pitchFamily="18" charset="0"/>
              </a:rPr>
              <a:t>Waghmare</a:t>
            </a:r>
            <a:r>
              <a:rPr lang="en-US" sz="6400" dirty="0" smtClean="0">
                <a:latin typeface="Times New Roman" pitchFamily="18" charset="0"/>
                <a:cs typeface="Times New Roman" pitchFamily="18" charset="0"/>
              </a:rPr>
              <a:t>, R. </a:t>
            </a:r>
            <a:r>
              <a:rPr lang="en-US" sz="6400" dirty="0" err="1" smtClean="0">
                <a:latin typeface="Times New Roman" pitchFamily="18" charset="0"/>
                <a:cs typeface="Times New Roman" pitchFamily="18" charset="0"/>
              </a:rPr>
              <a:t>Kokare</a:t>
            </a:r>
            <a:r>
              <a:rPr lang="en-US" sz="6400" dirty="0" smtClean="0">
                <a:latin typeface="Times New Roman" pitchFamily="18" charset="0"/>
                <a:cs typeface="Times New Roman" pitchFamily="18" charset="0"/>
              </a:rPr>
              <a:t> and Y. </a:t>
            </a:r>
            <a:r>
              <a:rPr lang="en-US" sz="6400" dirty="0" err="1" smtClean="0">
                <a:latin typeface="Times New Roman" pitchFamily="18" charset="0"/>
                <a:cs typeface="Times New Roman" pitchFamily="18" charset="0"/>
              </a:rPr>
              <a:t>Dandawate</a:t>
            </a:r>
            <a:r>
              <a:rPr lang="en-US" sz="6400" dirty="0" smtClean="0">
                <a:latin typeface="Times New Roman" pitchFamily="18" charset="0"/>
                <a:cs typeface="Times New Roman" pitchFamily="18" charset="0"/>
              </a:rPr>
              <a:t>, “Detection and </a:t>
            </a:r>
            <a:r>
              <a:rPr lang="en-US" sz="6400" dirty="0" err="1" smtClean="0">
                <a:latin typeface="Times New Roman" pitchFamily="18" charset="0"/>
                <a:cs typeface="Times New Roman" pitchFamily="18" charset="0"/>
              </a:rPr>
              <a:t>classifi-cation</a:t>
            </a:r>
            <a:r>
              <a:rPr lang="en-US" sz="6400" dirty="0" smtClean="0">
                <a:latin typeface="Times New Roman" pitchFamily="18" charset="0"/>
                <a:cs typeface="Times New Roman" pitchFamily="18" charset="0"/>
              </a:rPr>
              <a:t> of diseases of Grape plant using opposite </a:t>
            </a:r>
            <a:r>
              <a:rPr lang="en-US" sz="6400" dirty="0" err="1" smtClean="0">
                <a:latin typeface="Times New Roman" pitchFamily="18" charset="0"/>
                <a:cs typeface="Times New Roman" pitchFamily="18" charset="0"/>
              </a:rPr>
              <a:t>colour</a:t>
            </a:r>
            <a:r>
              <a:rPr lang="en-US" sz="6400" dirty="0" smtClean="0">
                <a:latin typeface="Times New Roman" pitchFamily="18" charset="0"/>
                <a:cs typeface="Times New Roman" pitchFamily="18" charset="0"/>
              </a:rPr>
              <a:t> Local </a:t>
            </a:r>
            <a:r>
              <a:rPr lang="en-US" sz="6400" dirty="0" err="1" smtClean="0">
                <a:latin typeface="Times New Roman" pitchFamily="18" charset="0"/>
                <a:cs typeface="Times New Roman" pitchFamily="18" charset="0"/>
              </a:rPr>
              <a:t>BinaryPattern</a:t>
            </a:r>
            <a:r>
              <a:rPr lang="en-US" sz="6400" dirty="0" smtClean="0">
                <a:latin typeface="Times New Roman" pitchFamily="18" charset="0"/>
                <a:cs typeface="Times New Roman" pitchFamily="18" charset="0"/>
              </a:rPr>
              <a:t> feature and machine learning for automated Decision SupportSystem,”2016 3rd International Conference on Signal Processing </a:t>
            </a:r>
            <a:r>
              <a:rPr lang="en-US" sz="6400" dirty="0" err="1" smtClean="0">
                <a:latin typeface="Times New Roman" pitchFamily="18" charset="0"/>
                <a:cs typeface="Times New Roman" pitchFamily="18" charset="0"/>
              </a:rPr>
              <a:t>andIntegrated</a:t>
            </a:r>
            <a:r>
              <a:rPr lang="en-US" sz="6400" dirty="0" smtClean="0">
                <a:latin typeface="Times New Roman" pitchFamily="18" charset="0"/>
                <a:cs typeface="Times New Roman" pitchFamily="18" charset="0"/>
              </a:rPr>
              <a:t> Networks (SPIN), </a:t>
            </a:r>
            <a:r>
              <a:rPr lang="en-US" sz="6400" dirty="0" err="1" smtClean="0">
                <a:latin typeface="Times New Roman" pitchFamily="18" charset="0"/>
                <a:cs typeface="Times New Roman" pitchFamily="18" charset="0"/>
              </a:rPr>
              <a:t>Noida</a:t>
            </a:r>
            <a:r>
              <a:rPr lang="en-US" sz="6400" dirty="0" smtClean="0">
                <a:latin typeface="Times New Roman" pitchFamily="18" charset="0"/>
                <a:cs typeface="Times New Roman" pitchFamily="18" charset="0"/>
              </a:rPr>
              <a:t>, 2016, pp. 513–518.</a:t>
            </a:r>
          </a:p>
          <a:p>
            <a:pPr algn="just">
              <a:lnSpc>
                <a:spcPct val="170000"/>
              </a:lnSpc>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8] F. T. </a:t>
            </a:r>
            <a:r>
              <a:rPr lang="en-US" sz="6400" dirty="0" err="1" smtClean="0">
                <a:latin typeface="Times New Roman" pitchFamily="18" charset="0"/>
                <a:cs typeface="Times New Roman" pitchFamily="18" charset="0"/>
              </a:rPr>
              <a:t>Pinki</a:t>
            </a:r>
            <a:r>
              <a:rPr lang="en-US" sz="6400" dirty="0" smtClean="0">
                <a:latin typeface="Times New Roman" pitchFamily="18" charset="0"/>
                <a:cs typeface="Times New Roman" pitchFamily="18" charset="0"/>
              </a:rPr>
              <a:t>, N. </a:t>
            </a:r>
            <a:r>
              <a:rPr lang="en-US" sz="6400" dirty="0" err="1" smtClean="0">
                <a:latin typeface="Times New Roman" pitchFamily="18" charset="0"/>
                <a:cs typeface="Times New Roman" pitchFamily="18" charset="0"/>
              </a:rPr>
              <a:t>Khatun</a:t>
            </a:r>
            <a:r>
              <a:rPr lang="en-US" sz="6400" dirty="0" smtClean="0">
                <a:latin typeface="Times New Roman" pitchFamily="18" charset="0"/>
                <a:cs typeface="Times New Roman" pitchFamily="18" charset="0"/>
              </a:rPr>
              <a:t> and S. M. M. Islam, “Content based </a:t>
            </a:r>
            <a:r>
              <a:rPr lang="en-US" sz="6400" dirty="0" err="1" smtClean="0">
                <a:latin typeface="Times New Roman" pitchFamily="18" charset="0"/>
                <a:cs typeface="Times New Roman" pitchFamily="18" charset="0"/>
              </a:rPr>
              <a:t>paddyleaf</a:t>
            </a:r>
            <a:r>
              <a:rPr lang="en-US" sz="6400" dirty="0" smtClean="0">
                <a:latin typeface="Times New Roman" pitchFamily="18" charset="0"/>
                <a:cs typeface="Times New Roman" pitchFamily="18" charset="0"/>
              </a:rPr>
              <a:t> disease recognition and remedy prediction using support vectormachine,”2017 20th International Conference of Computer and </a:t>
            </a:r>
            <a:r>
              <a:rPr lang="en-US" sz="6400" dirty="0" err="1" smtClean="0">
                <a:latin typeface="Times New Roman" pitchFamily="18" charset="0"/>
                <a:cs typeface="Times New Roman" pitchFamily="18" charset="0"/>
              </a:rPr>
              <a:t>Infor-mation</a:t>
            </a:r>
            <a:r>
              <a:rPr lang="en-US" sz="6400" dirty="0" smtClean="0">
                <a:latin typeface="Times New Roman" pitchFamily="18" charset="0"/>
                <a:cs typeface="Times New Roman" pitchFamily="18" charset="0"/>
              </a:rPr>
              <a:t> Technology (ICCIT), Dhaka, 2017, pp. 1–5.</a:t>
            </a:r>
          </a:p>
          <a:p>
            <a:pPr>
              <a:buNone/>
            </a:pPr>
            <a:endParaRPr lang="en-US" sz="49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1114</TotalTime>
  <Words>870</Words>
  <Application>Microsoft Office PowerPoint</Application>
  <PresentationFormat>On-screen Show (4:3)</PresentationFormat>
  <Paragraphs>74</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vt:lpstr>
      <vt:lpstr>Abstract</vt:lpstr>
      <vt:lpstr>.</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495</cp:revision>
  <dcterms:created xsi:type="dcterms:W3CDTF">2006-08-16T00:00:00Z</dcterms:created>
  <dcterms:modified xsi:type="dcterms:W3CDTF">2021-03-01T09:36:31Z</dcterms:modified>
</cp:coreProperties>
</file>