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312" r:id="rId4"/>
    <p:sldId id="260" r:id="rId5"/>
    <p:sldId id="313" r:id="rId6"/>
    <p:sldId id="262" r:id="rId7"/>
    <p:sldId id="263" r:id="rId8"/>
    <p:sldId id="294" r:id="rId9"/>
    <p:sldId id="298" r:id="rId10"/>
    <p:sldId id="310" r:id="rId11"/>
    <p:sldId id="311" r:id="rId12"/>
    <p:sldId id="296" r:id="rId13"/>
    <p:sldId id="295" r:id="rId14"/>
    <p:sldId id="307" r:id="rId15"/>
    <p:sldId id="30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914400"/>
            <a:ext cx="7467600" cy="48006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A </a:t>
            </a:r>
            <a:r>
              <a:rPr lang="en-US" b="1" dirty="0" smtClean="0"/>
              <a:t>Review on Computational Intelligence </a:t>
            </a:r>
            <a:r>
              <a:rPr lang="en-US" b="1" dirty="0" smtClean="0"/>
              <a:t>Techniques in </a:t>
            </a:r>
            <a:r>
              <a:rPr lang="en-US" b="1" dirty="0" smtClean="0"/>
              <a:t>Cloud and Edge </a:t>
            </a:r>
            <a:r>
              <a:rPr lang="en-US" b="1" dirty="0" smtClean="0"/>
              <a:t>Computing</a:t>
            </a: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pPr>
            <a:r>
              <a:rPr lang="en-US" sz="2000" dirty="0" smtClean="0">
                <a:latin typeface="Times New Roman" pitchFamily="18" charset="0"/>
                <a:cs typeface="Times New Roman" pitchFamily="18" charset="0"/>
              </a:rPr>
              <a:t>Cloud computing (CC) is a centralized computing paradigm that accumulates resources centrally and provides these resources to users through Internet. Although CC holds a large number of resources, it may not be acceptable by real-time mobile applications, as it is usually far away from users geographically.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On </a:t>
            </a:r>
            <a:r>
              <a:rPr lang="en-US" sz="2000" dirty="0" smtClean="0">
                <a:latin typeface="Times New Roman" pitchFamily="18" charset="0"/>
                <a:cs typeface="Times New Roman" pitchFamily="18" charset="0"/>
              </a:rPr>
              <a:t>the other hand, edge computing (EC), which distributes resources to the network edge, enjoys increasing popularity in the applications with low-latency and high-reliability requirements. EC provides resources in a decentralized manner, which can respond to users’ requirements faster than the normal CC, but with limited computing capacities. </a:t>
            </a:r>
            <a:endParaRPr lang="en-US" sz="20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r>
              <a:rPr lang="en-US" sz="2400" b="1" dirty="0" smtClean="0"/>
              <a:t> </a:t>
            </a:r>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r>
              <a:rPr lang="en-US" sz="2000" dirty="0" smtClean="0">
                <a:latin typeface="Times New Roman" pitchFamily="18" charset="0"/>
                <a:cs typeface="Times New Roman" pitchFamily="18" charset="0"/>
              </a:rPr>
              <a:t>As both CC and EC are resource-sensitive, several big issues arise, such as how to conduct job scheduling, resource allocation, and task offloading, which significantly influence the performance of the whole system. To tackle these issues, many optimization problems have been formulated. </a:t>
            </a:r>
            <a:endParaRPr lang="en-US"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These </a:t>
            </a:r>
            <a:r>
              <a:rPr lang="en-US" sz="2000" dirty="0" smtClean="0">
                <a:latin typeface="Times New Roman" pitchFamily="18" charset="0"/>
                <a:cs typeface="Times New Roman" pitchFamily="18" charset="0"/>
              </a:rPr>
              <a:t>optimization problems usually have complex properties, such as non-convexity and NP-hardness, which may not be addressed by the traditional convex optimization-based solutions. Computational intelligence (CI), consisting of a set of nature-inspired computational approaches, recently exhibits great potential in addressing these optimization problems in CC and EC. This article provides an overview of research problems in </a:t>
            </a:r>
            <a:r>
              <a:rPr lang="en-US" sz="2000" dirty="0" err="1" smtClean="0">
                <a:latin typeface="Times New Roman" pitchFamily="18" charset="0"/>
                <a:cs typeface="Times New Roman" pitchFamily="18" charset="0"/>
              </a:rPr>
              <a:t>CCand</a:t>
            </a:r>
            <a:r>
              <a:rPr lang="en-US" sz="2000" dirty="0" smtClean="0">
                <a:latin typeface="Times New Roman" pitchFamily="18" charset="0"/>
                <a:cs typeface="Times New Roman" pitchFamily="18" charset="0"/>
              </a:rPr>
              <a:t> EC and recent progresses in addressing them with the help of CI techniques. Informative discussions and future research trends are also presented, with the aim of offering insights to the readers and motivating new research directions.</a:t>
            </a:r>
          </a:p>
          <a:p>
            <a:r>
              <a:rPr lang="en-US" sz="2000" dirty="0" smtClean="0">
                <a:latin typeface="Times New Roman" pitchFamily="18" charset="0"/>
                <a:cs typeface="Times New Roman" pitchFamily="18"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Cloud computing (CC) is a centralized computing paradigm that accumulates resources centrally and provides these resources to users through Internet. Although CC holds a large number of resources, it may not be acceptable by </a:t>
            </a:r>
            <a:r>
              <a:rPr lang="en-US" sz="2000" dirty="0" smtClean="0">
                <a:latin typeface="Times New Roman" pitchFamily="18" charset="0"/>
                <a:cs typeface="Times New Roman" pitchFamily="18" charset="0"/>
              </a:rPr>
              <a:t>real-time </a:t>
            </a:r>
            <a:r>
              <a:rPr lang="en-US" sz="2000" dirty="0" smtClean="0">
                <a:latin typeface="Times New Roman" pitchFamily="18" charset="0"/>
                <a:cs typeface="Times New Roman" pitchFamily="18" charset="0"/>
              </a:rPr>
              <a:t>mobile applications, as it is usually far away from users geographically. </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On </a:t>
            </a:r>
            <a:r>
              <a:rPr lang="en-US" sz="2000" dirty="0" smtClean="0">
                <a:latin typeface="Times New Roman" pitchFamily="18" charset="0"/>
                <a:cs typeface="Times New Roman" pitchFamily="18" charset="0"/>
              </a:rPr>
              <a:t>the other hand, edge computing (EC), which distributes resources to the network edge, enjoys increasing popularity in the applications with low-latency and high-reliability requirements. EC provides resources in a decentralized manner, which can respond to users’ requirements faster than the normal CC, but with limited computing capacities.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435100" y="381000"/>
            <a:ext cx="7499350" cy="5867400"/>
          </a:xfrm>
        </p:spPr>
        <p:txBody>
          <a:bodyPr>
            <a:normAutofit fontScale="92500" lnSpcReduction="20000"/>
          </a:bodyPr>
          <a:lstStyle/>
          <a:p>
            <a:pPr algn="just">
              <a:lnSpc>
                <a:spcPct val="150000"/>
              </a:lnSpc>
            </a:pPr>
            <a:r>
              <a:rPr lang="en-US" sz="2400" dirty="0" smtClean="0">
                <a:latin typeface="Times New Roman" pitchFamily="18" charset="0"/>
                <a:cs typeface="Times New Roman" pitchFamily="18" charset="0"/>
              </a:rPr>
              <a:t>As both CC and EC are resource-sensitive, several big issues arise, such as how to conduct job scheduling, resource allocation, and task offloading, which </a:t>
            </a:r>
            <a:r>
              <a:rPr lang="en-US" sz="2400" dirty="0" err="1" smtClean="0">
                <a:latin typeface="Times New Roman" pitchFamily="18" charset="0"/>
                <a:cs typeface="Times New Roman" pitchFamily="18" charset="0"/>
              </a:rPr>
              <a:t>signiﬁcantly</a:t>
            </a:r>
            <a:r>
              <a:rPr lang="en-US" sz="2400" dirty="0" smtClean="0">
                <a:latin typeface="Times New Roman" pitchFamily="18" charset="0"/>
                <a:cs typeface="Times New Roman" pitchFamily="18" charset="0"/>
              </a:rPr>
              <a:t> impudence the performance of the whole system. To tackle these issues, many optimization problems have been formulated. </a:t>
            </a: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These </a:t>
            </a:r>
            <a:r>
              <a:rPr lang="en-US" sz="2400" dirty="0" smtClean="0">
                <a:latin typeface="Times New Roman" pitchFamily="18" charset="0"/>
                <a:cs typeface="Times New Roman" pitchFamily="18" charset="0"/>
              </a:rPr>
              <a:t>optimization problems usually have complex properties, such as non-convexity and NP-hardness, which may not be addressed by the traditional convex optimization based solutions. Computational intelligence (CI), consisting of a set of nature-inspired computational approaches, recently exhibits great potential in addressing these optimization problems in CC and EC.</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a:bodyPr>
          <a:lstStyle/>
          <a:p>
            <a:pPr lvl="0" algn="just">
              <a:lnSpc>
                <a:spcPct val="150000"/>
              </a:lnSpc>
            </a:pPr>
            <a:r>
              <a:rPr lang="en-US" sz="2000" dirty="0" smtClean="0">
                <a:latin typeface="Times New Roman" pitchFamily="18" charset="0"/>
                <a:cs typeface="Times New Roman" pitchFamily="18" charset="0"/>
              </a:rPr>
              <a:t>Metrics can be improved by considering job scheduling, resource allocation, and task offloading. To this end, many optimization problems have been formulated for tackling these issues.</a:t>
            </a:r>
          </a:p>
          <a:p>
            <a:pPr lvl="0" algn="just">
              <a:lnSpc>
                <a:spcPct val="150000"/>
              </a:lnSpc>
            </a:pPr>
            <a:r>
              <a:rPr lang="en-US" sz="2000" dirty="0" smtClean="0">
                <a:latin typeface="Times New Roman" pitchFamily="18" charset="0"/>
                <a:cs typeface="Times New Roman" pitchFamily="18" charset="0"/>
              </a:rPr>
              <a:t>Compared with optimization problems in other areas, these optimization problems are normally highly complex and NP-hard, which may include mixed/strongly coupled variables, nonlinear constraints, multiple objectives, and </a:t>
            </a:r>
            <a:r>
              <a:rPr lang="en-US" sz="2000" dirty="0" smtClean="0">
                <a:latin typeface="Times New Roman" pitchFamily="18" charset="0"/>
                <a:cs typeface="Times New Roman" pitchFamily="18" charset="0"/>
              </a:rPr>
              <a:t>bi-level </a:t>
            </a:r>
            <a:r>
              <a:rPr lang="en-US" sz="2000" dirty="0" smtClean="0">
                <a:latin typeface="Times New Roman" pitchFamily="18" charset="0"/>
                <a:cs typeface="Times New Roman" pitchFamily="18" charset="0"/>
              </a:rPr>
              <a:t>structures</a:t>
            </a:r>
            <a:r>
              <a:rPr lang="en-US" sz="2000" dirty="0" smtClean="0"/>
              <a:t>.</a:t>
            </a:r>
          </a:p>
          <a:p>
            <a:pPr lvl="0"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paper provides an overview of research problems in CC and EC and recent progresses in addressing them with the help of CI techniques. Informative discussions and future research trends are also presented, with the aim of offering insights to the readers and motivating new research directions.</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nSpc>
                <a:spcPct val="150000"/>
              </a:lnSpc>
            </a:pPr>
            <a:r>
              <a:rPr lang="en-US" sz="2000" dirty="0" smtClean="0">
                <a:latin typeface="Times New Roman" pitchFamily="18" charset="0"/>
                <a:cs typeface="Times New Roman" pitchFamily="18" charset="0"/>
              </a:rPr>
              <a:t>Like extending battery lifetime.</a:t>
            </a:r>
          </a:p>
          <a:p>
            <a:pPr lvl="0">
              <a:lnSpc>
                <a:spcPct val="150000"/>
              </a:lnSpc>
            </a:pPr>
            <a:r>
              <a:rPr lang="en-US" sz="2000" dirty="0" smtClean="0">
                <a:latin typeface="Times New Roman" pitchFamily="18" charset="0"/>
                <a:cs typeface="Times New Roman" pitchFamily="18" charset="0"/>
              </a:rPr>
              <a:t>Improving storage capacity and processing power, and</a:t>
            </a:r>
          </a:p>
          <a:p>
            <a:pPr lvl="0">
              <a:lnSpc>
                <a:spcPct val="150000"/>
              </a:lnSpc>
            </a:pPr>
            <a:r>
              <a:rPr lang="en-US" sz="2000" dirty="0" smtClean="0">
                <a:latin typeface="Times New Roman" pitchFamily="18" charset="0"/>
                <a:cs typeface="Times New Roman" pitchFamily="18" charset="0"/>
              </a:rPr>
              <a:t>Providing computation intensive applications.</a:t>
            </a: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A Review on Computational Intelligence Techniques in Cloud and Edge  Computing | DeepAI"/>
          <p:cNvPicPr>
            <a:picLocks noGrp="1"/>
          </p:cNvPicPr>
          <p:nvPr>
            <p:ph idx="1"/>
          </p:nvPr>
        </p:nvPicPr>
        <p:blipFill>
          <a:blip r:embed="rId2"/>
          <a:srcRect/>
          <a:stretch>
            <a:fillRect/>
          </a:stretch>
        </p:blipFill>
        <p:spPr bwMode="auto">
          <a:xfrm>
            <a:off x="2365375" y="1643062"/>
            <a:ext cx="5638800" cy="44100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5422265"/>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r>
                        <a:rPr kumimoji="0" lang="en-US" sz="1600" kern="1200" dirty="0" smtClean="0">
                          <a:solidFill>
                            <a:schemeClr val="dk1"/>
                          </a:solidFill>
                          <a:latin typeface="Times New Roman" pitchFamily="18" charset="0"/>
                          <a:ea typeface="+mn-ea"/>
                          <a:cs typeface="Times New Roman" pitchFamily="18" charset="0"/>
                        </a:rPr>
                        <a:t>Cloud computing: State-of-the-art</a:t>
                      </a:r>
                    </a:p>
                    <a:p>
                      <a:r>
                        <a:rPr kumimoji="0" lang="en-US" sz="1600" kern="1200" dirty="0" smtClean="0">
                          <a:solidFill>
                            <a:schemeClr val="dk1"/>
                          </a:solidFill>
                          <a:latin typeface="Times New Roman" pitchFamily="18" charset="0"/>
                          <a:ea typeface="+mn-ea"/>
                          <a:cs typeface="Times New Roman" pitchFamily="18" charset="0"/>
                        </a:rPr>
                        <a:t>and research challenges</a:t>
                      </a:r>
                      <a:endParaRPr lang="en-US" sz="1600" dirty="0">
                        <a:latin typeface="Times New Roman" pitchFamily="18" charset="0"/>
                        <a:cs typeface="Times New Roman" pitchFamily="18" charset="0"/>
                      </a:endParaRPr>
                    </a:p>
                  </a:txBody>
                  <a:tcPr/>
                </a:tc>
                <a:tc>
                  <a:txBody>
                    <a:bodyPr/>
                    <a:lstStyle/>
                    <a:p>
                      <a:pPr algn="just"/>
                      <a:r>
                        <a:rPr kumimoji="0" lang="en-US" sz="1600" kern="1200" dirty="0" smtClean="0">
                          <a:solidFill>
                            <a:schemeClr val="dk1"/>
                          </a:solidFill>
                          <a:latin typeface="Times New Roman" pitchFamily="18" charset="0"/>
                          <a:ea typeface="+mn-ea"/>
                          <a:cs typeface="Times New Roman" pitchFamily="18" charset="0"/>
                        </a:rPr>
                        <a:t>Q. Zhang, L. Cheng, and R. </a:t>
                      </a:r>
                      <a:r>
                        <a:rPr kumimoji="0" lang="en-US" sz="1600" kern="1200" dirty="0" err="1" smtClean="0">
                          <a:solidFill>
                            <a:schemeClr val="dk1"/>
                          </a:solidFill>
                          <a:latin typeface="Times New Roman" pitchFamily="18" charset="0"/>
                          <a:ea typeface="+mn-ea"/>
                          <a:cs typeface="Times New Roman" pitchFamily="18" charset="0"/>
                        </a:rPr>
                        <a:t>Boutaba</a:t>
                      </a:r>
                      <a:endParaRPr lang="en-US" sz="1600" dirty="0">
                        <a:latin typeface="Times New Roman" pitchFamily="18" charset="0"/>
                        <a:cs typeface="Times New Roman" pitchFamily="18" charset="0"/>
                      </a:endParaRPr>
                    </a:p>
                  </a:txBody>
                  <a:tcPr/>
                </a:tc>
                <a:tc>
                  <a:txBody>
                    <a:bodyPr/>
                    <a:lstStyle/>
                    <a:p>
                      <a:pPr algn="just"/>
                      <a:r>
                        <a:rPr kumimoji="0" lang="en-US" sz="1600" kern="1200" dirty="0" smtClean="0">
                          <a:solidFill>
                            <a:schemeClr val="dk1"/>
                          </a:solidFill>
                          <a:latin typeface="Times New Roman" pitchFamily="18" charset="0"/>
                          <a:ea typeface="+mn-ea"/>
                          <a:cs typeface="Times New Roman" pitchFamily="18" charset="0"/>
                        </a:rPr>
                        <a:t>Cloud computing has recently emerged as a new paradigm for hosting and delivering services over the Inter-net.</a:t>
                      </a:r>
                      <a:endParaRPr lang="en-US" sz="1600" dirty="0" smtClean="0">
                        <a:latin typeface="Times New Roman" pitchFamily="18" charset="0"/>
                        <a:cs typeface="Times New Roman" pitchFamily="18" charset="0"/>
                      </a:endParaRPr>
                    </a:p>
                  </a:txBody>
                  <a:tcPr/>
                </a:tc>
              </a:tr>
              <a:tr h="370840">
                <a:tc>
                  <a:txBody>
                    <a:bodyPr/>
                    <a:lstStyle/>
                    <a:p>
                      <a:pPr algn="just"/>
                      <a:r>
                        <a:rPr kumimoji="0" lang="en-US" sz="1600" kern="1200" dirty="0" smtClean="0">
                          <a:solidFill>
                            <a:schemeClr val="dk1"/>
                          </a:solidFill>
                          <a:latin typeface="Times New Roman" pitchFamily="18" charset="0"/>
                          <a:ea typeface="+mn-ea"/>
                          <a:cs typeface="Times New Roman" pitchFamily="18" charset="0"/>
                        </a:rPr>
                        <a:t>“The NIST definition of cloud computing,”</a:t>
                      </a:r>
                      <a:endParaRPr lang="en-US" sz="1600" dirty="0">
                        <a:latin typeface="Times New Roman" pitchFamily="18" charset="0"/>
                        <a:cs typeface="Times New Roman" pitchFamily="18" charset="0"/>
                      </a:endParaRPr>
                    </a:p>
                  </a:txBody>
                  <a:tcPr/>
                </a:tc>
                <a:tc>
                  <a:txBody>
                    <a:bodyPr/>
                    <a:lstStyle/>
                    <a:p>
                      <a:pPr algn="just"/>
                      <a:r>
                        <a:rPr kumimoji="0" lang="en-US" sz="1600" kern="1200" dirty="0" smtClean="0">
                          <a:solidFill>
                            <a:schemeClr val="dk1"/>
                          </a:solidFill>
                          <a:latin typeface="Times New Roman" pitchFamily="18" charset="0"/>
                          <a:ea typeface="+mn-ea"/>
                          <a:cs typeface="Times New Roman" pitchFamily="18" charset="0"/>
                        </a:rPr>
                        <a:t>P. </a:t>
                      </a:r>
                      <a:r>
                        <a:rPr kumimoji="0" lang="en-US" sz="1600" kern="1200" dirty="0" err="1" smtClean="0">
                          <a:solidFill>
                            <a:schemeClr val="dk1"/>
                          </a:solidFill>
                          <a:latin typeface="Times New Roman" pitchFamily="18" charset="0"/>
                          <a:ea typeface="+mn-ea"/>
                          <a:cs typeface="Times New Roman" pitchFamily="18" charset="0"/>
                        </a:rPr>
                        <a:t>Mell</a:t>
                      </a:r>
                      <a:r>
                        <a:rPr kumimoji="0" lang="en-US" sz="1600" kern="1200" dirty="0" smtClean="0">
                          <a:solidFill>
                            <a:schemeClr val="dk1"/>
                          </a:solidFill>
                          <a:latin typeface="Times New Roman" pitchFamily="18" charset="0"/>
                          <a:ea typeface="+mn-ea"/>
                          <a:cs typeface="Times New Roman" pitchFamily="18" charset="0"/>
                        </a:rPr>
                        <a:t> and T. </a:t>
                      </a:r>
                      <a:r>
                        <a:rPr kumimoji="0" lang="en-US" sz="1600" kern="1200" dirty="0" err="1" smtClean="0">
                          <a:solidFill>
                            <a:schemeClr val="dk1"/>
                          </a:solidFill>
                          <a:latin typeface="Times New Roman" pitchFamily="18" charset="0"/>
                          <a:ea typeface="+mn-ea"/>
                          <a:cs typeface="Times New Roman" pitchFamily="18" charset="0"/>
                        </a:rPr>
                        <a:t>Grance</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a:latin typeface="Times New Roman" pitchFamily="18" charset="0"/>
                          <a:ea typeface="Calibri"/>
                          <a:cs typeface="Times New Roman" pitchFamily="18" charset="0"/>
                        </a:rPr>
                        <a:t>Cloud computing has recently emerged as a new paradigm for hosting and delivering services over the Internet. Cloud computing is attractive to business owners as it eliminates the requirement for users to plan ahead for provisioning, and allows enterprises to start from the small and increase resources only when there is a rise in service demand.</a:t>
                      </a:r>
                    </a:p>
                  </a:txBody>
                  <a:tcPr marL="68580" marR="68580" marT="0" marB="0"/>
                </a:tc>
              </a:tr>
              <a:tr h="370840">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5486400"/>
        </p:xfrm>
        <a:graphic>
          <a:graphicData uri="http://schemas.openxmlformats.org/drawingml/2006/table">
            <a:tbl>
              <a:tblPr firstRow="1" bandRow="1">
                <a:tableStyleId>{5C22544A-7EE6-4342-B048-85BDC9FD1C3A}</a:tableStyleId>
              </a:tblPr>
              <a:tblGrid>
                <a:gridCol w="2133600"/>
                <a:gridCol w="1981200"/>
                <a:gridCol w="3124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r>
                        <a:rPr kumimoji="0" lang="en-US" sz="1800" kern="1200" dirty="0" smtClean="0">
                          <a:solidFill>
                            <a:schemeClr val="dk1"/>
                          </a:solidFill>
                          <a:latin typeface="+mn-lt"/>
                          <a:ea typeface="+mn-ea"/>
                          <a:cs typeface="+mn-cs"/>
                        </a:rPr>
                        <a:t>A survey</a:t>
                      </a:r>
                    </a:p>
                    <a:p>
                      <a:r>
                        <a:rPr kumimoji="0" lang="en-US" sz="1800" kern="1200" dirty="0" smtClean="0">
                          <a:solidFill>
                            <a:schemeClr val="dk1"/>
                          </a:solidFill>
                          <a:latin typeface="+mn-lt"/>
                          <a:ea typeface="+mn-ea"/>
                          <a:cs typeface="+mn-cs"/>
                        </a:rPr>
                        <a:t>on mobile edge computing: The communication perspective</a:t>
                      </a:r>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Y. Mao, C. You, J. Zhang, K. Huang, and K. B. </a:t>
                      </a:r>
                      <a:r>
                        <a:rPr kumimoji="0" lang="en-US" sz="1800" kern="1200" dirty="0" err="1" smtClean="0">
                          <a:solidFill>
                            <a:schemeClr val="dk1"/>
                          </a:solidFill>
                          <a:latin typeface="+mn-lt"/>
                          <a:ea typeface="+mn-ea"/>
                          <a:cs typeface="+mn-cs"/>
                        </a:rPr>
                        <a:t>Letaief</a:t>
                      </a:r>
                      <a:endParaRPr lang="en-US" sz="1100" dirty="0">
                        <a:latin typeface="Calibri"/>
                        <a:ea typeface="Calibri"/>
                        <a:cs typeface="Times New Roman"/>
                      </a:endParaRPr>
                    </a:p>
                  </a:txBody>
                  <a:tcPr marL="68580" marR="68580" marT="0" marB="0"/>
                </a:tc>
                <a:tc>
                  <a:txBody>
                    <a:bodyPr/>
                    <a:lstStyle/>
                    <a:p>
                      <a:pPr algn="just"/>
                      <a:r>
                        <a:rPr kumimoji="0" lang="en-US" sz="1800" kern="1200" dirty="0" smtClean="0">
                          <a:solidFill>
                            <a:schemeClr val="dk1"/>
                          </a:solidFill>
                          <a:latin typeface="+mn-lt"/>
                          <a:ea typeface="+mn-ea"/>
                          <a:cs typeface="+mn-cs"/>
                        </a:rPr>
                        <a:t>Driven by the visions of Internet of Things and 5G communications, recent years have seen a paradigm shift in mobile computing, from the centralized Mobile Cloud Computing towards Mobile Edge Computing (MEC).</a:t>
                      </a:r>
                      <a:endParaRPr lang="en-US" dirty="0">
                        <a:latin typeface="Times New Roman" pitchFamily="18" charset="0"/>
                        <a:cs typeface="Times New Roman" pitchFamily="18" charset="0"/>
                      </a:endParaRPr>
                    </a:p>
                  </a:txBody>
                  <a:tcPr/>
                </a:tc>
              </a:tr>
              <a:tr h="636135">
                <a:tc>
                  <a:txBody>
                    <a:bodyPr/>
                    <a:lstStyle/>
                    <a:p>
                      <a:r>
                        <a:rPr kumimoji="0" lang="en-US" sz="1800" kern="1200" dirty="0" smtClean="0">
                          <a:solidFill>
                            <a:schemeClr val="dk1"/>
                          </a:solidFill>
                          <a:latin typeface="+mn-lt"/>
                          <a:ea typeface="+mn-ea"/>
                          <a:cs typeface="+mn-cs"/>
                        </a:rPr>
                        <a:t>“Analysis of cloud computing delivery architecture models.</a:t>
                      </a:r>
                      <a:endParaRPr lang="en-US" sz="20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mn-lt"/>
                          <a:ea typeface="+mn-ea"/>
                          <a:cs typeface="+mn-cs"/>
                        </a:rPr>
                        <a:t>I. </a:t>
                      </a:r>
                      <a:r>
                        <a:rPr kumimoji="0" lang="en-US" sz="1800" kern="1200" dirty="0" err="1" smtClean="0">
                          <a:solidFill>
                            <a:schemeClr val="dk1"/>
                          </a:solidFill>
                          <a:latin typeface="+mn-lt"/>
                          <a:ea typeface="+mn-ea"/>
                          <a:cs typeface="+mn-cs"/>
                        </a:rPr>
                        <a:t>Bojanova</a:t>
                      </a:r>
                      <a:r>
                        <a:rPr kumimoji="0" lang="en-US" sz="1800" kern="1200" dirty="0" smtClean="0">
                          <a:solidFill>
                            <a:schemeClr val="dk1"/>
                          </a:solidFill>
                          <a:latin typeface="+mn-lt"/>
                          <a:ea typeface="+mn-ea"/>
                          <a:cs typeface="+mn-cs"/>
                        </a:rPr>
                        <a:t> and A. Samba, </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Cloud computing is one of the emerging technologies that will lead to the next generation of Internet. It provides optimized and efficient computing through enhanced collaboration, agility, scalability, and availability.</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rmAutofit fontScale="40000" lnSpcReduction="20000"/>
          </a:bodyPr>
          <a:lstStyle/>
          <a:p>
            <a:pPr>
              <a:buNone/>
            </a:pPr>
            <a:r>
              <a:rPr lang="en-US" sz="1900" dirty="0" smtClean="0">
                <a:latin typeface="Times New Roman" pitchFamily="18" charset="0"/>
                <a:cs typeface="Times New Roman" pitchFamily="18" charset="0"/>
              </a:rPr>
              <a:t> </a:t>
            </a:r>
            <a:r>
              <a:rPr lang="en-US" sz="4500" dirty="0" smtClean="0">
                <a:latin typeface="Times New Roman" pitchFamily="18" charset="0"/>
                <a:cs typeface="Times New Roman" pitchFamily="18" charset="0"/>
              </a:rPr>
              <a:t>[1] M. </a:t>
            </a:r>
            <a:r>
              <a:rPr lang="en-US" sz="4500" dirty="0" err="1" smtClean="0">
                <a:latin typeface="Times New Roman" pitchFamily="18" charset="0"/>
                <a:cs typeface="Times New Roman" pitchFamily="18" charset="0"/>
              </a:rPr>
              <a:t>Armbrust</a:t>
            </a:r>
            <a:r>
              <a:rPr lang="en-US" sz="4500" dirty="0" smtClean="0">
                <a:latin typeface="Times New Roman" pitchFamily="18" charset="0"/>
                <a:cs typeface="Times New Roman" pitchFamily="18" charset="0"/>
              </a:rPr>
              <a:t> </a:t>
            </a:r>
            <a:r>
              <a:rPr lang="en-US" sz="4500" i="1" dirty="0" smtClean="0">
                <a:latin typeface="Times New Roman" pitchFamily="18" charset="0"/>
                <a:cs typeface="Times New Roman" pitchFamily="18" charset="0"/>
              </a:rPr>
              <a:t>et al.</a:t>
            </a:r>
            <a:r>
              <a:rPr lang="en-US" sz="4500" dirty="0" smtClean="0">
                <a:latin typeface="Times New Roman" pitchFamily="18" charset="0"/>
                <a:cs typeface="Times New Roman" pitchFamily="18" charset="0"/>
              </a:rPr>
              <a:t>, “Above the clouds: A Berkeley view of cloud</a:t>
            </a:r>
          </a:p>
          <a:p>
            <a:pPr>
              <a:buNone/>
            </a:pPr>
            <a:r>
              <a:rPr lang="en-US" sz="4500" dirty="0" smtClean="0">
                <a:latin typeface="Times New Roman" pitchFamily="18" charset="0"/>
                <a:cs typeface="Times New Roman" pitchFamily="18" charset="0"/>
              </a:rPr>
              <a:t>computing,” EECS Department, University of California, Berkeley, CA,</a:t>
            </a:r>
          </a:p>
          <a:p>
            <a:pPr>
              <a:buNone/>
            </a:pPr>
            <a:r>
              <a:rPr lang="en-US" sz="4500" dirty="0" smtClean="0">
                <a:latin typeface="Times New Roman" pitchFamily="18" charset="0"/>
                <a:cs typeface="Times New Roman" pitchFamily="18" charset="0"/>
              </a:rPr>
              <a:t>USA, Tech. Rep. UCB/EECS-2009-28, Feb. 2009</a:t>
            </a:r>
            <a:r>
              <a:rPr lang="en-US" sz="4500" dirty="0" smtClean="0">
                <a:latin typeface="Times New Roman" pitchFamily="18" charset="0"/>
                <a:cs typeface="Times New Roman" pitchFamily="18" charset="0"/>
              </a:rPr>
              <a:t>.</a:t>
            </a:r>
            <a:r>
              <a:rPr lang="en-US" sz="4500" dirty="0" smtClean="0">
                <a:latin typeface="Times New Roman" pitchFamily="18" charset="0"/>
                <a:cs typeface="Times New Roman" pitchFamily="18" charset="0"/>
              </a:rPr>
              <a:t> </a:t>
            </a:r>
          </a:p>
          <a:p>
            <a:pPr>
              <a:buNone/>
            </a:pPr>
            <a:endParaRPr lang="en-US" sz="4500" dirty="0" smtClean="0">
              <a:latin typeface="Times New Roman" pitchFamily="18" charset="0"/>
              <a:cs typeface="Times New Roman" pitchFamily="18" charset="0"/>
            </a:endParaRPr>
          </a:p>
          <a:p>
            <a:pPr>
              <a:buNone/>
            </a:pPr>
            <a:r>
              <a:rPr lang="en-US" sz="4500" dirty="0" smtClean="0">
                <a:latin typeface="Times New Roman" pitchFamily="18" charset="0"/>
                <a:cs typeface="Times New Roman" pitchFamily="18" charset="0"/>
              </a:rPr>
              <a:t>[</a:t>
            </a:r>
            <a:r>
              <a:rPr lang="en-US" sz="4500" dirty="0" smtClean="0">
                <a:latin typeface="Times New Roman" pitchFamily="18" charset="0"/>
                <a:cs typeface="Times New Roman" pitchFamily="18" charset="0"/>
              </a:rPr>
              <a:t>2] Q. Zhang, L. Cheng, and R. </a:t>
            </a:r>
            <a:r>
              <a:rPr lang="en-US" sz="4500" dirty="0" err="1" smtClean="0">
                <a:latin typeface="Times New Roman" pitchFamily="18" charset="0"/>
                <a:cs typeface="Times New Roman" pitchFamily="18" charset="0"/>
              </a:rPr>
              <a:t>Boutaba</a:t>
            </a:r>
            <a:r>
              <a:rPr lang="en-US" sz="4500" dirty="0" smtClean="0">
                <a:latin typeface="Times New Roman" pitchFamily="18" charset="0"/>
                <a:cs typeface="Times New Roman" pitchFamily="18" charset="0"/>
              </a:rPr>
              <a:t>, “Cloud computing: State-of-the-art</a:t>
            </a:r>
          </a:p>
          <a:p>
            <a:pPr>
              <a:buNone/>
            </a:pPr>
            <a:r>
              <a:rPr lang="en-US" sz="4500" dirty="0" smtClean="0">
                <a:latin typeface="Times New Roman" pitchFamily="18" charset="0"/>
                <a:cs typeface="Times New Roman" pitchFamily="18" charset="0"/>
              </a:rPr>
              <a:t>and research challenges,” </a:t>
            </a:r>
            <a:r>
              <a:rPr lang="en-US" sz="4500" i="1" dirty="0" smtClean="0">
                <a:latin typeface="Times New Roman" pitchFamily="18" charset="0"/>
                <a:cs typeface="Times New Roman" pitchFamily="18" charset="0"/>
              </a:rPr>
              <a:t>J. Internet Serv. Appl.</a:t>
            </a:r>
            <a:r>
              <a:rPr lang="en-US" sz="4500" dirty="0" smtClean="0">
                <a:latin typeface="Times New Roman" pitchFamily="18" charset="0"/>
                <a:cs typeface="Times New Roman" pitchFamily="18" charset="0"/>
              </a:rPr>
              <a:t>, vol. 1, no. 1, pp. 7–18,</a:t>
            </a:r>
          </a:p>
          <a:p>
            <a:pPr>
              <a:buNone/>
            </a:pPr>
            <a:r>
              <a:rPr lang="en-US" sz="4500" dirty="0" smtClean="0">
                <a:latin typeface="Times New Roman" pitchFamily="18" charset="0"/>
                <a:cs typeface="Times New Roman" pitchFamily="18" charset="0"/>
              </a:rPr>
              <a:t>May. 2010.</a:t>
            </a:r>
          </a:p>
          <a:p>
            <a:pPr>
              <a:buNone/>
            </a:pPr>
            <a:r>
              <a:rPr lang="en-US" sz="4500" dirty="0" smtClean="0">
                <a:latin typeface="Times New Roman" pitchFamily="18" charset="0"/>
                <a:cs typeface="Times New Roman" pitchFamily="18" charset="0"/>
              </a:rPr>
              <a:t> </a:t>
            </a:r>
          </a:p>
          <a:p>
            <a:pPr>
              <a:buNone/>
            </a:pPr>
            <a:r>
              <a:rPr lang="en-US" sz="4500" dirty="0" smtClean="0">
                <a:latin typeface="Times New Roman" pitchFamily="18" charset="0"/>
                <a:cs typeface="Times New Roman" pitchFamily="18" charset="0"/>
              </a:rPr>
              <a:t>[3] P. </a:t>
            </a:r>
            <a:r>
              <a:rPr lang="en-US" sz="4500" dirty="0" err="1" smtClean="0">
                <a:latin typeface="Times New Roman" pitchFamily="18" charset="0"/>
                <a:cs typeface="Times New Roman" pitchFamily="18" charset="0"/>
              </a:rPr>
              <a:t>Mell</a:t>
            </a:r>
            <a:r>
              <a:rPr lang="en-US" sz="4500" dirty="0" smtClean="0">
                <a:latin typeface="Times New Roman" pitchFamily="18" charset="0"/>
                <a:cs typeface="Times New Roman" pitchFamily="18" charset="0"/>
              </a:rPr>
              <a:t> and T. </a:t>
            </a:r>
            <a:r>
              <a:rPr lang="en-US" sz="4500" dirty="0" err="1" smtClean="0">
                <a:latin typeface="Times New Roman" pitchFamily="18" charset="0"/>
                <a:cs typeface="Times New Roman" pitchFamily="18" charset="0"/>
              </a:rPr>
              <a:t>Grance</a:t>
            </a:r>
            <a:r>
              <a:rPr lang="en-US" sz="4500" dirty="0" smtClean="0">
                <a:latin typeface="Times New Roman" pitchFamily="18" charset="0"/>
                <a:cs typeface="Times New Roman" pitchFamily="18" charset="0"/>
              </a:rPr>
              <a:t>, “The NIST definition of cloud computing,”</a:t>
            </a:r>
          </a:p>
          <a:p>
            <a:pPr>
              <a:buNone/>
            </a:pPr>
            <a:r>
              <a:rPr lang="en-US" sz="4500" dirty="0" smtClean="0">
                <a:latin typeface="Times New Roman" pitchFamily="18" charset="0"/>
                <a:cs typeface="Times New Roman" pitchFamily="18" charset="0"/>
              </a:rPr>
              <a:t>National Institute of Standards and Technology (NIST), Gaithersburg,</a:t>
            </a:r>
          </a:p>
          <a:p>
            <a:pPr>
              <a:buNone/>
            </a:pPr>
            <a:r>
              <a:rPr lang="en-US" sz="4500" dirty="0" smtClean="0">
                <a:latin typeface="Times New Roman" pitchFamily="18" charset="0"/>
                <a:cs typeface="Times New Roman" pitchFamily="18" charset="0"/>
              </a:rPr>
              <a:t>MD, USA, Tech. Rep. 800-145, Sep. 2011.</a:t>
            </a:r>
          </a:p>
          <a:p>
            <a:pPr>
              <a:buNone/>
            </a:pPr>
            <a:r>
              <a:rPr lang="en-US" sz="4500" dirty="0" smtClean="0">
                <a:latin typeface="Times New Roman" pitchFamily="18" charset="0"/>
                <a:cs typeface="Times New Roman" pitchFamily="18" charset="0"/>
              </a:rPr>
              <a:t> </a:t>
            </a:r>
          </a:p>
          <a:p>
            <a:pPr>
              <a:buNone/>
            </a:pPr>
            <a:r>
              <a:rPr lang="en-US" sz="4500" dirty="0" smtClean="0">
                <a:latin typeface="Times New Roman" pitchFamily="18" charset="0"/>
                <a:cs typeface="Times New Roman" pitchFamily="18" charset="0"/>
              </a:rPr>
              <a:t>[4] Y. Mao, C. You, J. Zhang, K. Huang, and K. B. </a:t>
            </a:r>
            <a:r>
              <a:rPr lang="en-US" sz="4500" dirty="0" err="1" smtClean="0">
                <a:latin typeface="Times New Roman" pitchFamily="18" charset="0"/>
                <a:cs typeface="Times New Roman" pitchFamily="18" charset="0"/>
              </a:rPr>
              <a:t>Letaief</a:t>
            </a:r>
            <a:r>
              <a:rPr lang="en-US" sz="4500" dirty="0" smtClean="0">
                <a:latin typeface="Times New Roman" pitchFamily="18" charset="0"/>
                <a:cs typeface="Times New Roman" pitchFamily="18" charset="0"/>
              </a:rPr>
              <a:t>, “A survey</a:t>
            </a:r>
          </a:p>
          <a:p>
            <a:pPr>
              <a:buNone/>
            </a:pPr>
            <a:r>
              <a:rPr lang="en-US" sz="4500" dirty="0" smtClean="0">
                <a:latin typeface="Times New Roman" pitchFamily="18" charset="0"/>
                <a:cs typeface="Times New Roman" pitchFamily="18" charset="0"/>
              </a:rPr>
              <a:t>on mobile edge computing: The communication perspective,” </a:t>
            </a:r>
            <a:r>
              <a:rPr lang="en-US" sz="4500" i="1" dirty="0" smtClean="0">
                <a:latin typeface="Times New Roman" pitchFamily="18" charset="0"/>
                <a:cs typeface="Times New Roman" pitchFamily="18" charset="0"/>
              </a:rPr>
              <a:t>IEEE</a:t>
            </a:r>
            <a:endParaRPr lang="en-US" sz="4500" dirty="0" smtClean="0">
              <a:latin typeface="Times New Roman" pitchFamily="18" charset="0"/>
              <a:cs typeface="Times New Roman" pitchFamily="18" charset="0"/>
            </a:endParaRPr>
          </a:p>
          <a:p>
            <a:pPr>
              <a:buNone/>
            </a:pPr>
            <a:r>
              <a:rPr lang="en-US" sz="4500" i="1" dirty="0" err="1" smtClean="0">
                <a:latin typeface="Times New Roman" pitchFamily="18" charset="0"/>
                <a:cs typeface="Times New Roman" pitchFamily="18" charset="0"/>
              </a:rPr>
              <a:t>Commun</a:t>
            </a:r>
            <a:r>
              <a:rPr lang="en-US" sz="4500" i="1" dirty="0" smtClean="0">
                <a:latin typeface="Times New Roman" pitchFamily="18" charset="0"/>
                <a:cs typeface="Times New Roman" pitchFamily="18" charset="0"/>
              </a:rPr>
              <a:t>. </a:t>
            </a:r>
            <a:r>
              <a:rPr lang="en-US" sz="4500" i="1" dirty="0" err="1" smtClean="0">
                <a:latin typeface="Times New Roman" pitchFamily="18" charset="0"/>
                <a:cs typeface="Times New Roman" pitchFamily="18" charset="0"/>
              </a:rPr>
              <a:t>Surv</a:t>
            </a:r>
            <a:r>
              <a:rPr lang="en-US" sz="4500" i="1" dirty="0" smtClean="0">
                <a:latin typeface="Times New Roman" pitchFamily="18" charset="0"/>
                <a:cs typeface="Times New Roman" pitchFamily="18" charset="0"/>
              </a:rPr>
              <a:t>. Tut.</a:t>
            </a:r>
            <a:r>
              <a:rPr lang="en-US" sz="4500" dirty="0" smtClean="0">
                <a:latin typeface="Times New Roman" pitchFamily="18" charset="0"/>
                <a:cs typeface="Times New Roman" pitchFamily="18" charset="0"/>
              </a:rPr>
              <a:t>, vol. 19, no. 4, pp. 2322–2358, Oct.–Dec. 2017.</a:t>
            </a:r>
          </a:p>
          <a:p>
            <a:pPr>
              <a:buNone/>
            </a:pPr>
            <a:endParaRPr lang="en-US"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85000" lnSpcReduction="20000"/>
          </a:bodyPr>
          <a:lstStyle/>
          <a:p>
            <a:pPr>
              <a:buNone/>
            </a:pPr>
            <a:r>
              <a:rPr lang="en-US" sz="2000" dirty="0" smtClean="0"/>
              <a:t>[</a:t>
            </a:r>
            <a:r>
              <a:rPr lang="en-US" sz="2200" dirty="0" smtClean="0">
                <a:latin typeface="Times New Roman" pitchFamily="18" charset="0"/>
                <a:cs typeface="Times New Roman" pitchFamily="18" charset="0"/>
              </a:rPr>
              <a:t>5] N. </a:t>
            </a:r>
            <a:r>
              <a:rPr lang="en-US" sz="2200" dirty="0" err="1" smtClean="0">
                <a:latin typeface="Times New Roman" pitchFamily="18" charset="0"/>
                <a:cs typeface="Times New Roman" pitchFamily="18" charset="0"/>
              </a:rPr>
              <a:t>Wingfield</a:t>
            </a:r>
            <a:r>
              <a:rPr lang="en-US" sz="2200" dirty="0" smtClean="0">
                <a:latin typeface="Times New Roman" pitchFamily="18" charset="0"/>
                <a:cs typeface="Times New Roman" pitchFamily="18" charset="0"/>
              </a:rPr>
              <a:t>, “Amazon’s profits grow more than 800 percent, lifted</a:t>
            </a:r>
          </a:p>
          <a:p>
            <a:pPr>
              <a:buNone/>
            </a:pPr>
            <a:r>
              <a:rPr lang="en-US" sz="2200" dirty="0" smtClean="0">
                <a:latin typeface="Times New Roman" pitchFamily="18" charset="0"/>
                <a:cs typeface="Times New Roman" pitchFamily="18" charset="0"/>
              </a:rPr>
              <a:t>by cloud services,” New York Times, New York, NY, USA, Jul. 2016.</a:t>
            </a:r>
          </a:p>
          <a:p>
            <a:pPr>
              <a:buNone/>
            </a:pPr>
            <a:r>
              <a:rPr lang="en-US" sz="2200" dirty="0" smtClean="0">
                <a:latin typeface="Times New Roman" pitchFamily="18" charset="0"/>
                <a:cs typeface="Times New Roman" pitchFamily="18" charset="0"/>
              </a:rPr>
              <a:t>[Online]. Available: https://www.nytimes.com/2016/07/29/technology/</a:t>
            </a:r>
          </a:p>
          <a:p>
            <a:pPr>
              <a:buNone/>
            </a:pPr>
            <a:r>
              <a:rPr lang="en-US" sz="2200" dirty="0" err="1" smtClean="0">
                <a:latin typeface="Times New Roman" pitchFamily="18" charset="0"/>
                <a:cs typeface="Times New Roman" pitchFamily="18" charset="0"/>
              </a:rPr>
              <a:t>amazon</a:t>
            </a:r>
            <a:r>
              <a:rPr lang="en-US" sz="2200" dirty="0" smtClean="0">
                <a:latin typeface="Times New Roman" pitchFamily="18" charset="0"/>
                <a:cs typeface="Times New Roman" pitchFamily="18" charset="0"/>
              </a:rPr>
              <a:t>-earnings-</a:t>
            </a:r>
            <a:r>
              <a:rPr lang="en-US" sz="2200" dirty="0" err="1" smtClean="0">
                <a:latin typeface="Times New Roman" pitchFamily="18" charset="0"/>
                <a:cs typeface="Times New Roman" pitchFamily="18" charset="0"/>
              </a:rPr>
              <a:t>profit.html?_r</a:t>
            </a:r>
            <a:r>
              <a:rPr lang="en-US" sz="2200" dirty="0" smtClean="0">
                <a:latin typeface="Times New Roman" pitchFamily="18" charset="0"/>
                <a:cs typeface="Times New Roman" pitchFamily="18" charset="0"/>
              </a:rPr>
              <a:t>=0</a:t>
            </a:r>
          </a:p>
          <a:p>
            <a:pPr>
              <a:buNone/>
            </a:pPr>
            <a:r>
              <a:rPr lang="en-US" sz="2200" dirty="0" smtClean="0">
                <a:latin typeface="Times New Roman" pitchFamily="18" charset="0"/>
                <a:cs typeface="Times New Roman" pitchFamily="18" charset="0"/>
              </a:rPr>
              <a:t> </a:t>
            </a:r>
          </a:p>
          <a:p>
            <a:pPr>
              <a:buNone/>
            </a:pPr>
            <a:r>
              <a:rPr lang="en-US" sz="2200" dirty="0" smtClean="0">
                <a:latin typeface="Times New Roman" pitchFamily="18" charset="0"/>
                <a:cs typeface="Times New Roman" pitchFamily="18" charset="0"/>
              </a:rPr>
              <a:t>[6] I. </a:t>
            </a:r>
            <a:r>
              <a:rPr lang="en-US" sz="2200" dirty="0" err="1" smtClean="0">
                <a:latin typeface="Times New Roman" pitchFamily="18" charset="0"/>
                <a:cs typeface="Times New Roman" pitchFamily="18" charset="0"/>
              </a:rPr>
              <a:t>Bojanova</a:t>
            </a:r>
            <a:r>
              <a:rPr lang="en-US" sz="2200" dirty="0" smtClean="0">
                <a:latin typeface="Times New Roman" pitchFamily="18" charset="0"/>
                <a:cs typeface="Times New Roman" pitchFamily="18" charset="0"/>
              </a:rPr>
              <a:t> and A. Samba, “Analysis of cloud computing delivery architecture</a:t>
            </a:r>
          </a:p>
          <a:p>
            <a:pPr>
              <a:buNone/>
            </a:pPr>
            <a:r>
              <a:rPr lang="en-US" sz="2200" dirty="0" smtClean="0">
                <a:latin typeface="Times New Roman" pitchFamily="18" charset="0"/>
                <a:cs typeface="Times New Roman" pitchFamily="18" charset="0"/>
              </a:rPr>
              <a:t>models,” in </a:t>
            </a:r>
            <a:r>
              <a:rPr lang="en-US" sz="2200" i="1" dirty="0" smtClean="0">
                <a:latin typeface="Times New Roman" pitchFamily="18" charset="0"/>
                <a:cs typeface="Times New Roman" pitchFamily="18" charset="0"/>
              </a:rPr>
              <a:t>Proc. IEEE Workshops Int. Conf. Adv. Inform. </a:t>
            </a:r>
            <a:r>
              <a:rPr lang="en-US" sz="2200" i="1" dirty="0" err="1" smtClean="0">
                <a:latin typeface="Times New Roman" pitchFamily="18" charset="0"/>
                <a:cs typeface="Times New Roman" pitchFamily="18" charset="0"/>
              </a:rPr>
              <a:t>Netw</a:t>
            </a:r>
            <a:r>
              <a:rPr lang="en-US" sz="2200" i="1" dirty="0" smtClean="0">
                <a:latin typeface="Times New Roman" pitchFamily="18" charset="0"/>
                <a:cs typeface="Times New Roman" pitchFamily="18" charset="0"/>
              </a:rPr>
              <a:t>.</a:t>
            </a:r>
            <a:endParaRPr lang="en-US" sz="2200" dirty="0" smtClean="0">
              <a:latin typeface="Times New Roman" pitchFamily="18" charset="0"/>
              <a:cs typeface="Times New Roman" pitchFamily="18" charset="0"/>
            </a:endParaRPr>
          </a:p>
          <a:p>
            <a:pPr>
              <a:buNone/>
            </a:pPr>
            <a:r>
              <a:rPr lang="en-US" sz="2200" i="1" dirty="0" smtClean="0">
                <a:latin typeface="Times New Roman" pitchFamily="18" charset="0"/>
                <a:cs typeface="Times New Roman" pitchFamily="18" charset="0"/>
              </a:rPr>
              <a:t>Appl.</a:t>
            </a:r>
            <a:r>
              <a:rPr lang="en-US" sz="2200" dirty="0" smtClean="0">
                <a:latin typeface="Times New Roman" pitchFamily="18" charset="0"/>
                <a:cs typeface="Times New Roman" pitchFamily="18" charset="0"/>
              </a:rPr>
              <a:t>, 2011, pp. 453–458.</a:t>
            </a:r>
          </a:p>
          <a:p>
            <a:pPr>
              <a:buNone/>
            </a:pPr>
            <a:r>
              <a:rPr lang="en-US" sz="2200" dirty="0" smtClean="0">
                <a:latin typeface="Times New Roman" pitchFamily="18" charset="0"/>
                <a:cs typeface="Times New Roman" pitchFamily="18" charset="0"/>
              </a:rPr>
              <a:t> </a:t>
            </a:r>
          </a:p>
          <a:p>
            <a:pPr>
              <a:buNone/>
            </a:pPr>
            <a:r>
              <a:rPr lang="en-US" sz="2200" dirty="0" smtClean="0">
                <a:latin typeface="Times New Roman" pitchFamily="18" charset="0"/>
                <a:cs typeface="Times New Roman" pitchFamily="18" charset="0"/>
              </a:rPr>
              <a:t> </a:t>
            </a:r>
          </a:p>
          <a:p>
            <a:pPr>
              <a:buNone/>
            </a:pPr>
            <a:r>
              <a:rPr lang="en-US" sz="2200" dirty="0" smtClean="0">
                <a:latin typeface="Times New Roman" pitchFamily="18" charset="0"/>
                <a:cs typeface="Times New Roman" pitchFamily="18" charset="0"/>
              </a:rPr>
              <a:t>[7] X. Chen, “Decentralized computation offloading game for mobile</a:t>
            </a:r>
          </a:p>
          <a:p>
            <a:pPr>
              <a:buNone/>
            </a:pPr>
            <a:r>
              <a:rPr lang="en-US" sz="2200" dirty="0" smtClean="0">
                <a:latin typeface="Times New Roman" pitchFamily="18" charset="0"/>
                <a:cs typeface="Times New Roman" pitchFamily="18" charset="0"/>
              </a:rPr>
              <a:t>cloud computing,” </a:t>
            </a:r>
            <a:r>
              <a:rPr lang="en-US" sz="2200" i="1" dirty="0" smtClean="0">
                <a:latin typeface="Times New Roman" pitchFamily="18" charset="0"/>
                <a:cs typeface="Times New Roman" pitchFamily="18" charset="0"/>
              </a:rPr>
              <a:t>IEEE Trans. Parallel </a:t>
            </a:r>
            <a:r>
              <a:rPr lang="en-US" sz="2200" i="1" dirty="0" err="1" smtClean="0">
                <a:latin typeface="Times New Roman" pitchFamily="18" charset="0"/>
                <a:cs typeface="Times New Roman" pitchFamily="18" charset="0"/>
              </a:rPr>
              <a:t>Distrib</a:t>
            </a:r>
            <a:r>
              <a:rPr lang="en-US" sz="2200" i="1" dirty="0" smtClean="0">
                <a:latin typeface="Times New Roman" pitchFamily="18" charset="0"/>
                <a:cs typeface="Times New Roman" pitchFamily="18" charset="0"/>
              </a:rPr>
              <a:t>. Syst.</a:t>
            </a:r>
            <a:r>
              <a:rPr lang="en-US" sz="2200" dirty="0" smtClean="0">
                <a:latin typeface="Times New Roman" pitchFamily="18" charset="0"/>
                <a:cs typeface="Times New Roman" pitchFamily="18" charset="0"/>
              </a:rPr>
              <a:t>, vol. 26, no. 4,</a:t>
            </a:r>
          </a:p>
          <a:p>
            <a:pPr>
              <a:buNone/>
            </a:pPr>
            <a:r>
              <a:rPr lang="en-US" sz="2200" dirty="0" smtClean="0">
                <a:latin typeface="Times New Roman" pitchFamily="18" charset="0"/>
                <a:cs typeface="Times New Roman" pitchFamily="18" charset="0"/>
              </a:rPr>
              <a:t>pp. 974–983, Apr. 2015.</a:t>
            </a:r>
          </a:p>
          <a:p>
            <a:pPr>
              <a:buNone/>
            </a:pPr>
            <a:r>
              <a:rPr lang="en-US" sz="2200" dirty="0" smtClean="0">
                <a:latin typeface="Times New Roman" pitchFamily="18" charset="0"/>
                <a:cs typeface="Times New Roman" pitchFamily="18" charset="0"/>
              </a:rPr>
              <a:t> </a:t>
            </a:r>
          </a:p>
          <a:p>
            <a:pPr>
              <a:buNone/>
            </a:pPr>
            <a:r>
              <a:rPr lang="en-US" sz="2200" dirty="0" smtClean="0">
                <a:latin typeface="Times New Roman" pitchFamily="18" charset="0"/>
                <a:cs typeface="Times New Roman" pitchFamily="18" charset="0"/>
              </a:rPr>
              <a:t>[8] Y. Chen, Y. Zhang, S. </a:t>
            </a:r>
            <a:r>
              <a:rPr lang="en-US" sz="2200" dirty="0" err="1" smtClean="0">
                <a:latin typeface="Times New Roman" pitchFamily="18" charset="0"/>
                <a:cs typeface="Times New Roman" pitchFamily="18" charset="0"/>
              </a:rPr>
              <a:t>Maharjan</a:t>
            </a:r>
            <a:r>
              <a:rPr lang="en-US" sz="2200" dirty="0" smtClean="0">
                <a:latin typeface="Times New Roman" pitchFamily="18" charset="0"/>
                <a:cs typeface="Times New Roman" pitchFamily="18" charset="0"/>
              </a:rPr>
              <a:t>, M. </a:t>
            </a:r>
            <a:r>
              <a:rPr lang="en-US" sz="2200" dirty="0" err="1" smtClean="0">
                <a:latin typeface="Times New Roman" pitchFamily="18" charset="0"/>
                <a:cs typeface="Times New Roman" pitchFamily="18" charset="0"/>
              </a:rPr>
              <a:t>Alam</a:t>
            </a:r>
            <a:r>
              <a:rPr lang="en-US" sz="2200" dirty="0" smtClean="0">
                <a:latin typeface="Times New Roman" pitchFamily="18" charset="0"/>
                <a:cs typeface="Times New Roman" pitchFamily="18" charset="0"/>
              </a:rPr>
              <a:t>, and </a:t>
            </a:r>
            <a:r>
              <a:rPr lang="en-US" sz="2200" dirty="0" err="1" smtClean="0">
                <a:latin typeface="Times New Roman" pitchFamily="18" charset="0"/>
                <a:cs typeface="Times New Roman" pitchFamily="18" charset="0"/>
              </a:rPr>
              <a:t>T.Wu</a:t>
            </a:r>
            <a:r>
              <a:rPr lang="en-US" sz="2200" dirty="0" smtClean="0">
                <a:latin typeface="Times New Roman" pitchFamily="18" charset="0"/>
                <a:cs typeface="Times New Roman" pitchFamily="18" charset="0"/>
              </a:rPr>
              <a:t>, “Deep learning for</a:t>
            </a:r>
          </a:p>
          <a:p>
            <a:pPr>
              <a:buNone/>
            </a:pPr>
            <a:r>
              <a:rPr lang="en-US" sz="2200" dirty="0" smtClean="0">
                <a:latin typeface="Times New Roman" pitchFamily="18" charset="0"/>
                <a:cs typeface="Times New Roman" pitchFamily="18" charset="0"/>
              </a:rPr>
              <a:t>secure mobile edge computing in cyber-physical transportation systems,”</a:t>
            </a:r>
          </a:p>
          <a:p>
            <a:pPr>
              <a:buNone/>
            </a:pPr>
            <a:r>
              <a:rPr lang="en-US" sz="2200" i="1" dirty="0" smtClean="0">
                <a:latin typeface="Times New Roman" pitchFamily="18" charset="0"/>
                <a:cs typeface="Times New Roman" pitchFamily="18" charset="0"/>
              </a:rPr>
              <a:t>IEEE </a:t>
            </a:r>
            <a:r>
              <a:rPr lang="en-US" sz="2200" i="1" dirty="0" err="1" smtClean="0">
                <a:latin typeface="Times New Roman" pitchFamily="18" charset="0"/>
                <a:cs typeface="Times New Roman" pitchFamily="18" charset="0"/>
              </a:rPr>
              <a:t>Netw</a:t>
            </a:r>
            <a:r>
              <a:rPr lang="en-US" sz="2200" i="1" dirty="0" smtClean="0">
                <a:latin typeface="Times New Roman" pitchFamily="18" charset="0"/>
                <a:cs typeface="Times New Roman" pitchFamily="18" charset="0"/>
              </a:rPr>
              <a:t>.</a:t>
            </a:r>
            <a:r>
              <a:rPr lang="en-US" sz="2200" dirty="0" smtClean="0">
                <a:latin typeface="Times New Roman" pitchFamily="18" charset="0"/>
                <a:cs typeface="Times New Roman" pitchFamily="18" charset="0"/>
              </a:rPr>
              <a:t>, vol. 33, no. 4, pp. 36–41, Jul./Aug. 2019.</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685</TotalTime>
  <Words>973</Words>
  <Application>Microsoft Office PowerPoint</Application>
  <PresentationFormat>On-screen Show (4:3)</PresentationFormat>
  <Paragraphs>114</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A Review on Computational Intelligence Techniques in Cloud and Edge Computing    </vt:lpstr>
      <vt:lpstr>Abstract</vt:lpstr>
      <vt:lpstr>Slide 3</vt:lpstr>
      <vt:lpstr>Existing System</vt:lpstr>
      <vt:lpstr>Slide 5</vt:lpstr>
      <vt:lpstr>Disadvantage of Existing System</vt:lpstr>
      <vt:lpstr>PROPOSED SYSTEM :</vt:lpstr>
      <vt:lpstr>ADVANTAGE</vt:lpstr>
      <vt:lpstr>Architecture Diagram </vt:lpstr>
      <vt:lpstr>Literature Survey</vt:lpstr>
      <vt:lpstr>Slide 11</vt:lpstr>
      <vt:lpstr>SOFTWARE REQUIREMENTS:</vt:lpstr>
      <vt:lpstr>HARDWARE REQUIREMENTS:</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286</cp:revision>
  <dcterms:created xsi:type="dcterms:W3CDTF">2006-08-16T00:00:00Z</dcterms:created>
  <dcterms:modified xsi:type="dcterms:W3CDTF">2021-01-25T10:26:20Z</dcterms:modified>
</cp:coreProperties>
</file>