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257" r:id="rId3"/>
    <p:sldId id="260" r:id="rId4"/>
    <p:sldId id="262" r:id="rId5"/>
    <p:sldId id="263" r:id="rId6"/>
    <p:sldId id="294" r:id="rId7"/>
    <p:sldId id="298" r:id="rId8"/>
    <p:sldId id="310" r:id="rId9"/>
    <p:sldId id="326" r:id="rId10"/>
    <p:sldId id="296" r:id="rId11"/>
    <p:sldId id="295"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106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01-Mar-21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01-Mar-21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Cyber Bidding</a:t>
            </a:r>
            <a:r>
              <a:rPr lang="en-US" dirty="0" smtClean="0"/>
              <a:t/>
            </a:r>
            <a:br>
              <a:rPr lang="en-US" dirty="0" smtClean="0"/>
            </a:br>
            <a:endParaRPr lang="en-US"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03592" cy="4572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066800" y="457200"/>
            <a:ext cx="7866888" cy="6172200"/>
          </a:xfrm>
        </p:spPr>
        <p:txBody>
          <a:bodyPr>
            <a:noAutofit/>
          </a:bodyPr>
          <a:lstStyle/>
          <a:p>
            <a:pPr algn="just">
              <a:lnSpc>
                <a:spcPct val="150000"/>
              </a:lnSpc>
              <a:buNone/>
            </a:pPr>
            <a:endParaRPr lang="en-US" sz="2000" dirty="0" smtClean="0"/>
          </a:p>
          <a:p>
            <a:pPr algn="just">
              <a:lnSpc>
                <a:spcPct val="150000"/>
              </a:lnSpc>
              <a:buNone/>
            </a:pPr>
            <a:r>
              <a:rPr lang="en-US" sz="2000" dirty="0" smtClean="0">
                <a:latin typeface="Times New Roman" pitchFamily="18" charset="0"/>
                <a:cs typeface="Times New Roman" pitchFamily="18" charset="0"/>
              </a:rPr>
              <a:t>This is an online auction web site aimed at taking the auction to the fingertips of aspiring bidders there by opening up the doors of the "OPEN Auction House' to a wider cross section of Art Lovers and Antique Collectors. This site also acts as an open forum where buyers and sellers can come together and exchange their products. The site makes sure that the sellers get a fair deal and buyers get a genuine product. The work will be done in </a:t>
            </a:r>
            <a:r>
              <a:rPr lang="en-US" sz="2000" dirty="0" err="1" smtClean="0">
                <a:latin typeface="Times New Roman" pitchFamily="18" charset="0"/>
                <a:cs typeface="Times New Roman" pitchFamily="18" charset="0"/>
              </a:rPr>
              <a:t>ASP.Net</a:t>
            </a:r>
            <a:r>
              <a:rPr lang="en-US" sz="2000" dirty="0" smtClean="0">
                <a:latin typeface="Times New Roman" pitchFamily="18" charset="0"/>
                <a:cs typeface="Times New Roman" pitchFamily="18" charset="0"/>
              </a:rPr>
              <a:t> and my </a:t>
            </a:r>
            <a:r>
              <a:rPr lang="en-US" sz="2000" dirty="0" err="1" smtClean="0">
                <a:latin typeface="Times New Roman" pitchFamily="18" charset="0"/>
                <a:cs typeface="Times New Roman" pitchFamily="18" charset="0"/>
              </a:rPr>
              <a:t>sql</a:t>
            </a:r>
            <a:r>
              <a:rPr lang="en-US" sz="2000" dirty="0" smtClean="0">
                <a:latin typeface="Times New Roman" pitchFamily="18" charset="0"/>
                <a:cs typeface="Times New Roman" pitchFamily="18" charset="0"/>
              </a:rPr>
              <a:t>.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In this project, an online auction  system  is presented.  It has a  very  large  potential  market  of sellers and  buyers.  An On Line  Transaction  Processing(OLTP)    database    model    structure    is,    therefore, desirable.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pPr lvl="0" algn="just">
              <a:lnSpc>
                <a:spcPct val="150000"/>
              </a:lnSpc>
            </a:pPr>
            <a:r>
              <a:rPr lang="en-US" sz="2000" dirty="0" smtClean="0">
                <a:latin typeface="Times New Roman" pitchFamily="18" charset="0"/>
                <a:cs typeface="Times New Roman" pitchFamily="18" charset="0"/>
              </a:rPr>
              <a:t>May be buyers don’t have time to go and waste their time to buy the product in market.</a:t>
            </a:r>
          </a:p>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In  manual  auction  the  day  of  auction,  venue  and  the items  for  auctions  are  told  to  the  general  public through  electronic  or  print  media.  The  people  who wish  to  take  part  in  the  auction  should  first  register himself and then arrive at the venue of the auction on the given date and time.</a:t>
            </a:r>
          </a:p>
          <a:p>
            <a:pPr algn="just">
              <a:lnSpc>
                <a:spcPct val="150000"/>
              </a:lnSpc>
              <a:buFont typeface="Wingdings" pitchFamily="2" charset="2"/>
              <a:buChar char="Ø"/>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buNone/>
            </a:pPr>
            <a:r>
              <a:rPr lang="en-US" sz="2000" dirty="0" smtClean="0">
                <a:latin typeface="Times New Roman" pitchFamily="18" charset="0"/>
                <a:cs typeface="Times New Roman" pitchFamily="18" charset="0"/>
              </a:rPr>
              <a:t>This project involves the design and implementation of an online auction system. The analysis stage is performed first for the case study. Project begins by analyzing and presenting the OLTP database model for the online auction house. Besides, the intention to establish what goes on operationally within the online auction house. It also defines the layout in and web application. In which many number of bidders bids the auction and final the auction won will store the result of the winning bidder details. And finally the shipment process will carried out.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4572000"/>
          </a:xfrm>
        </p:spPr>
        <p:txBody>
          <a:bodyPr>
            <a:normAutofit/>
          </a:bodyPr>
          <a:lstStyle/>
          <a:p>
            <a:pPr lvl="0" algn="just">
              <a:lnSpc>
                <a:spcPct val="150000"/>
              </a:lnSpc>
            </a:pP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There  is  a  chance  of  corruption  and other  factors  for  not  providing  transparent  bidding. </a:t>
            </a:r>
          </a:p>
          <a:p>
            <a:pPr algn="just">
              <a:lnSpc>
                <a:spcPct val="150000"/>
              </a:lnSpc>
              <a:buNone/>
            </a:pPr>
            <a:r>
              <a:rPr lang="en-US" sz="2000" dirty="0" smtClean="0">
                <a:latin typeface="Times New Roman" pitchFamily="18" charset="0"/>
                <a:cs typeface="Times New Roman" pitchFamily="18" charset="0"/>
              </a:rPr>
              <a:t> </a:t>
            </a:r>
          </a:p>
          <a:p>
            <a:pPr algn="just">
              <a:lnSpc>
                <a:spcPct val="150000"/>
              </a:lnSpc>
            </a:pPr>
            <a:r>
              <a:rPr lang="en-US" sz="2000" dirty="0" smtClean="0">
                <a:latin typeface="Times New Roman" pitchFamily="18" charset="0"/>
                <a:cs typeface="Times New Roman" pitchFamily="18" charset="0"/>
              </a:rPr>
              <a:t>Simply  we  can  define  auction  as  a  process  of buying and selling goods or services by offering up of them  for  bids,  taking  bids,  and  selling  items  to  the highest   bidders</a:t>
            </a:r>
            <a:endParaRPr lang="en-US" sz="2000" b="1"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p:cNvPicPr>
            <a:picLocks noGrp="1"/>
          </p:cNvPicPr>
          <p:nvPr>
            <p:ph idx="1"/>
          </p:nvPr>
        </p:nvPicPr>
        <p:blipFill>
          <a:blip r:embed="rId2"/>
          <a:srcRect/>
          <a:stretch>
            <a:fillRect/>
          </a:stretch>
        </p:blipFill>
        <p:spPr bwMode="auto">
          <a:xfrm>
            <a:off x="1936296" y="2110004"/>
            <a:ext cx="6496957" cy="3476191"/>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838200"/>
          <a:ext cx="7497762" cy="6404600"/>
        </p:xfrm>
        <a:graphic>
          <a:graphicData uri="http://schemas.openxmlformats.org/drawingml/2006/table">
            <a:tbl>
              <a:tblPr firstRow="1" bandRow="1">
                <a:tableStyleId>{5C22544A-7EE6-4342-B048-85BDC9FD1C3A}</a:tableStyleId>
              </a:tblPr>
              <a:tblGrid>
                <a:gridCol w="2133600"/>
                <a:gridCol w="2057400"/>
                <a:gridCol w="3306762"/>
              </a:tblGrid>
              <a:tr h="957529">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700071">
                <a:tc>
                  <a:txBody>
                    <a:bodyPr/>
                    <a:lstStyle/>
                    <a:p>
                      <a:pPr marL="0" marR="0" algn="just">
                        <a:lnSpc>
                          <a:spcPct val="150000"/>
                        </a:lnSpc>
                        <a:spcBef>
                          <a:spcPts val="0"/>
                        </a:spcBef>
                        <a:spcAft>
                          <a:spcPts val="0"/>
                        </a:spcAft>
                      </a:pPr>
                      <a:r>
                        <a:rPr kumimoji="0" lang="en-US" sz="1800" kern="1200" dirty="0" smtClean="0">
                          <a:solidFill>
                            <a:schemeClr val="dk1"/>
                          </a:solidFill>
                          <a:latin typeface="Times New Roman" pitchFamily="18" charset="0"/>
                          <a:ea typeface="+mn-ea"/>
                          <a:cs typeface="Times New Roman" pitchFamily="18" charset="0"/>
                        </a:rPr>
                        <a:t>“Web Application Hosting in the AWS Cloud Best Practices”,</a:t>
                      </a:r>
                      <a:endParaRPr lang="en-US" sz="1400" dirty="0">
                        <a:latin typeface="Times New Roman" pitchFamily="18" charset="0"/>
                        <a:ea typeface="Times New Roman"/>
                        <a:cs typeface="Times New Roman" pitchFamily="18" charset="0"/>
                      </a:endParaRPr>
                    </a:p>
                  </a:txBody>
                  <a:tcPr marL="114300" marR="114300" marT="0" marB="0"/>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Matt Traci,</a:t>
                      </a: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1800" kern="1200" dirty="0" smtClean="0">
                          <a:solidFill>
                            <a:schemeClr val="dk1"/>
                          </a:solidFill>
                          <a:latin typeface="Times New Roman" pitchFamily="18" charset="0"/>
                          <a:ea typeface="+mn-ea"/>
                          <a:cs typeface="Times New Roman" pitchFamily="18" charset="0"/>
                        </a:rPr>
                        <a:t>Agriculture is the backbone of India, saying this, many of the agriculturists </a:t>
                      </a:r>
                      <a:r>
                        <a:rPr lang="en-US" sz="1400" dirty="0" smtClean="0">
                          <a:latin typeface="Times New Roman" pitchFamily="18" charset="0"/>
                          <a:cs typeface="Times New Roman" pitchFamily="18" charset="0"/>
                        </a:rPr>
                        <a:t>face so many problems in the agriculture that includes improper value for the products they produce and </a:t>
                      </a:r>
                      <a:r>
                        <a:rPr lang="en-US" sz="1400" dirty="0" err="1" smtClean="0">
                          <a:latin typeface="Times New Roman" pitchFamily="18" charset="0"/>
                          <a:cs typeface="Times New Roman" pitchFamily="18" charset="0"/>
                        </a:rPr>
                        <a:t>thereare</a:t>
                      </a:r>
                      <a:r>
                        <a:rPr lang="en-US" sz="1400" dirty="0" smtClean="0">
                          <a:latin typeface="Times New Roman" pitchFamily="18" charset="0"/>
                          <a:cs typeface="Times New Roman" pitchFamily="18" charset="0"/>
                        </a:rPr>
                        <a:t> no proper discussion platforms where they could discuss or clarify their doubts regarding the agriculture.</a:t>
                      </a:r>
                      <a:endParaRPr lang="en-US" sz="1400" dirty="0">
                        <a:latin typeface="Times New Roman" pitchFamily="18" charset="0"/>
                        <a:ea typeface="Calibri"/>
                        <a:cs typeface="Times New Roman" pitchFamily="18" charset="0"/>
                      </a:endParaRPr>
                    </a:p>
                  </a:txBody>
                  <a:tcPr marL="68580" marR="68580" marT="0" marB="0"/>
                </a:tc>
              </a:tr>
              <a:tr h="1545565">
                <a:tc>
                  <a:txBody>
                    <a:bodyPr/>
                    <a:lstStyle/>
                    <a:p>
                      <a:pPr algn="just"/>
                      <a:r>
                        <a:rPr kumimoji="0" lang="en-US" sz="1800" kern="1200" dirty="0" smtClean="0">
                          <a:solidFill>
                            <a:schemeClr val="dk1"/>
                          </a:solidFill>
                          <a:latin typeface="Times New Roman" pitchFamily="18" charset="0"/>
                          <a:ea typeface="+mn-ea"/>
                          <a:cs typeface="Times New Roman" pitchFamily="18" charset="0"/>
                        </a:rPr>
                        <a:t> “Agents for </a:t>
                      </a:r>
                      <a:r>
                        <a:rPr kumimoji="0" lang="en-US" sz="1800" kern="1200" dirty="0" err="1" smtClean="0">
                          <a:solidFill>
                            <a:schemeClr val="dk1"/>
                          </a:solidFill>
                          <a:latin typeface="Times New Roman" pitchFamily="18" charset="0"/>
                          <a:ea typeface="+mn-ea"/>
                          <a:cs typeface="Times New Roman" pitchFamily="18" charset="0"/>
                        </a:rPr>
                        <a:t>CloudResource</a:t>
                      </a:r>
                      <a:r>
                        <a:rPr kumimoji="0" lang="en-US" sz="1800" kern="1200" dirty="0" smtClean="0">
                          <a:solidFill>
                            <a:schemeClr val="dk1"/>
                          </a:solidFill>
                          <a:latin typeface="Times New Roman" pitchFamily="18" charset="0"/>
                          <a:ea typeface="+mn-ea"/>
                          <a:cs typeface="Times New Roman" pitchFamily="18" charset="0"/>
                        </a:rPr>
                        <a:t> Allocation: an Amazon EC2 Case Study”.</a:t>
                      </a:r>
                      <a:endParaRPr lang="en-US" sz="14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“Agents for </a:t>
                      </a:r>
                      <a:r>
                        <a:rPr kumimoji="0" lang="en-US" sz="1800" kern="1200" dirty="0" err="1" smtClean="0">
                          <a:solidFill>
                            <a:schemeClr val="dk1"/>
                          </a:solidFill>
                          <a:latin typeface="Times New Roman" pitchFamily="18" charset="0"/>
                          <a:ea typeface="+mn-ea"/>
                          <a:cs typeface="Times New Roman" pitchFamily="18" charset="0"/>
                        </a:rPr>
                        <a:t>CloudResource</a:t>
                      </a:r>
                      <a:r>
                        <a:rPr kumimoji="0" lang="en-US" sz="1800" kern="1200" dirty="0" smtClean="0">
                          <a:solidFill>
                            <a:schemeClr val="dk1"/>
                          </a:solidFill>
                          <a:latin typeface="Times New Roman" pitchFamily="18" charset="0"/>
                          <a:ea typeface="+mn-ea"/>
                          <a:cs typeface="Times New Roman" pitchFamily="18" charset="0"/>
                        </a:rPr>
                        <a:t> Allocation: an Amazon EC2 Case Study”.</a:t>
                      </a: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800" kern="1200" dirty="0" smtClean="0">
                          <a:solidFill>
                            <a:schemeClr val="dk1"/>
                          </a:solidFill>
                          <a:latin typeface="Times New Roman" pitchFamily="18" charset="0"/>
                          <a:ea typeface="+mn-ea"/>
                          <a:cs typeface="Times New Roman" pitchFamily="18" charset="0"/>
                        </a:rPr>
                        <a:t>Infrastructure-as-a-service consumers are presented with numerous Cloud providers with a wide variety of resources. </a:t>
                      </a:r>
                      <a:endParaRPr lang="en-US" sz="1400" dirty="0">
                        <a:latin typeface="Times New Roman" pitchFamily="18" charset="0"/>
                        <a:ea typeface="Calibri"/>
                        <a:cs typeface="Times New Roman" pitchFamily="18" charset="0"/>
                      </a:endParaRPr>
                    </a:p>
                  </a:txBody>
                  <a:tcPr marL="114300" marR="114300" marT="0" marB="0"/>
                </a:tc>
              </a:tr>
              <a:tr h="463591">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219200" y="533400"/>
          <a:ext cx="7467599" cy="5771926"/>
        </p:xfrm>
        <a:graphic>
          <a:graphicData uri="http://schemas.openxmlformats.org/drawingml/2006/table">
            <a:tbl>
              <a:tblPr firstRow="1" bandRow="1">
                <a:tableStyleId>{5C22544A-7EE6-4342-B048-85BDC9FD1C3A}</a:tableStyleId>
              </a:tblPr>
              <a:tblGrid>
                <a:gridCol w="2096168"/>
                <a:gridCol w="2096168"/>
                <a:gridCol w="3275263"/>
              </a:tblGrid>
              <a:tr h="2743200">
                <a:tc>
                  <a:txBody>
                    <a:bodyPr/>
                    <a:lstStyle/>
                    <a:p>
                      <a:r>
                        <a:rPr kumimoji="0" lang="en-US" sz="1800" b="1" kern="1200" dirty="0" smtClean="0">
                          <a:solidFill>
                            <a:schemeClr val="lt1"/>
                          </a:solidFill>
                          <a:latin typeface="+mn-lt"/>
                          <a:ea typeface="+mn-ea"/>
                          <a:cs typeface="+mn-cs"/>
                        </a:rPr>
                        <a:t> “Pricing Algorithms in Online Auctions,” </a:t>
                      </a:r>
                      <a:endParaRPr lang="en-US" sz="1400" dirty="0">
                        <a:latin typeface="Times New Roman" pitchFamily="18" charset="0"/>
                        <a:cs typeface="Times New Roman" pitchFamily="18" charset="0"/>
                      </a:endParaRPr>
                    </a:p>
                  </a:txBody>
                  <a:tcPr/>
                </a:tc>
                <a:tc>
                  <a:txBody>
                    <a:bodyPr/>
                    <a:lstStyle/>
                    <a:p>
                      <a:r>
                        <a:rPr kumimoji="0" lang="en-US" sz="1800" b="1" kern="1200" dirty="0" err="1" smtClean="0">
                          <a:solidFill>
                            <a:schemeClr val="lt1"/>
                          </a:solidFill>
                          <a:latin typeface="+mn-lt"/>
                          <a:ea typeface="+mn-ea"/>
                          <a:cs typeface="+mn-cs"/>
                        </a:rPr>
                        <a:t>Sandeep</a:t>
                      </a:r>
                      <a:r>
                        <a:rPr kumimoji="0" lang="en-US" sz="1800" b="1" kern="1200" dirty="0" smtClean="0">
                          <a:solidFill>
                            <a:schemeClr val="lt1"/>
                          </a:solidFill>
                          <a:latin typeface="+mn-lt"/>
                          <a:ea typeface="+mn-ea"/>
                          <a:cs typeface="+mn-cs"/>
                        </a:rPr>
                        <a:t> Kumar,</a:t>
                      </a: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800" b="1" kern="1200" dirty="0" smtClean="0">
                          <a:solidFill>
                            <a:schemeClr val="lt1"/>
                          </a:solidFill>
                          <a:latin typeface="+mn-lt"/>
                          <a:ea typeface="+mn-ea"/>
                          <a:cs typeface="+mn-cs"/>
                        </a:rPr>
                        <a:t>Online auctions have become one of the fastest </a:t>
                      </a:r>
                      <a:r>
                        <a:rPr lang="en-US" sz="1400" dirty="0" smtClean="0"/>
                        <a:t>growing modes of online commerce transactions. eBay has 94 million active members buying and selling goods at a staggering rate. These auctions are also producing large amounts of data that can be utilized to provide services to the buyers and sellers, market research, and product development.</a:t>
                      </a:r>
                      <a:endParaRPr lang="en-US" sz="1400" dirty="0">
                        <a:latin typeface="Times New Roman" pitchFamily="18" charset="0"/>
                        <a:ea typeface="Calibri"/>
                        <a:cs typeface="Times New Roman" pitchFamily="18" charset="0"/>
                      </a:endParaRPr>
                    </a:p>
                  </a:txBody>
                  <a:tcPr marL="114300" marR="114300" marT="0" marB="0"/>
                </a:tc>
              </a:tr>
              <a:tr h="2068606">
                <a:tc>
                  <a:txBody>
                    <a:bodyPr/>
                    <a:lstStyle/>
                    <a:p>
                      <a:r>
                        <a:rPr kumimoji="0" lang="en-US" sz="1800" kern="1200" dirty="0" err="1" smtClean="0">
                          <a:solidFill>
                            <a:schemeClr val="dk1"/>
                          </a:solidFill>
                          <a:latin typeface="+mn-lt"/>
                          <a:ea typeface="+mn-ea"/>
                          <a:cs typeface="+mn-cs"/>
                        </a:rPr>
                        <a:t>Kaleesari,NobleMary</a:t>
                      </a:r>
                      <a:r>
                        <a:rPr kumimoji="0" lang="en-US" sz="1800" kern="1200" dirty="0" smtClean="0">
                          <a:solidFill>
                            <a:schemeClr val="dk1"/>
                          </a:solidFill>
                          <a:latin typeface="+mn-lt"/>
                          <a:ea typeface="+mn-ea"/>
                          <a:cs typeface="+mn-cs"/>
                        </a:rPr>
                        <a:t> Juliet</a:t>
                      </a:r>
                      <a:endParaRPr lang="en-US" sz="1400" dirty="0">
                        <a:latin typeface="Times New Roman" pitchFamily="18" charset="0"/>
                        <a:cs typeface="Times New Roman" pitchFamily="18" charset="0"/>
                      </a:endParaRPr>
                    </a:p>
                  </a:txBody>
                  <a:tcPr/>
                </a:tc>
                <a:tc>
                  <a:txBody>
                    <a:bodyPr/>
                    <a:lstStyle/>
                    <a:p>
                      <a:r>
                        <a:rPr kumimoji="0" lang="en-US" sz="1800" kern="1200" dirty="0" smtClean="0">
                          <a:solidFill>
                            <a:schemeClr val="dk1"/>
                          </a:solidFill>
                          <a:latin typeface="+mn-lt"/>
                          <a:ea typeface="+mn-ea"/>
                          <a:cs typeface="+mn-cs"/>
                        </a:rPr>
                        <a:t>“Dynamic Resource Allocation by </a:t>
                      </a:r>
                      <a:r>
                        <a:rPr kumimoji="0" lang="en-US" sz="1800" kern="1200" dirty="0" err="1" smtClean="0">
                          <a:solidFill>
                            <a:schemeClr val="dk1"/>
                          </a:solidFill>
                          <a:latin typeface="+mn-lt"/>
                          <a:ea typeface="+mn-ea"/>
                          <a:cs typeface="+mn-cs"/>
                        </a:rPr>
                        <a:t>usingElastic</a:t>
                      </a:r>
                      <a:r>
                        <a:rPr kumimoji="0" lang="en-US" sz="1800" kern="1200" dirty="0" smtClean="0">
                          <a:solidFill>
                            <a:schemeClr val="dk1"/>
                          </a:solidFill>
                          <a:latin typeface="+mn-lt"/>
                          <a:ea typeface="+mn-ea"/>
                          <a:cs typeface="+mn-cs"/>
                        </a:rPr>
                        <a:t> Compute Cloud Service” ,</a:t>
                      </a: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800" kern="1200" dirty="0" smtClean="0">
                          <a:solidFill>
                            <a:schemeClr val="dk1"/>
                          </a:solidFill>
                          <a:latin typeface="+mn-lt"/>
                          <a:ea typeface="+mn-ea"/>
                          <a:cs typeface="+mn-cs"/>
                        </a:rPr>
                        <a:t>Cloud computing is on demand as it offers dynamic flexible resource allocation for reliable and guaranteed </a:t>
                      </a:r>
                      <a:r>
                        <a:rPr lang="en-US" sz="1100" dirty="0" smtClean="0"/>
                        <a:t>services in pay as-you-use manner to public. </a:t>
                      </a:r>
                      <a:endParaRPr lang="en-US" sz="1100" dirty="0">
                        <a:latin typeface="Times New Roman" pitchFamily="18" charset="0"/>
                        <a:ea typeface="Calibri"/>
                        <a:cs typeface="Times New Roman" pitchFamily="18" charset="0"/>
                      </a:endParaRPr>
                    </a:p>
                  </a:txBody>
                  <a:tcPr marL="114300" marR="11430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buNone/>
            </a:pPr>
            <a:r>
              <a:rPr lang="en-US" sz="2000" dirty="0" smtClean="0"/>
              <a:t>[1] Matt Traci, “Web Application Hosting in the AWS Cloud Best Practices”, Philip Fitzsimons, 2012.</a:t>
            </a:r>
          </a:p>
          <a:p>
            <a:pPr algn="just">
              <a:buNone/>
            </a:pPr>
            <a:r>
              <a:rPr lang="en-US" sz="2000" dirty="0" smtClean="0"/>
              <a:t>[2] </a:t>
            </a:r>
            <a:r>
              <a:rPr lang="en-US" sz="2000" dirty="0" err="1" smtClean="0"/>
              <a:t>Octavio</a:t>
            </a:r>
            <a:r>
              <a:rPr lang="en-US" sz="2000" dirty="0" smtClean="0"/>
              <a:t> Gutierrez-Garcia and </a:t>
            </a:r>
            <a:r>
              <a:rPr lang="en-US" sz="2000" dirty="0" err="1" smtClean="0"/>
              <a:t>KangMongSim</a:t>
            </a:r>
            <a:r>
              <a:rPr lang="en-US" sz="2000" dirty="0" smtClean="0"/>
              <a:t>, “Agents for </a:t>
            </a:r>
            <a:r>
              <a:rPr lang="en-US" sz="2000" dirty="0" err="1" smtClean="0"/>
              <a:t>CloudResource</a:t>
            </a:r>
            <a:r>
              <a:rPr lang="en-US" sz="2000" dirty="0" smtClean="0"/>
              <a:t> Allocation: an Amazon EC2 Case Study”. </a:t>
            </a:r>
          </a:p>
          <a:p>
            <a:pPr algn="just">
              <a:buNone/>
            </a:pPr>
            <a:r>
              <a:rPr lang="en-US" sz="2000" dirty="0" smtClean="0"/>
              <a:t>[3] </a:t>
            </a:r>
            <a:r>
              <a:rPr lang="en-US" sz="2000" dirty="0" err="1" smtClean="0"/>
              <a:t>Kaleesari,NobleMary</a:t>
            </a:r>
            <a:r>
              <a:rPr lang="en-US" sz="2000" dirty="0" smtClean="0"/>
              <a:t> Juliet “Dynamic Resource Allocation by </a:t>
            </a:r>
            <a:r>
              <a:rPr lang="en-US" sz="2000" dirty="0" err="1" smtClean="0"/>
              <a:t>usingElastic</a:t>
            </a:r>
            <a:r>
              <a:rPr lang="en-US" sz="2000" dirty="0" smtClean="0"/>
              <a:t> Compute Cloud Service” , International journal of </a:t>
            </a:r>
            <a:r>
              <a:rPr lang="en-US" sz="2000" dirty="0" err="1" smtClean="0"/>
              <a:t>InnovativeResearch</a:t>
            </a:r>
            <a:r>
              <a:rPr lang="en-US" sz="2000" dirty="0" smtClean="0"/>
              <a:t> in Science Engineering and Technology, vol.3, pp. 1237-12379,2014.</a:t>
            </a:r>
          </a:p>
          <a:p>
            <a:pPr algn="just">
              <a:buNone/>
            </a:pPr>
            <a:r>
              <a:rPr lang="en-US" sz="2000" dirty="0" smtClean="0"/>
              <a:t>[4] </a:t>
            </a:r>
            <a:r>
              <a:rPr lang="en-US" sz="2000" dirty="0" err="1" smtClean="0"/>
              <a:t>Sandeep</a:t>
            </a:r>
            <a:r>
              <a:rPr lang="en-US" sz="2000" dirty="0" smtClean="0"/>
              <a:t> Kumar, “Pricing Algorithms in Online Auctions,” </a:t>
            </a:r>
            <a:r>
              <a:rPr lang="en-US" sz="2000" dirty="0" err="1" smtClean="0"/>
              <a:t>ComputerEngineering</a:t>
            </a:r>
            <a:r>
              <a:rPr lang="en-US" sz="2000" dirty="0" smtClean="0"/>
              <a:t> Department, UIET, </a:t>
            </a:r>
            <a:r>
              <a:rPr lang="en-US" sz="2000" dirty="0" err="1" smtClean="0"/>
              <a:t>M.D.UniversityRohtak</a:t>
            </a:r>
            <a:r>
              <a:rPr lang="en-US" sz="2000" dirty="0" smtClean="0"/>
              <a:t>, Haryana, India</a:t>
            </a:r>
          </a:p>
          <a:p>
            <a:pPr algn="just">
              <a:buNone/>
            </a:pPr>
            <a:r>
              <a:rPr lang="en-US" sz="2000" dirty="0" smtClean="0"/>
              <a:t>[5] </a:t>
            </a:r>
            <a:r>
              <a:rPr lang="en-US" sz="2000" dirty="0" err="1" smtClean="0"/>
              <a:t>Hemantha</a:t>
            </a:r>
            <a:r>
              <a:rPr lang="en-US" sz="2000" dirty="0" smtClean="0"/>
              <a:t> Kumar P., </a:t>
            </a:r>
            <a:r>
              <a:rPr lang="en-US" sz="2000" dirty="0" err="1" smtClean="0"/>
              <a:t>GautamBarua</a:t>
            </a:r>
            <a:r>
              <a:rPr lang="en-US" sz="2000" dirty="0" smtClean="0"/>
              <a:t>, “Design of Real Time </a:t>
            </a:r>
            <a:r>
              <a:rPr lang="en-US" sz="2000" dirty="0" err="1" smtClean="0"/>
              <a:t>AuctionSystem</a:t>
            </a:r>
            <a:r>
              <a:rPr lang="en-US" sz="2000" dirty="0" smtClean="0"/>
              <a:t>,” Dept. of Computer Science and Engineering, </a:t>
            </a:r>
            <a:r>
              <a:rPr lang="en-US" sz="2000" dirty="0" err="1" smtClean="0"/>
              <a:t>Guwahati</a:t>
            </a:r>
            <a:r>
              <a:rPr lang="en-US" sz="2000" dirty="0" smtClean="0"/>
              <a:t>.</a:t>
            </a:r>
          </a:p>
          <a:p>
            <a:pPr algn="just">
              <a:buNone/>
            </a:pPr>
            <a:r>
              <a:rPr lang="en-US" sz="2000" dirty="0" smtClean="0"/>
              <a:t>[6] </a:t>
            </a:r>
            <a:r>
              <a:rPr lang="en-US" sz="2000" dirty="0" err="1" smtClean="0"/>
              <a:t>LuckingǦReiley</a:t>
            </a:r>
            <a:r>
              <a:rPr lang="en-US" sz="2000" dirty="0" smtClean="0"/>
              <a:t>, D. “Auctions on the Internet: What’s being </a:t>
            </a:r>
            <a:r>
              <a:rPr lang="en-US" sz="2000" dirty="0" err="1" smtClean="0"/>
              <a:t>auctioned,and</a:t>
            </a:r>
            <a:r>
              <a:rPr lang="en-US" sz="2000" dirty="0" smtClean="0"/>
              <a:t> how?”, The Journal of Industrial Economics, vol. 48 Issue 3, pp. 227</a:t>
            </a:r>
          </a:p>
          <a:p>
            <a:pPr algn="just">
              <a:lnSpc>
                <a:spcPct val="160000"/>
              </a:lnSpc>
              <a:buNone/>
            </a:pP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1094</TotalTime>
  <Words>651</Words>
  <Application>Microsoft Office PowerPoint</Application>
  <PresentationFormat>On-screen Show (4:3)</PresentationFormat>
  <Paragraphs>60</Paragraphs>
  <Slides>12</Slides>
  <Notes>1</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Cyber Bidding </vt:lpstr>
      <vt:lpstr>Abstract</vt:lpstr>
      <vt:lpstr>Existing System</vt:lpstr>
      <vt:lpstr>Disadvantage of Existing System</vt:lpstr>
      <vt:lpstr>PROPOSED SYSTEM :</vt:lpstr>
      <vt:lpstr>ADVANTAGE</vt:lpstr>
      <vt:lpstr>Architecture Diagram </vt:lpstr>
      <vt:lpstr>Literature Survey</vt:lpstr>
      <vt:lpstr>Slide 9</vt:lpstr>
      <vt:lpstr>SOFTWARE REQUIREMENTS:</vt:lpstr>
      <vt:lpstr>HARDWARE REQUIREMENTS:</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486</cp:revision>
  <dcterms:created xsi:type="dcterms:W3CDTF">2006-08-16T00:00:00Z</dcterms:created>
  <dcterms:modified xsi:type="dcterms:W3CDTF">2021-03-01T09:13:39Z</dcterms:modified>
</cp:coreProperties>
</file>