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1" r:id="rId4"/>
    <p:sldId id="260" r:id="rId5"/>
    <p:sldId id="262" r:id="rId6"/>
    <p:sldId id="263" r:id="rId7"/>
    <p:sldId id="294" r:id="rId8"/>
    <p:sldId id="298" r:id="rId9"/>
    <p:sldId id="310" r:id="rId10"/>
    <p:sldId id="311" r:id="rId11"/>
    <p:sldId id="296" r:id="rId12"/>
    <p:sldId id="295" r:id="rId13"/>
    <p:sldId id="323"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02-Feb-21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02-Feb-21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02-Feb-21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doi.org/10.24963/ijcai.2018/53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latin typeface="Times New Roman" pitchFamily="18" charset="0"/>
                <a:cs typeface="Times New Roman" pitchFamily="18" charset="0"/>
              </a:rPr>
              <a:t>Fake News Detection with Generated Comments For News Articles</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Recently, fake news is shared via social networks and makes wrong rumors more diffusible. This problem is serious because the wrong rumor sometimes make social damage by deceived people. Fact-checking is a solution to measure the credibility of news articles. However the process usually takes a long time and it is hard to make it before their diffusion.</a:t>
            </a:r>
          </a:p>
          <a:p>
            <a:pPr algn="just">
              <a:lnSpc>
                <a:spcPct val="150000"/>
              </a:lnSpc>
              <a:buFont typeface="Wingdings" pitchFamily="2" charset="2"/>
              <a:buChar char="Ø"/>
            </a:pPr>
            <a:r>
              <a:rPr lang="en-US" sz="2000" dirty="0" smtClean="0">
                <a:latin typeface="Times New Roman" pitchFamily="18" charset="0"/>
                <a:cs typeface="Times New Roman" pitchFamily="18" charset="0"/>
              </a:rPr>
              <a:t>Automatic detection of fake news is a popular researching topic. It is confirmed that considering not only articles but also social contexts(i.e. likes, </a:t>
            </a:r>
            <a:r>
              <a:rPr lang="en-US" sz="2000" dirty="0" err="1" smtClean="0">
                <a:latin typeface="Times New Roman" pitchFamily="18" charset="0"/>
                <a:cs typeface="Times New Roman" pitchFamily="18" charset="0"/>
              </a:rPr>
              <a:t>retweets</a:t>
            </a:r>
            <a:r>
              <a:rPr lang="en-US" sz="2000" dirty="0" smtClean="0">
                <a:latin typeface="Times New Roman" pitchFamily="18" charset="0"/>
                <a:cs typeface="Times New Roman" pitchFamily="18" charset="0"/>
              </a:rPr>
              <a:t>, replies, comments) supports to spot fake news correctly. However, the social contexts are naturally unavailable when an article comes out, making early fake news detection by means of the social context useless. We propose a fake news detector with the ability to generate fake social contexts, aiming to detect fake news in the early stage of its diffusion where few social contexts are available. </a:t>
            </a: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800" y="228600"/>
            <a:ext cx="7866888" cy="6400800"/>
          </a:xfrm>
        </p:spPr>
        <p:txBody>
          <a:bodyPr>
            <a:normAutofit fontScale="77500" lnSpcReduction="20000"/>
          </a:bodyPr>
          <a:lstStyle/>
          <a:p>
            <a:pPr algn="just">
              <a:lnSpc>
                <a:spcPct val="160000"/>
              </a:lnSpc>
              <a:buFont typeface="Wingdings" pitchFamily="2" charset="2"/>
              <a:buChar char="Ø"/>
            </a:pPr>
            <a:r>
              <a:rPr lang="en-US" sz="2900" dirty="0" smtClean="0">
                <a:latin typeface="Times New Roman" pitchFamily="18" charset="0"/>
                <a:cs typeface="Times New Roman" pitchFamily="18" charset="0"/>
              </a:rPr>
              <a:t>The fake context generation is based on a fake news generator model. This model is trained to generate comments using a dataset which consists of news articles and their social contexts. In addition, we also trained a classify model. This used news articles, real-posted comments, and generated comments. To measure our detector</a:t>
            </a:r>
            <a:r>
              <a:rPr lang="en-US" sz="2900" b="1" dirty="0" smtClean="0">
                <a:latin typeface="Times New Roman" pitchFamily="18" charset="0"/>
                <a:cs typeface="Times New Roman" pitchFamily="18" charset="0"/>
              </a:rPr>
              <a:t>􀊟 </a:t>
            </a:r>
            <a:r>
              <a:rPr lang="en-US" sz="2900" dirty="0" smtClean="0">
                <a:latin typeface="Times New Roman" pitchFamily="18" charset="0"/>
                <a:cs typeface="Times New Roman" pitchFamily="18" charset="0"/>
              </a:rPr>
              <a:t>s effectiveness, we examined the performance of the generated comments for articles with real comments and generated ones by the classifying model. As a result, we conclude that considering a generated comment help detect more fake news than considering real comments only. It suggests that our proposed detector will be effective to spot fake news on social networks.</a:t>
            </a:r>
          </a:p>
          <a:p>
            <a:pPr algn="just">
              <a:lnSpc>
                <a:spcPct val="160000"/>
              </a:lnSpc>
              <a:buFont typeface="Wingdings" pitchFamily="2" charset="2"/>
              <a:buChar char="Ø"/>
            </a:pPr>
            <a:endParaRPr lang="en-US" sz="2900"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Fake news on social media is a major </a:t>
            </a:r>
            <a:r>
              <a:rPr lang="en-US" sz="2000" dirty="0" smtClean="0">
                <a:latin typeface="Times New Roman" pitchFamily="18" charset="0"/>
                <a:cs typeface="Times New Roman" pitchFamily="18" charset="0"/>
              </a:rPr>
              <a:t>challenge and </a:t>
            </a:r>
            <a:r>
              <a:rPr lang="en-US" sz="2000" dirty="0" smtClean="0">
                <a:latin typeface="Times New Roman" pitchFamily="18" charset="0"/>
                <a:cs typeface="Times New Roman" pitchFamily="18" charset="0"/>
              </a:rPr>
              <a:t>studies have shown that fake news can </a:t>
            </a:r>
            <a:r>
              <a:rPr lang="en-US" sz="2000" dirty="0" smtClean="0">
                <a:latin typeface="Times New Roman" pitchFamily="18" charset="0"/>
                <a:cs typeface="Times New Roman" pitchFamily="18" charset="0"/>
              </a:rPr>
              <a:t>propagate exponentially </a:t>
            </a:r>
            <a:r>
              <a:rPr lang="en-US" sz="2000" dirty="0" smtClean="0">
                <a:latin typeface="Times New Roman" pitchFamily="18" charset="0"/>
                <a:cs typeface="Times New Roman" pitchFamily="18" charset="0"/>
              </a:rPr>
              <a:t>quickly in early stages. </a:t>
            </a:r>
            <a:r>
              <a:rPr lang="en-US" sz="2000" dirty="0" smtClean="0">
                <a:latin typeface="Times New Roman" pitchFamily="18" charset="0"/>
                <a:cs typeface="Times New Roman" pitchFamily="18" charset="0"/>
              </a:rPr>
              <a:t>Therefore, we </a:t>
            </a:r>
            <a:r>
              <a:rPr lang="en-US" sz="2000" dirty="0" smtClean="0">
                <a:latin typeface="Times New Roman" pitchFamily="18" charset="0"/>
                <a:cs typeface="Times New Roman" pitchFamily="18" charset="0"/>
              </a:rPr>
              <a:t>focus on early detection of fake news, </a:t>
            </a:r>
            <a:r>
              <a:rPr lang="en-US" sz="2000" dirty="0" smtClean="0">
                <a:latin typeface="Times New Roman" pitchFamily="18" charset="0"/>
                <a:cs typeface="Times New Roman" pitchFamily="18" charset="0"/>
              </a:rPr>
              <a:t>and consider </a:t>
            </a:r>
            <a:r>
              <a:rPr lang="en-US" sz="2000" dirty="0" smtClean="0">
                <a:latin typeface="Times New Roman" pitchFamily="18" charset="0"/>
                <a:cs typeface="Times New Roman" pitchFamily="18" charset="0"/>
              </a:rPr>
              <a:t>that only news article text is available </a:t>
            </a:r>
            <a:r>
              <a:rPr lang="en-US" sz="2000" dirty="0" smtClean="0">
                <a:latin typeface="Times New Roman" pitchFamily="18" charset="0"/>
                <a:cs typeface="Times New Roman" pitchFamily="18" charset="0"/>
              </a:rPr>
              <a:t>at the </a:t>
            </a:r>
            <a:r>
              <a:rPr lang="en-US" sz="2000" dirty="0" smtClean="0">
                <a:latin typeface="Times New Roman" pitchFamily="18" charset="0"/>
                <a:cs typeface="Times New Roman" pitchFamily="18" charset="0"/>
              </a:rPr>
              <a:t>time of detection, since additional </a:t>
            </a:r>
            <a:r>
              <a:rPr lang="en-US" sz="2000" dirty="0" smtClean="0">
                <a:latin typeface="Times New Roman" pitchFamily="18" charset="0"/>
                <a:cs typeface="Times New Roman" pitchFamily="18" charset="0"/>
              </a:rPr>
              <a:t>information such </a:t>
            </a:r>
            <a:r>
              <a:rPr lang="en-US" sz="2000" dirty="0" smtClean="0">
                <a:latin typeface="Times New Roman" pitchFamily="18" charset="0"/>
                <a:cs typeface="Times New Roman" pitchFamily="18" charset="0"/>
              </a:rPr>
              <a:t>as user responses and propagation patterns </a:t>
            </a:r>
            <a:r>
              <a:rPr lang="en-US" sz="2000" dirty="0" smtClean="0">
                <a:latin typeface="Times New Roman" pitchFamily="18" charset="0"/>
                <a:cs typeface="Times New Roman" pitchFamily="18" charset="0"/>
              </a:rPr>
              <a:t>can be </a:t>
            </a:r>
            <a:r>
              <a:rPr lang="en-US" sz="2000" dirty="0" smtClean="0">
                <a:latin typeface="Times New Roman" pitchFamily="18" charset="0"/>
                <a:cs typeface="Times New Roman" pitchFamily="18" charset="0"/>
              </a:rPr>
              <a:t>obtained only after the news spreads. </a:t>
            </a:r>
            <a:r>
              <a:rPr lang="en-US" sz="2000" dirty="0" smtClean="0">
                <a:latin typeface="Times New Roman" pitchFamily="18" charset="0"/>
                <a:cs typeface="Times New Roman" pitchFamily="18" charset="0"/>
              </a:rPr>
              <a:t>However, we </a:t>
            </a:r>
            <a:r>
              <a:rPr lang="en-US" sz="2000" dirty="0" smtClean="0">
                <a:latin typeface="Times New Roman" pitchFamily="18" charset="0"/>
                <a:cs typeface="Times New Roman" pitchFamily="18" charset="0"/>
              </a:rPr>
              <a:t>find historical user responses to previous </a:t>
            </a:r>
            <a:r>
              <a:rPr lang="en-US" sz="2000" dirty="0" smtClean="0">
                <a:latin typeface="Times New Roman" pitchFamily="18" charset="0"/>
                <a:cs typeface="Times New Roman" pitchFamily="18" charset="0"/>
              </a:rPr>
              <a:t>articles are </a:t>
            </a:r>
            <a:r>
              <a:rPr lang="en-US" sz="2000" dirty="0" smtClean="0">
                <a:latin typeface="Times New Roman" pitchFamily="18" charset="0"/>
                <a:cs typeface="Times New Roman" pitchFamily="18" charset="0"/>
              </a:rPr>
              <a:t>available and can be treated as soft </a:t>
            </a:r>
            <a:r>
              <a:rPr lang="en-US" sz="2000" dirty="0" smtClean="0">
                <a:latin typeface="Times New Roman" pitchFamily="18" charset="0"/>
                <a:cs typeface="Times New Roman" pitchFamily="18" charset="0"/>
              </a:rPr>
              <a:t>semantic labels</a:t>
            </a:r>
            <a:r>
              <a:rPr lang="en-US" sz="2000" dirty="0" smtClean="0">
                <a:latin typeface="Times New Roman" pitchFamily="18" charset="0"/>
                <a:cs typeface="Times New Roman" pitchFamily="18" charset="0"/>
              </a:rPr>
              <a:t>, that enrich the binary label of </a:t>
            </a:r>
            <a:r>
              <a:rPr lang="en-US" sz="2000" dirty="0" smtClean="0">
                <a:latin typeface="Times New Roman" pitchFamily="18" charset="0"/>
                <a:cs typeface="Times New Roman" pitchFamily="18" charset="0"/>
              </a:rPr>
              <a:t>an article</a:t>
            </a:r>
            <a:r>
              <a:rPr lang="en-US" sz="2000" dirty="0" smtClean="0">
                <a:latin typeface="Times New Roman" pitchFamily="18" charset="0"/>
                <a:cs typeface="Times New Roman" pitchFamily="18" charset="0"/>
              </a:rPr>
              <a:t>, by providing insights into why the article</a:t>
            </a:r>
          </a:p>
          <a:p>
            <a:pPr algn="just">
              <a:lnSpc>
                <a:spcPct val="150000"/>
              </a:lnSpc>
              <a:buNone/>
            </a:pPr>
            <a:r>
              <a:rPr lang="en-US" sz="2000" dirty="0" smtClean="0">
                <a:latin typeface="Times New Roman" pitchFamily="18" charset="0"/>
                <a:cs typeface="Times New Roman" pitchFamily="18" charset="0"/>
              </a:rPr>
              <a:t>	must </a:t>
            </a:r>
            <a:r>
              <a:rPr lang="en-US" sz="2000" dirty="0" smtClean="0">
                <a:latin typeface="Times New Roman" pitchFamily="18" charset="0"/>
                <a:cs typeface="Times New Roman" pitchFamily="18" charset="0"/>
              </a:rPr>
              <a:t>be labeled as fake.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we have an ongoing project to develop a us-able dataset for fake news detection on social media. </a:t>
            </a:r>
            <a:r>
              <a:rPr lang="en-US" sz="1800" dirty="0" smtClean="0">
                <a:latin typeface="Times New Roman" pitchFamily="18" charset="0"/>
                <a:cs typeface="Times New Roman" pitchFamily="18" charset="0"/>
              </a:rPr>
              <a:t>This dataset, called Fake New set20</a:t>
            </a:r>
            <a:r>
              <a:rPr lang="en-US" sz="1800" dirty="0" smtClean="0">
                <a:latin typeface="Times New Roman" pitchFamily="18" charset="0"/>
                <a:cs typeface="Times New Roman" pitchFamily="18" charset="0"/>
              </a:rPr>
              <a:t>, includes all mentioned </a:t>
            </a:r>
            <a:r>
              <a:rPr lang="en-US" sz="1800" dirty="0" smtClean="0">
                <a:latin typeface="Times New Roman" pitchFamily="18" charset="0"/>
                <a:cs typeface="Times New Roman" pitchFamily="18" charset="0"/>
              </a:rPr>
              <a:t>news content </a:t>
            </a:r>
            <a:r>
              <a:rPr lang="en-US" sz="1800" dirty="0" smtClean="0">
                <a:latin typeface="Times New Roman" pitchFamily="18" charset="0"/>
                <a:cs typeface="Times New Roman" pitchFamily="18" charset="0"/>
              </a:rPr>
              <a:t>and social context features with reliable ground </a:t>
            </a:r>
            <a:r>
              <a:rPr lang="en-US" sz="1800" dirty="0" smtClean="0">
                <a:latin typeface="Times New Roman" pitchFamily="18" charset="0"/>
                <a:cs typeface="Times New Roman" pitchFamily="18" charset="0"/>
              </a:rPr>
              <a:t>truth fake </a:t>
            </a:r>
            <a:r>
              <a:rPr lang="en-US" sz="1800" dirty="0" smtClean="0">
                <a:latin typeface="Times New Roman" pitchFamily="18" charset="0"/>
                <a:cs typeface="Times New Roman" pitchFamily="18" charset="0"/>
              </a:rPr>
              <a:t>news </a:t>
            </a:r>
            <a:r>
              <a:rPr lang="en-US" sz="1800" dirty="0" smtClean="0">
                <a:latin typeface="Times New Roman" pitchFamily="18" charset="0"/>
                <a:cs typeface="Times New Roman" pitchFamily="18" charset="0"/>
              </a:rPr>
              <a:t>labels.</a:t>
            </a:r>
          </a:p>
          <a:p>
            <a:pPr algn="just">
              <a:lnSpc>
                <a:spcPct val="150000"/>
              </a:lnSpc>
              <a:buFont typeface="Wingdings" pitchFamily="2" charset="2"/>
              <a:buChar char="Ø"/>
            </a:pPr>
            <a:r>
              <a:rPr lang="en-US" sz="1800" dirty="0" smtClean="0">
                <a:latin typeface="Times New Roman" pitchFamily="18" charset="0"/>
                <a:cs typeface="Times New Roman" pitchFamily="18" charset="0"/>
              </a:rPr>
              <a:t>The </a:t>
            </a:r>
            <a:r>
              <a:rPr lang="en-US" sz="1800" dirty="0" smtClean="0">
                <a:latin typeface="Times New Roman" pitchFamily="18" charset="0"/>
                <a:cs typeface="Times New Roman" pitchFamily="18" charset="0"/>
              </a:rPr>
              <a:t>detection task can be defined as: given a news article </a:t>
            </a:r>
            <a:r>
              <a:rPr lang="en-US" sz="1800" dirty="0" smtClean="0">
                <a:latin typeface="Times New Roman" pitchFamily="18" charset="0"/>
                <a:cs typeface="Times New Roman" pitchFamily="18" charset="0"/>
              </a:rPr>
              <a:t>dither </a:t>
            </a:r>
            <a:r>
              <a:rPr lang="en-US" sz="1800" dirty="0" smtClean="0">
                <a:latin typeface="Times New Roman" pitchFamily="18" charset="0"/>
                <a:cs typeface="Times New Roman" pitchFamily="18" charset="0"/>
              </a:rPr>
              <a:t>target is to predict the corresponding label </a:t>
            </a:r>
            <a:r>
              <a:rPr lang="en-US" sz="1800" dirty="0" err="1" smtClean="0">
                <a:latin typeface="Times New Roman" pitchFamily="18" charset="0"/>
                <a:cs typeface="Times New Roman" pitchFamily="18" charset="0"/>
              </a:rPr>
              <a:t>fi</a:t>
            </a:r>
            <a:r>
              <a:rPr lang="en-US" sz="1800" dirty="0" smtClean="0">
                <a:latin typeface="Times New Roman" pitchFamily="18" charset="0"/>
                <a:cs typeface="Times New Roman" pitchFamily="18" charset="0"/>
              </a:rPr>
              <a:t>. However, </a:t>
            </a:r>
            <a:r>
              <a:rPr lang="en-US" sz="1800" dirty="0" smtClean="0">
                <a:latin typeface="Times New Roman" pitchFamily="18" charset="0"/>
                <a:cs typeface="Times New Roman" pitchFamily="18" charset="0"/>
              </a:rPr>
              <a:t>it is </a:t>
            </a:r>
            <a:r>
              <a:rPr lang="en-US" sz="1800" dirty="0" smtClean="0">
                <a:latin typeface="Times New Roman" pitchFamily="18" charset="0"/>
                <a:cs typeface="Times New Roman" pitchFamily="18" charset="0"/>
              </a:rPr>
              <a:t>important to understand that user response x </a:t>
            </a:r>
            <a:r>
              <a:rPr lang="en-US" sz="1800" dirty="0" smtClean="0">
                <a:latin typeface="Times New Roman" pitchFamily="18" charset="0"/>
                <a:cs typeface="Times New Roman" pitchFamily="18" charset="0"/>
              </a:rPr>
              <a:t>corresponding to </a:t>
            </a:r>
            <a:r>
              <a:rPr lang="en-US" sz="1800" dirty="0" smtClean="0">
                <a:latin typeface="Times New Roman" pitchFamily="18" charset="0"/>
                <a:cs typeface="Times New Roman" pitchFamily="18" charset="0"/>
              </a:rPr>
              <a:t>each article d is available in historical </a:t>
            </a:r>
            <a:r>
              <a:rPr lang="en-US" sz="1800" dirty="0" smtClean="0">
                <a:latin typeface="Times New Roman" pitchFamily="18" charset="0"/>
                <a:cs typeface="Times New Roman" pitchFamily="18" charset="0"/>
              </a:rPr>
              <a:t>training </a:t>
            </a:r>
            <a:r>
              <a:rPr lang="en-US" sz="1800" dirty="0" smtClean="0">
                <a:latin typeface="Times New Roman" pitchFamily="18" charset="0"/>
                <a:cs typeface="Times New Roman" pitchFamily="18" charset="0"/>
              </a:rPr>
              <a:t>data </a:t>
            </a:r>
            <a:r>
              <a:rPr lang="en-US" sz="1800" dirty="0" smtClean="0">
                <a:latin typeface="Times New Roman" pitchFamily="18" charset="0"/>
                <a:cs typeface="Times New Roman" pitchFamily="18" charset="0"/>
              </a:rPr>
              <a:t>during the </a:t>
            </a:r>
            <a:r>
              <a:rPr lang="en-US" sz="1800" dirty="0" smtClean="0">
                <a:latin typeface="Times New Roman" pitchFamily="18" charset="0"/>
                <a:cs typeface="Times New Roman" pitchFamily="18" charset="0"/>
              </a:rPr>
              <a:t>training process.</a:t>
            </a: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propose a novel </a:t>
            </a:r>
            <a:r>
              <a:rPr lang="en-US" sz="2000" dirty="0" smtClean="0">
                <a:latin typeface="Times New Roman" pitchFamily="18" charset="0"/>
                <a:cs typeface="Times New Roman" pitchFamily="18" charset="0"/>
              </a:rPr>
              <a:t>Two-Level Convolution </a:t>
            </a:r>
            <a:r>
              <a:rPr lang="en-US" sz="2000" dirty="0" smtClean="0">
                <a:latin typeface="Times New Roman" pitchFamily="18" charset="0"/>
                <a:cs typeface="Times New Roman" pitchFamily="18" charset="0"/>
              </a:rPr>
              <a:t>Neural Network with User </a:t>
            </a:r>
            <a:r>
              <a:rPr lang="en-US" sz="2000" dirty="0" smtClean="0">
                <a:latin typeface="Times New Roman" pitchFamily="18" charset="0"/>
                <a:cs typeface="Times New Roman" pitchFamily="18" charset="0"/>
              </a:rPr>
              <a:t>Response Generator </a:t>
            </a:r>
            <a:r>
              <a:rPr lang="en-US" sz="2000" dirty="0" smtClean="0">
                <a:latin typeface="Times New Roman" pitchFamily="18" charset="0"/>
                <a:cs typeface="Times New Roman" pitchFamily="18" charset="0"/>
              </a:rPr>
              <a:t>(TCNN-URG) where TCNN </a:t>
            </a:r>
            <a:r>
              <a:rPr lang="en-US" sz="2000" dirty="0" smtClean="0">
                <a:latin typeface="Times New Roman" pitchFamily="18" charset="0"/>
                <a:cs typeface="Times New Roman" pitchFamily="18" charset="0"/>
              </a:rPr>
              <a:t>captures semantic </a:t>
            </a:r>
            <a:r>
              <a:rPr lang="en-US" sz="2000" dirty="0" smtClean="0">
                <a:latin typeface="Times New Roman" pitchFamily="18" charset="0"/>
                <a:cs typeface="Times New Roman" pitchFamily="18" charset="0"/>
              </a:rPr>
              <a:t>information from article text by </a:t>
            </a:r>
            <a:r>
              <a:rPr lang="en-US" sz="2000" dirty="0" smtClean="0">
                <a:latin typeface="Times New Roman" pitchFamily="18" charset="0"/>
                <a:cs typeface="Times New Roman" pitchFamily="18" charset="0"/>
              </a:rPr>
              <a:t>representing it </a:t>
            </a:r>
            <a:r>
              <a:rPr lang="en-US" sz="2000" dirty="0" smtClean="0">
                <a:latin typeface="Times New Roman" pitchFamily="18" charset="0"/>
                <a:cs typeface="Times New Roman" pitchFamily="18" charset="0"/>
              </a:rPr>
              <a:t>at the sentence and word level, </a:t>
            </a:r>
            <a:r>
              <a:rPr lang="en-US" sz="2000" dirty="0" smtClean="0">
                <a:latin typeface="Times New Roman" pitchFamily="18" charset="0"/>
                <a:cs typeface="Times New Roman" pitchFamily="18" charset="0"/>
              </a:rPr>
              <a:t>and URG </a:t>
            </a:r>
            <a:r>
              <a:rPr lang="en-US" sz="2000" dirty="0" smtClean="0">
                <a:latin typeface="Times New Roman" pitchFamily="18" charset="0"/>
                <a:cs typeface="Times New Roman" pitchFamily="18" charset="0"/>
              </a:rPr>
              <a:t>learns a generative model of user </a:t>
            </a:r>
            <a:r>
              <a:rPr lang="en-US" sz="2000" dirty="0" smtClean="0">
                <a:latin typeface="Times New Roman" pitchFamily="18" charset="0"/>
                <a:cs typeface="Times New Roman" pitchFamily="18" charset="0"/>
              </a:rPr>
              <a:t>response to </a:t>
            </a:r>
            <a:r>
              <a:rPr lang="en-US" sz="2000" dirty="0" smtClean="0">
                <a:latin typeface="Times New Roman" pitchFamily="18" charset="0"/>
                <a:cs typeface="Times New Roman" pitchFamily="18" charset="0"/>
              </a:rPr>
              <a:t>article text from historical user responses </a:t>
            </a:r>
            <a:r>
              <a:rPr lang="en-US" sz="2000" dirty="0" smtClean="0">
                <a:latin typeface="Times New Roman" pitchFamily="18" charset="0"/>
                <a:cs typeface="Times New Roman" pitchFamily="18" charset="0"/>
              </a:rPr>
              <a:t>which it </a:t>
            </a:r>
            <a:r>
              <a:rPr lang="en-US" sz="2000" dirty="0" smtClean="0">
                <a:latin typeface="Times New Roman" pitchFamily="18" charset="0"/>
                <a:cs typeface="Times New Roman" pitchFamily="18" charset="0"/>
              </a:rPr>
              <a:t>can use to generate responses to new articles </a:t>
            </a:r>
            <a:r>
              <a:rPr lang="en-US" sz="2000" dirty="0" smtClean="0">
                <a:latin typeface="Times New Roman" pitchFamily="18" charset="0"/>
                <a:cs typeface="Times New Roman" pitchFamily="18" charset="0"/>
              </a:rPr>
              <a:t>in order </a:t>
            </a:r>
            <a:r>
              <a:rPr lang="en-US" sz="2000" dirty="0" smtClean="0">
                <a:latin typeface="Times New Roman" pitchFamily="18" charset="0"/>
                <a:cs typeface="Times New Roman" pitchFamily="18" charset="0"/>
              </a:rPr>
              <a:t>to assist fake news detection. We </a:t>
            </a:r>
            <a:r>
              <a:rPr lang="en-US" sz="2000" dirty="0" smtClean="0">
                <a:latin typeface="Times New Roman" pitchFamily="18" charset="0"/>
                <a:cs typeface="Times New Roman" pitchFamily="18" charset="0"/>
              </a:rPr>
              <a:t>conduct experiments </a:t>
            </a:r>
            <a:r>
              <a:rPr lang="en-US" sz="2000" dirty="0" smtClean="0">
                <a:latin typeface="Times New Roman" pitchFamily="18" charset="0"/>
                <a:cs typeface="Times New Roman" pitchFamily="18" charset="0"/>
              </a:rPr>
              <a:t>on one available dataset and a </a:t>
            </a:r>
            <a:r>
              <a:rPr lang="en-US" sz="2000" dirty="0" smtClean="0">
                <a:latin typeface="Times New Roman" pitchFamily="18" charset="0"/>
                <a:cs typeface="Times New Roman" pitchFamily="18" charset="0"/>
              </a:rPr>
              <a:t>larger dataset </a:t>
            </a:r>
            <a:r>
              <a:rPr lang="en-US" sz="2000" dirty="0" smtClean="0">
                <a:latin typeface="Times New Roman" pitchFamily="18" charset="0"/>
                <a:cs typeface="Times New Roman" pitchFamily="18" charset="0"/>
              </a:rPr>
              <a:t>collected by ourselves. Experimental </a:t>
            </a:r>
            <a:r>
              <a:rPr lang="en-US" sz="2000" dirty="0" smtClean="0">
                <a:latin typeface="Times New Roman" pitchFamily="18" charset="0"/>
                <a:cs typeface="Times New Roman" pitchFamily="18" charset="0"/>
              </a:rPr>
              <a:t>results show </a:t>
            </a:r>
            <a:r>
              <a:rPr lang="en-US" sz="2000" dirty="0" smtClean="0">
                <a:latin typeface="Times New Roman" pitchFamily="18" charset="0"/>
                <a:cs typeface="Times New Roman" pitchFamily="18" charset="0"/>
              </a:rPr>
              <a:t>that TCNN-URG outperforms the </a:t>
            </a:r>
            <a:r>
              <a:rPr lang="en-US" sz="2000" dirty="0" smtClean="0">
                <a:latin typeface="Times New Roman" pitchFamily="18" charset="0"/>
                <a:cs typeface="Times New Roman" pitchFamily="18" charset="0"/>
              </a:rPr>
              <a:t>baselines based </a:t>
            </a:r>
            <a:r>
              <a:rPr lang="en-US" sz="2000" dirty="0" smtClean="0">
                <a:latin typeface="Times New Roman" pitchFamily="18" charset="0"/>
                <a:cs typeface="Times New Roman" pitchFamily="18" charset="0"/>
              </a:rPr>
              <a:t>on prior approaches that detect </a:t>
            </a:r>
            <a:r>
              <a:rPr lang="en-US" sz="2000" dirty="0" smtClean="0">
                <a:latin typeface="Times New Roman" pitchFamily="18" charset="0"/>
                <a:cs typeface="Times New Roman" pitchFamily="18" charset="0"/>
              </a:rPr>
              <a:t>fake news </a:t>
            </a:r>
            <a:r>
              <a:rPr lang="en-US" sz="2000" dirty="0" smtClean="0">
                <a:latin typeface="Times New Roman" pitchFamily="18" charset="0"/>
                <a:cs typeface="Times New Roman" pitchFamily="18" charset="0"/>
              </a:rPr>
              <a:t>from article text alone.</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lvl="0" algn="just">
              <a:lnSpc>
                <a:spcPct val="150000"/>
              </a:lnSpc>
              <a:buFont typeface="Wingdings" pitchFamily="2" charset="2"/>
              <a:buChar char="Ø"/>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However, because </a:t>
            </a:r>
            <a:r>
              <a:rPr lang="en-US" sz="2000" dirty="0" smtClean="0">
                <a:latin typeface="Times New Roman" pitchFamily="18" charset="0"/>
                <a:cs typeface="Times New Roman" pitchFamily="18" charset="0"/>
              </a:rPr>
              <a:t>its </a:t>
            </a:r>
            <a:r>
              <a:rPr lang="en-US" sz="2000" dirty="0" smtClean="0">
                <a:latin typeface="Times New Roman" pitchFamily="18" charset="0"/>
                <a:cs typeface="Times New Roman" pitchFamily="18" charset="0"/>
              </a:rPr>
              <a:t>cheap to provide news online and much faster and </a:t>
            </a:r>
            <a:r>
              <a:rPr lang="en-US" sz="2000" dirty="0" smtClean="0">
                <a:latin typeface="Times New Roman" pitchFamily="18" charset="0"/>
                <a:cs typeface="Times New Roman" pitchFamily="18" charset="0"/>
              </a:rPr>
              <a:t>easier to </a:t>
            </a:r>
            <a:r>
              <a:rPr lang="en-US" sz="2000" dirty="0" smtClean="0">
                <a:latin typeface="Times New Roman" pitchFamily="18" charset="0"/>
                <a:cs typeface="Times New Roman" pitchFamily="18" charset="0"/>
              </a:rPr>
              <a:t>disseminate through social media, large volumes of </a:t>
            </a:r>
            <a:r>
              <a:rPr lang="en-US" sz="2000" dirty="0" smtClean="0">
                <a:latin typeface="Times New Roman" pitchFamily="18" charset="0"/>
                <a:cs typeface="Times New Roman" pitchFamily="18" charset="0"/>
              </a:rPr>
              <a:t>fakeness, </a:t>
            </a:r>
            <a:r>
              <a:rPr lang="en-US" sz="2000" dirty="0" smtClean="0">
                <a:latin typeface="Times New Roman" pitchFamily="18" charset="0"/>
                <a:cs typeface="Times New Roman" pitchFamily="18" charset="0"/>
              </a:rPr>
              <a:t>i.e., those news articles with intentionally false </a:t>
            </a:r>
            <a:r>
              <a:rPr lang="en-US" sz="2000" dirty="0" smtClean="0">
                <a:latin typeface="Times New Roman" pitchFamily="18" charset="0"/>
                <a:cs typeface="Times New Roman" pitchFamily="18" charset="0"/>
              </a:rPr>
              <a:t>information, </a:t>
            </a:r>
            <a:r>
              <a:rPr lang="en-US" sz="2000" dirty="0" smtClean="0">
                <a:latin typeface="Times New Roman" pitchFamily="18" charset="0"/>
                <a:cs typeface="Times New Roman" pitchFamily="18" charset="0"/>
              </a:rPr>
              <a:t>are produced online for a variety of purposes, </a:t>
            </a:r>
            <a:r>
              <a:rPr lang="en-US" sz="2000" dirty="0" smtClean="0">
                <a:latin typeface="Times New Roman" pitchFamily="18" charset="0"/>
                <a:cs typeface="Times New Roman" pitchFamily="18" charset="0"/>
              </a:rPr>
              <a:t>such as </a:t>
            </a:r>
            <a:r>
              <a:rPr lang="en-US" sz="2000" dirty="0" smtClean="0">
                <a:latin typeface="Times New Roman" pitchFamily="18" charset="0"/>
                <a:cs typeface="Times New Roman" pitchFamily="18" charset="0"/>
              </a:rPr>
              <a:t>financial and political gain</a:t>
            </a:r>
            <a:r>
              <a:rPr lang="en-US" sz="2000" dirty="0" smtClean="0">
                <a:latin typeface="Times New Roman" pitchFamily="18" charset="0"/>
                <a:cs typeface="Times New Roman" pitchFamily="18" charset="0"/>
              </a:rPr>
              <a:t>.</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It was estimated that over 1million tweets are related to fake news “Pizzagate”3by </a:t>
            </a:r>
            <a:r>
              <a:rPr lang="en-US" sz="2000" dirty="0" smtClean="0">
                <a:latin typeface="Times New Roman" pitchFamily="18" charset="0"/>
                <a:cs typeface="Times New Roman" pitchFamily="18" charset="0"/>
              </a:rPr>
              <a:t>the end </a:t>
            </a:r>
            <a:r>
              <a:rPr lang="en-US" sz="2000" dirty="0" smtClean="0">
                <a:latin typeface="Times New Roman" pitchFamily="18" charset="0"/>
                <a:cs typeface="Times New Roman" pitchFamily="18" charset="0"/>
              </a:rPr>
              <a:t>of the presidential election. Given the prevalence of </a:t>
            </a:r>
            <a:r>
              <a:rPr lang="en-US" sz="2000" dirty="0" smtClean="0">
                <a:latin typeface="Times New Roman" pitchFamily="18" charset="0"/>
                <a:cs typeface="Times New Roman" pitchFamily="18" charset="0"/>
              </a:rPr>
              <a:t>this new </a:t>
            </a:r>
            <a:r>
              <a:rPr lang="en-US" sz="2000" dirty="0" smtClean="0">
                <a:latin typeface="Times New Roman" pitchFamily="18" charset="0"/>
                <a:cs typeface="Times New Roman" pitchFamily="18" charset="0"/>
              </a:rPr>
              <a:t>phenomenon, “Fake news” was even named the word </a:t>
            </a:r>
            <a:r>
              <a:rPr lang="en-US" sz="2000" dirty="0" smtClean="0">
                <a:latin typeface="Times New Roman" pitchFamily="18" charset="0"/>
                <a:cs typeface="Times New Roman" pitchFamily="18" charset="0"/>
              </a:rPr>
              <a:t>of the </a:t>
            </a:r>
            <a:r>
              <a:rPr lang="en-US" sz="2000" dirty="0" smtClean="0">
                <a:latin typeface="Times New Roman" pitchFamily="18" charset="0"/>
                <a:cs typeface="Times New Roman" pitchFamily="18" charset="0"/>
              </a:rPr>
              <a:t>year by the Macquarie dictionary in 2016.</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00200"/>
            <a:ext cx="6400799" cy="4495799"/>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54605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lang="en-US" sz="1400" dirty="0" smtClean="0">
                          <a:latin typeface="Times New Roman" pitchFamily="18" charset="0"/>
                          <a:cs typeface="Times New Roman" pitchFamily="18" charset="0"/>
                        </a:rPr>
                        <a:t>, “Neural user response generator: Fake news detection with collective user intelligence,”</a:t>
                      </a:r>
                      <a:endParaRPr lang="en-US" sz="1400" dirty="0">
                        <a:latin typeface="Times New Roman" pitchFamily="18" charset="0"/>
                        <a:cs typeface="Times New Roman" pitchFamily="18" charset="0"/>
                      </a:endParaRPr>
                    </a:p>
                  </a:txBody>
                  <a:tcPr/>
                </a:tc>
                <a:tc>
                  <a:txBody>
                    <a:bodyPr/>
                    <a:lstStyle/>
                    <a:p>
                      <a:pPr>
                        <a:lnSpc>
                          <a:spcPct val="150000"/>
                        </a:lnSpc>
                      </a:pPr>
                      <a:r>
                        <a:rPr lang="en-US" sz="1400" dirty="0" smtClean="0">
                          <a:latin typeface="Times New Roman" pitchFamily="18" charset="0"/>
                          <a:cs typeface="Times New Roman" pitchFamily="18" charset="0"/>
                        </a:rPr>
                        <a:t> F. </a:t>
                      </a:r>
                      <a:r>
                        <a:rPr lang="en-US" sz="1400" dirty="0" err="1" smtClean="0">
                          <a:latin typeface="Times New Roman" pitchFamily="18" charset="0"/>
                          <a:cs typeface="Times New Roman" pitchFamily="18" charset="0"/>
                        </a:rPr>
                        <a:t>Qian</a:t>
                      </a:r>
                      <a:r>
                        <a:rPr lang="en-US" sz="1400" dirty="0" smtClean="0">
                          <a:latin typeface="Times New Roman" pitchFamily="18" charset="0"/>
                          <a:cs typeface="Times New Roman" pitchFamily="18" charset="0"/>
                        </a:rPr>
                        <a:t>, C. Gong, K. Sharma, and Y. Liu</a:t>
                      </a:r>
                      <a:endParaRPr lang="en-US" sz="1400" dirty="0">
                        <a:latin typeface="Times New Roman" pitchFamily="18" charset="0"/>
                        <a:cs typeface="Times New Roman" pitchFamily="18" charset="0"/>
                      </a:endParaRPr>
                    </a:p>
                  </a:txBody>
                  <a:tcPr/>
                </a:tc>
                <a:tc>
                  <a:txBody>
                    <a:bodyPr/>
                    <a:lstStyle/>
                    <a:p>
                      <a:pPr>
                        <a:lnSpc>
                          <a:spcPct val="150000"/>
                        </a:lnSpc>
                      </a:pPr>
                      <a:r>
                        <a:rPr kumimoji="0" lang="en-US" sz="1400" kern="1200" baseline="0" dirty="0" smtClean="0">
                          <a:solidFill>
                            <a:schemeClr val="dk1"/>
                          </a:solidFill>
                          <a:latin typeface="Times New Roman" pitchFamily="18" charset="0"/>
                          <a:ea typeface="+mn-ea"/>
                          <a:cs typeface="Times New Roman" pitchFamily="18" charset="0"/>
                        </a:rPr>
                        <a:t>Fake news on social media is a major challenge and studies have shown that fake news can propagate exponentially quickly in early stages.</a:t>
                      </a:r>
                      <a:endParaRPr lang="en-US" sz="1400" dirty="0" smtClean="0">
                        <a:latin typeface="Times New Roman" pitchFamily="18" charset="0"/>
                        <a:cs typeface="Times New Roman" pitchFamily="18" charset="0"/>
                      </a:endParaRPr>
                    </a:p>
                  </a:txBody>
                  <a:tcPr/>
                </a:tc>
              </a:tr>
              <a:tr h="1220991">
                <a:tc>
                  <a:txBody>
                    <a:bodyPr/>
                    <a:lstStyle/>
                    <a:p>
                      <a:r>
                        <a:rPr lang="en-US" sz="1400" dirty="0" smtClean="0">
                          <a:latin typeface="Times New Roman" pitchFamily="18" charset="0"/>
                          <a:cs typeface="Times New Roman" pitchFamily="18" charset="0"/>
                        </a:rPr>
                        <a:t>“Defending against neural fake news,” </a:t>
                      </a:r>
                      <a:endParaRPr lang="en-US" sz="1400" dirty="0">
                        <a:latin typeface="Times New Roman" pitchFamily="18" charset="0"/>
                        <a:cs typeface="Times New Roman" pitchFamily="18" charset="0"/>
                      </a:endParaRPr>
                    </a:p>
                  </a:txBody>
                  <a:tcPr/>
                </a:tc>
                <a:tc>
                  <a:txBody>
                    <a:bodyPr/>
                    <a:lstStyle/>
                    <a:p>
                      <a:pPr algn="just">
                        <a:lnSpc>
                          <a:spcPct val="150000"/>
                        </a:lnSpc>
                      </a:pPr>
                      <a:r>
                        <a:rPr lang="en-US" sz="1400" dirty="0" smtClean="0">
                          <a:latin typeface="Times New Roman" pitchFamily="18" charset="0"/>
                          <a:cs typeface="Times New Roman" pitchFamily="18" charset="0"/>
                        </a:rPr>
                        <a:t>R. Zellers, A. </a:t>
                      </a:r>
                      <a:r>
                        <a:rPr lang="en-US" sz="1400" dirty="0" err="1" smtClean="0">
                          <a:latin typeface="Times New Roman" pitchFamily="18" charset="0"/>
                          <a:cs typeface="Times New Roman" pitchFamily="18" charset="0"/>
                        </a:rPr>
                        <a:t>Holtzman</a:t>
                      </a:r>
                      <a:r>
                        <a:rPr lang="en-US" sz="1400" dirty="0" smtClean="0">
                          <a:latin typeface="Times New Roman" pitchFamily="18" charset="0"/>
                          <a:cs typeface="Times New Roman" pitchFamily="18" charset="0"/>
                        </a:rPr>
                        <a:t>, H. </a:t>
                      </a:r>
                      <a:r>
                        <a:rPr lang="en-US" sz="1400" dirty="0" err="1" smtClean="0">
                          <a:latin typeface="Times New Roman" pitchFamily="18" charset="0"/>
                          <a:cs typeface="Times New Roman" pitchFamily="18" charset="0"/>
                        </a:rPr>
                        <a:t>Rashkin</a:t>
                      </a:r>
                      <a:r>
                        <a:rPr lang="en-US" sz="1400" dirty="0" smtClean="0">
                          <a:latin typeface="Times New Roman" pitchFamily="18" charset="0"/>
                          <a:cs typeface="Times New Roman" pitchFamily="18" charset="0"/>
                        </a:rPr>
                        <a:t>, Y. Bisk, A. </a:t>
                      </a:r>
                      <a:r>
                        <a:rPr lang="en-US" sz="1400" dirty="0" err="1" smtClean="0">
                          <a:latin typeface="Times New Roman" pitchFamily="18" charset="0"/>
                          <a:cs typeface="Times New Roman" pitchFamily="18" charset="0"/>
                        </a:rPr>
                        <a:t>Farhadi</a:t>
                      </a:r>
                      <a:r>
                        <a:rPr lang="en-US" sz="1400" dirty="0" smtClean="0">
                          <a:latin typeface="Times New Roman" pitchFamily="18" charset="0"/>
                          <a:cs typeface="Times New Roman" pitchFamily="18" charset="0"/>
                        </a:rPr>
                        <a:t>, F. </a:t>
                      </a:r>
                      <a:r>
                        <a:rPr lang="en-US" sz="1400" dirty="0" err="1" smtClean="0">
                          <a:latin typeface="Times New Roman" pitchFamily="18" charset="0"/>
                          <a:cs typeface="Times New Roman" pitchFamily="18" charset="0"/>
                        </a:rPr>
                        <a:t>Roesner</a:t>
                      </a:r>
                      <a:r>
                        <a:rPr lang="en-US" sz="1400" dirty="0" smtClean="0">
                          <a:latin typeface="Times New Roman" pitchFamily="18" charset="0"/>
                          <a:cs typeface="Times New Roman" pitchFamily="18" charset="0"/>
                        </a:rPr>
                        <a:t>, and Y. </a:t>
                      </a:r>
                      <a:r>
                        <a:rPr lang="en-US" sz="1400" dirty="0" err="1" smtClean="0">
                          <a:latin typeface="Times New Roman" pitchFamily="18" charset="0"/>
                          <a:cs typeface="Times New Roman" pitchFamily="18" charset="0"/>
                        </a:rPr>
                        <a:t>Choi</a:t>
                      </a:r>
                      <a:r>
                        <a:rPr lang="en-US" sz="1400" dirty="0" smtClean="0">
                          <a:latin typeface="Times New Roman" pitchFamily="18" charset="0"/>
                          <a:cs typeface="Times New Roman" pitchFamily="18" charset="0"/>
                        </a:rPr>
                        <a:t>, </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smtClean="0">
                          <a:latin typeface="Times New Roman" pitchFamily="18" charset="0"/>
                          <a:cs typeface="Times New Roman" pitchFamily="18" charset="0"/>
                        </a:rPr>
                        <a:t>Recent progress in natural language generation has raised dual-use concerns. While applications like summarization and translation are positive, the underlying technology also might enable adversaries to generate neural fake news: targeted propaganda that closely mimics the style of real news.</a:t>
                      </a:r>
                      <a:endParaRPr lang="en-US" sz="14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6778307"/>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lang="en-US" sz="1600" dirty="0" smtClean="0">
                          <a:latin typeface="Times New Roman" pitchFamily="18" charset="0"/>
                          <a:cs typeface="Times New Roman" pitchFamily="18" charset="0"/>
                        </a:rPr>
                        <a:t>“Fake news detection on social media: A data mining perspective,”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smtClean="0">
                          <a:latin typeface="Times New Roman" pitchFamily="18" charset="0"/>
                          <a:cs typeface="Times New Roman" pitchFamily="18" charset="0"/>
                        </a:rPr>
                        <a:t>K. </a:t>
                      </a:r>
                      <a:r>
                        <a:rPr lang="en-US" sz="1600" dirty="0" err="1" smtClean="0">
                          <a:latin typeface="Times New Roman" pitchFamily="18" charset="0"/>
                          <a:cs typeface="Times New Roman" pitchFamily="18" charset="0"/>
                        </a:rPr>
                        <a:t>Shu</a:t>
                      </a:r>
                      <a:r>
                        <a:rPr lang="en-US" sz="1600" dirty="0" smtClean="0">
                          <a:latin typeface="Times New Roman" pitchFamily="18" charset="0"/>
                          <a:cs typeface="Times New Roman" pitchFamily="18" charset="0"/>
                        </a:rPr>
                        <a:t>, A. </a:t>
                      </a:r>
                      <a:r>
                        <a:rPr lang="en-US" sz="1600" dirty="0" err="1" smtClean="0">
                          <a:latin typeface="Times New Roman" pitchFamily="18" charset="0"/>
                          <a:cs typeface="Times New Roman" pitchFamily="18" charset="0"/>
                        </a:rPr>
                        <a:t>Sliva</a:t>
                      </a:r>
                      <a:r>
                        <a:rPr lang="en-US" sz="1600" dirty="0" smtClean="0">
                          <a:latin typeface="Times New Roman" pitchFamily="18" charset="0"/>
                          <a:cs typeface="Times New Roman" pitchFamily="18" charset="0"/>
                        </a:rPr>
                        <a:t>, S. Wang, J. Tang, and H. Liu,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lang="en-US" sz="1600" dirty="0" smtClean="0">
                          <a:latin typeface="Times New Roman" pitchFamily="18" charset="0"/>
                          <a:cs typeface="Times New Roman" pitchFamily="18" charset="0"/>
                        </a:rPr>
                        <a:t>Social media for news consumption is a double-edged sword. On the one hand, its low cost, easy access, and rapid dissemination of information lead people to seek out and consume news from social media. On the other hand, it enables the wide spread of "fake news", i.e., low quality news with intentionally false information.</a:t>
                      </a:r>
                      <a:endParaRPr lang="en-US" sz="1600" dirty="0">
                        <a:latin typeface="Times New Roman" pitchFamily="18" charset="0"/>
                        <a:cs typeface="Times New Roman" pitchFamily="18" charset="0"/>
                      </a:endParaRPr>
                    </a:p>
                  </a:txBody>
                  <a:tcPr/>
                </a:tc>
              </a:tr>
              <a:tr h="3070288">
                <a:tc>
                  <a:txBody>
                    <a:bodyPr/>
                    <a:lstStyle/>
                    <a:p>
                      <a:pPr algn="just">
                        <a:lnSpc>
                          <a:spcPct val="150000"/>
                        </a:lnSpc>
                      </a:pPr>
                      <a:r>
                        <a:rPr lang="en-US" sz="1600" dirty="0" smtClean="0">
                          <a:latin typeface="Times New Roman" pitchFamily="18" charset="0"/>
                          <a:cs typeface="Times New Roman" pitchFamily="18" charset="0"/>
                        </a:rPr>
                        <a:t>“</a:t>
                      </a:r>
                      <a:r>
                        <a:rPr lang="en-US" sz="1600" dirty="0" err="1" smtClean="0">
                          <a:latin typeface="Times New Roman" pitchFamily="18" charset="0"/>
                          <a:cs typeface="Times New Roman" pitchFamily="18" charset="0"/>
                        </a:rPr>
                        <a:t>Csi</a:t>
                      </a:r>
                      <a:r>
                        <a:rPr lang="en-US" sz="1600" dirty="0" smtClean="0">
                          <a:latin typeface="Times New Roman" pitchFamily="18" charset="0"/>
                          <a:cs typeface="Times New Roman" pitchFamily="18" charset="0"/>
                        </a:rPr>
                        <a:t>: A hybrid deep model for fake news detection,”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smtClean="0">
                          <a:latin typeface="Times New Roman" pitchFamily="18" charset="0"/>
                          <a:cs typeface="Times New Roman" pitchFamily="18" charset="0"/>
                        </a:rPr>
                        <a:t>N. </a:t>
                      </a:r>
                      <a:r>
                        <a:rPr lang="en-US" sz="1600" dirty="0" err="1" smtClean="0">
                          <a:latin typeface="Times New Roman" pitchFamily="18" charset="0"/>
                          <a:cs typeface="Times New Roman" pitchFamily="18" charset="0"/>
                        </a:rPr>
                        <a:t>Ruchansky</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Seo</a:t>
                      </a:r>
                      <a:r>
                        <a:rPr lang="en-US" sz="1600" dirty="0" smtClean="0">
                          <a:latin typeface="Times New Roman" pitchFamily="18" charset="0"/>
                          <a:cs typeface="Times New Roman" pitchFamily="18" charset="0"/>
                        </a:rPr>
                        <a:t>, and Y. Liu, </a:t>
                      </a:r>
                      <a:endParaRPr lang="en-US" sz="1600" dirty="0">
                        <a:latin typeface="Times New Roman" pitchFamily="18" charset="0"/>
                        <a:cs typeface="Times New Roman" pitchFamily="18" charset="0"/>
                      </a:endParaRPr>
                    </a:p>
                  </a:txBody>
                  <a:tcPr/>
                </a:tc>
                <a:tc>
                  <a:txBody>
                    <a:bodyPr/>
                    <a:lstStyle/>
                    <a:p>
                      <a:pPr algn="just">
                        <a:lnSpc>
                          <a:spcPct val="150000"/>
                        </a:lnSpc>
                      </a:pPr>
                      <a:r>
                        <a:rPr kumimoji="0" lang="en-US" sz="1600" kern="1200" dirty="0" smtClean="0">
                          <a:solidFill>
                            <a:schemeClr val="dk1"/>
                          </a:solidFill>
                          <a:latin typeface="Times New Roman" pitchFamily="18" charset="0"/>
                          <a:ea typeface="+mn-ea"/>
                          <a:cs typeface="Times New Roman" pitchFamily="18" charset="0"/>
                        </a:rPr>
                        <a:t>The topic of fake news has drawn </a:t>
                      </a:r>
                      <a:r>
                        <a:rPr kumimoji="0" lang="en-US" sz="1600" kern="1200" dirty="0" err="1" smtClean="0">
                          <a:solidFill>
                            <a:schemeClr val="dk1"/>
                          </a:solidFill>
                          <a:latin typeface="Times New Roman" pitchFamily="18" charset="0"/>
                          <a:ea typeface="+mn-ea"/>
                          <a:cs typeface="Times New Roman" pitchFamily="18" charset="0"/>
                        </a:rPr>
                        <a:t>aention</a:t>
                      </a:r>
                      <a:r>
                        <a:rPr kumimoji="0" lang="en-US" sz="1600" kern="1200" dirty="0" smtClean="0">
                          <a:solidFill>
                            <a:schemeClr val="dk1"/>
                          </a:solidFill>
                          <a:latin typeface="Times New Roman" pitchFamily="18" charset="0"/>
                          <a:ea typeface="+mn-ea"/>
                          <a:cs typeface="Times New Roman" pitchFamily="18" charset="0"/>
                        </a:rPr>
                        <a:t> both from the public and the academic communities. Such misinformation has the potential of affecting public opinion, providing an opportunity for malicious parties to manipulate the outcomes of public events such as elections.</a:t>
                      </a: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buNone/>
            </a:pPr>
            <a:r>
              <a:rPr lang="en-US" sz="1400" dirty="0" smtClean="0">
                <a:latin typeface="Times New Roman" pitchFamily="18" charset="0"/>
                <a:cs typeface="Times New Roman" pitchFamily="18" charset="0"/>
              </a:rPr>
              <a:t>[1] G. staff and agencies, “Washington gunman motivated by fake news ’</a:t>
            </a:r>
            <a:r>
              <a:rPr lang="en-US" sz="1400" dirty="0" err="1" smtClean="0">
                <a:latin typeface="Times New Roman" pitchFamily="18" charset="0"/>
                <a:cs typeface="Times New Roman" pitchFamily="18" charset="0"/>
              </a:rPr>
              <a:t>pizzagate</a:t>
            </a:r>
            <a:r>
              <a:rPr lang="en-US" sz="1400" dirty="0" smtClean="0">
                <a:latin typeface="Times New Roman" pitchFamily="18" charset="0"/>
                <a:cs typeface="Times New Roman" pitchFamily="18" charset="0"/>
              </a:rPr>
              <a:t>’ conspiracy,” 12 2016. [Online]. Available: https://www.theguardian.com/us-news/2016/dec/05/gunman-detained-atcomet-pizza-restaurant-was-self-investigating-fake-news-reports</a:t>
            </a:r>
          </a:p>
          <a:p>
            <a:pPr algn="just">
              <a:lnSpc>
                <a:spcPct val="160000"/>
              </a:lnSpc>
              <a:buNone/>
            </a:pPr>
            <a:r>
              <a:rPr lang="en-US" sz="1400" dirty="0" smtClean="0">
                <a:latin typeface="Times New Roman" pitchFamily="18" charset="0"/>
                <a:cs typeface="Times New Roman" pitchFamily="18" charset="0"/>
              </a:rPr>
              <a:t>[2] J. </a:t>
            </a:r>
            <a:r>
              <a:rPr lang="en-US" sz="1400" dirty="0" err="1" smtClean="0">
                <a:latin typeface="Times New Roman" pitchFamily="18" charset="0"/>
                <a:cs typeface="Times New Roman" pitchFamily="18" charset="0"/>
              </a:rPr>
              <a:t>Gillin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Politifact</a:t>
            </a:r>
            <a:r>
              <a:rPr lang="en-US" sz="1400" dirty="0" smtClean="0">
                <a:latin typeface="Times New Roman" pitchFamily="18" charset="0"/>
                <a:cs typeface="Times New Roman" pitchFamily="18" charset="0"/>
              </a:rPr>
              <a:t> - fake news story about trump banning </a:t>
            </a:r>
            <a:r>
              <a:rPr lang="en-US" sz="1400" dirty="0" err="1" smtClean="0">
                <a:latin typeface="Times New Roman" pitchFamily="18" charset="0"/>
                <a:cs typeface="Times New Roman" pitchFamily="18" charset="0"/>
              </a:rPr>
              <a:t>facebook</a:t>
            </a:r>
            <a:r>
              <a:rPr lang="en-US" sz="1400" dirty="0" smtClean="0">
                <a:latin typeface="Times New Roman" pitchFamily="18" charset="0"/>
                <a:cs typeface="Times New Roman" pitchFamily="18" charset="0"/>
              </a:rPr>
              <a:t> by executive order is an </a:t>
            </a:r>
            <a:r>
              <a:rPr lang="en-US" sz="1400" dirty="0" err="1" smtClean="0">
                <a:latin typeface="Times New Roman" pitchFamily="18" charset="0"/>
                <a:cs typeface="Times New Roman" pitchFamily="18" charset="0"/>
              </a:rPr>
              <a:t>april</a:t>
            </a:r>
            <a:r>
              <a:rPr lang="en-US" sz="1400" dirty="0" smtClean="0">
                <a:latin typeface="Times New Roman" pitchFamily="18" charset="0"/>
                <a:cs typeface="Times New Roman" pitchFamily="18" charset="0"/>
              </a:rPr>
              <a:t> fool’s day prank,” Apr 2017. [Online]. </a:t>
            </a:r>
            <a:r>
              <a:rPr lang="en-US" sz="1400" dirty="0" err="1" smtClean="0">
                <a:latin typeface="Times New Roman" pitchFamily="18" charset="0"/>
                <a:cs typeface="Times New Roman" pitchFamily="18" charset="0"/>
              </a:rPr>
              <a:t>Available:https</a:t>
            </a:r>
            <a:r>
              <a:rPr lang="en-US" sz="1400" dirty="0" smtClean="0">
                <a:latin typeface="Times New Roman" pitchFamily="18" charset="0"/>
                <a:cs typeface="Times New Roman" pitchFamily="18" charset="0"/>
              </a:rPr>
              <a:t>://</a:t>
            </a:r>
            <a:r>
              <a:rPr lang="en-US" sz="1400" dirty="0" err="1" smtClean="0">
                <a:latin typeface="Times New Roman" pitchFamily="18" charset="0"/>
                <a:cs typeface="Times New Roman" pitchFamily="18" charset="0"/>
              </a:rPr>
              <a:t>www.politifact.com</a:t>
            </a:r>
            <a:r>
              <a:rPr lang="en-US" sz="1400" dirty="0" smtClean="0">
                <a:latin typeface="Times New Roman" pitchFamily="18" charset="0"/>
                <a:cs typeface="Times New Roman" pitchFamily="18" charset="0"/>
              </a:rPr>
              <a:t>/</a:t>
            </a:r>
            <a:r>
              <a:rPr lang="en-US" sz="1400" dirty="0" err="1" smtClean="0">
                <a:latin typeface="Times New Roman" pitchFamily="18" charset="0"/>
                <a:cs typeface="Times New Roman" pitchFamily="18" charset="0"/>
              </a:rPr>
              <a:t>factchecks</a:t>
            </a:r>
            <a:r>
              <a:rPr lang="en-US" sz="1400" dirty="0" smtClean="0">
                <a:latin typeface="Times New Roman" pitchFamily="18" charset="0"/>
                <a:cs typeface="Times New Roman" pitchFamily="18" charset="0"/>
              </a:rPr>
              <a:t>/2017/</a:t>
            </a:r>
            <a:r>
              <a:rPr lang="en-US" sz="1400" dirty="0" err="1" smtClean="0">
                <a:latin typeface="Times New Roman" pitchFamily="18" charset="0"/>
                <a:cs typeface="Times New Roman" pitchFamily="18" charset="0"/>
              </a:rPr>
              <a:t>apr</a:t>
            </a:r>
            <a:r>
              <a:rPr lang="en-US" sz="1400" dirty="0" smtClean="0">
                <a:latin typeface="Times New Roman" pitchFamily="18" charset="0"/>
                <a:cs typeface="Times New Roman" pitchFamily="18" charset="0"/>
              </a:rPr>
              <a:t>/27/</a:t>
            </a:r>
            <a:r>
              <a:rPr lang="en-US" sz="1400" dirty="0" err="1" smtClean="0">
                <a:latin typeface="Times New Roman" pitchFamily="18" charset="0"/>
                <a:cs typeface="Times New Roman" pitchFamily="18" charset="0"/>
              </a:rPr>
              <a:t>blogposting</a:t>
            </a:r>
            <a:r>
              <a:rPr lang="en-US" sz="1400" dirty="0" smtClean="0">
                <a:latin typeface="Times New Roman" pitchFamily="18" charset="0"/>
                <a:cs typeface="Times New Roman" pitchFamily="18" charset="0"/>
              </a:rPr>
              <a:t>/fake-news-story-about-trump-banning-</a:t>
            </a:r>
            <a:r>
              <a:rPr lang="en-US" sz="1400" dirty="0" err="1" smtClean="0">
                <a:latin typeface="Times New Roman" pitchFamily="18" charset="0"/>
                <a:cs typeface="Times New Roman" pitchFamily="18" charset="0"/>
              </a:rPr>
              <a:t>facebook</a:t>
            </a:r>
            <a:r>
              <a:rPr lang="en-US" sz="1400" dirty="0" smtClean="0">
                <a:latin typeface="Times New Roman" pitchFamily="18" charset="0"/>
                <a:cs typeface="Times New Roman" pitchFamily="18" charset="0"/>
              </a:rPr>
              <a:t>-</a:t>
            </a:r>
            <a:r>
              <a:rPr lang="en-US" sz="1400" dirty="0" err="1" smtClean="0">
                <a:latin typeface="Times New Roman" pitchFamily="18" charset="0"/>
                <a:cs typeface="Times New Roman" pitchFamily="18" charset="0"/>
              </a:rPr>
              <a:t>execu</a:t>
            </a:r>
            <a:r>
              <a:rPr lang="en-US" sz="1400" dirty="0" smtClean="0">
                <a:latin typeface="Times New Roman" pitchFamily="18" charset="0"/>
                <a:cs typeface="Times New Roman" pitchFamily="18" charset="0"/>
              </a:rPr>
              <a:t>/</a:t>
            </a:r>
          </a:p>
          <a:p>
            <a:pPr algn="just">
              <a:lnSpc>
                <a:spcPct val="160000"/>
              </a:lnSpc>
              <a:buNone/>
            </a:pPr>
            <a:r>
              <a:rPr lang="en-US" sz="1400" dirty="0" smtClean="0">
                <a:latin typeface="Times New Roman" pitchFamily="18" charset="0"/>
                <a:cs typeface="Times New Roman" pitchFamily="18" charset="0"/>
              </a:rPr>
              <a:t>[3] F. </a:t>
            </a:r>
            <a:r>
              <a:rPr lang="en-US" sz="1400" dirty="0" err="1" smtClean="0">
                <a:latin typeface="Times New Roman" pitchFamily="18" charset="0"/>
                <a:cs typeface="Times New Roman" pitchFamily="18" charset="0"/>
              </a:rPr>
              <a:t>Qian</a:t>
            </a:r>
            <a:r>
              <a:rPr lang="en-US" sz="1400" dirty="0" smtClean="0">
                <a:latin typeface="Times New Roman" pitchFamily="18" charset="0"/>
                <a:cs typeface="Times New Roman" pitchFamily="18" charset="0"/>
              </a:rPr>
              <a:t>, C. Gong, K. Sharma, and Y. Liu, “Neural user response generator: Fake news detection with collective user intelligence,” in </a:t>
            </a:r>
            <a:r>
              <a:rPr lang="en-US" sz="1400" i="1" dirty="0" smtClean="0">
                <a:latin typeface="Times New Roman" pitchFamily="18" charset="0"/>
                <a:cs typeface="Times New Roman" pitchFamily="18" charset="0"/>
              </a:rPr>
              <a:t>Proceedings of the Twenty-Seventh International Joint Conference on </a:t>
            </a:r>
            <a:r>
              <a:rPr lang="fr-FR" sz="1400" i="1" dirty="0" err="1" smtClean="0">
                <a:latin typeface="Times New Roman" pitchFamily="18" charset="0"/>
                <a:cs typeface="Times New Roman" pitchFamily="18" charset="0"/>
              </a:rPr>
              <a:t>Artificial</a:t>
            </a:r>
            <a:r>
              <a:rPr lang="fr-FR" sz="1400" i="1" dirty="0" smtClean="0">
                <a:latin typeface="Times New Roman" pitchFamily="18" charset="0"/>
                <a:cs typeface="Times New Roman" pitchFamily="18" charset="0"/>
              </a:rPr>
              <a:t> Intelligence, IJCAI-18. International Joint </a:t>
            </a:r>
            <a:r>
              <a:rPr lang="fr-FR" sz="1400" i="1" dirty="0" err="1" smtClean="0">
                <a:latin typeface="Times New Roman" pitchFamily="18" charset="0"/>
                <a:cs typeface="Times New Roman" pitchFamily="18" charset="0"/>
              </a:rPr>
              <a:t>Conferences</a:t>
            </a:r>
            <a:r>
              <a:rPr lang="fr-FR" sz="1400" i="1" dirty="0" smtClean="0">
                <a:latin typeface="Times New Roman" pitchFamily="18" charset="0"/>
                <a:cs typeface="Times New Roman" pitchFamily="18" charset="0"/>
              </a:rPr>
              <a:t> on </a:t>
            </a:r>
            <a:r>
              <a:rPr lang="en-US" sz="1400" dirty="0" smtClean="0">
                <a:latin typeface="Times New Roman" pitchFamily="18" charset="0"/>
                <a:cs typeface="Times New Roman" pitchFamily="18" charset="0"/>
              </a:rPr>
              <a:t>Artificial Intelligence Organization, 7 2018, pp. 3834–3840. [Online].Available: </a:t>
            </a:r>
            <a:r>
              <a:rPr lang="en-US" sz="1400" dirty="0" smtClean="0">
                <a:latin typeface="Times New Roman" pitchFamily="18" charset="0"/>
                <a:cs typeface="Times New Roman" pitchFamily="18" charset="0"/>
                <a:hlinkClick r:id="rId3"/>
              </a:rPr>
              <a:t>https://doi.org/10.24963/ijcai.2018/533</a:t>
            </a:r>
            <a:r>
              <a:rPr lang="en-US" sz="1400" dirty="0" smtClean="0">
                <a:latin typeface="Times New Roman" pitchFamily="18" charset="0"/>
                <a:cs typeface="Times New Roman" pitchFamily="18" charset="0"/>
              </a:rPr>
              <a:t>.</a:t>
            </a:r>
          </a:p>
          <a:p>
            <a:pPr algn="just">
              <a:lnSpc>
                <a:spcPct val="160000"/>
              </a:lnSpc>
              <a:buNone/>
            </a:pPr>
            <a:r>
              <a:rPr lang="en-US" sz="1400" dirty="0" smtClean="0">
                <a:latin typeface="Times New Roman" pitchFamily="18" charset="0"/>
                <a:cs typeface="Times New Roman" pitchFamily="18" charset="0"/>
              </a:rPr>
              <a:t>[4] R. Zellers, A. </a:t>
            </a:r>
            <a:r>
              <a:rPr lang="en-US" sz="1400" dirty="0" err="1" smtClean="0">
                <a:latin typeface="Times New Roman" pitchFamily="18" charset="0"/>
                <a:cs typeface="Times New Roman" pitchFamily="18" charset="0"/>
              </a:rPr>
              <a:t>Holtzman</a:t>
            </a:r>
            <a:r>
              <a:rPr lang="en-US" sz="1400" dirty="0" smtClean="0">
                <a:latin typeface="Times New Roman" pitchFamily="18" charset="0"/>
                <a:cs typeface="Times New Roman" pitchFamily="18" charset="0"/>
              </a:rPr>
              <a:t>, H. </a:t>
            </a:r>
            <a:r>
              <a:rPr lang="en-US" sz="1400" dirty="0" err="1" smtClean="0">
                <a:latin typeface="Times New Roman" pitchFamily="18" charset="0"/>
                <a:cs typeface="Times New Roman" pitchFamily="18" charset="0"/>
              </a:rPr>
              <a:t>Rashkin</a:t>
            </a:r>
            <a:r>
              <a:rPr lang="en-US" sz="1400" dirty="0" smtClean="0">
                <a:latin typeface="Times New Roman" pitchFamily="18" charset="0"/>
                <a:cs typeface="Times New Roman" pitchFamily="18" charset="0"/>
              </a:rPr>
              <a:t>, Y. Bisk, A. </a:t>
            </a:r>
            <a:r>
              <a:rPr lang="en-US" sz="1400" dirty="0" err="1" smtClean="0">
                <a:latin typeface="Times New Roman" pitchFamily="18" charset="0"/>
                <a:cs typeface="Times New Roman" pitchFamily="18" charset="0"/>
              </a:rPr>
              <a:t>Farhadi</a:t>
            </a:r>
            <a:r>
              <a:rPr lang="en-US" sz="1400" dirty="0" smtClean="0">
                <a:latin typeface="Times New Roman" pitchFamily="18" charset="0"/>
                <a:cs typeface="Times New Roman" pitchFamily="18" charset="0"/>
              </a:rPr>
              <a:t>, F. </a:t>
            </a:r>
            <a:r>
              <a:rPr lang="en-US" sz="1400" dirty="0" err="1" smtClean="0">
                <a:latin typeface="Times New Roman" pitchFamily="18" charset="0"/>
                <a:cs typeface="Times New Roman" pitchFamily="18" charset="0"/>
              </a:rPr>
              <a:t>Roesner</a:t>
            </a:r>
            <a:r>
              <a:rPr lang="en-US" sz="1400" dirty="0" smtClean="0">
                <a:latin typeface="Times New Roman" pitchFamily="18" charset="0"/>
                <a:cs typeface="Times New Roman" pitchFamily="18" charset="0"/>
              </a:rPr>
              <a:t>, and Y. </a:t>
            </a:r>
            <a:r>
              <a:rPr lang="en-US" sz="1400" dirty="0" err="1" smtClean="0">
                <a:latin typeface="Times New Roman" pitchFamily="18" charset="0"/>
                <a:cs typeface="Times New Roman" pitchFamily="18" charset="0"/>
              </a:rPr>
              <a:t>Choi</a:t>
            </a:r>
            <a:r>
              <a:rPr lang="en-US" sz="1400" dirty="0" smtClean="0">
                <a:latin typeface="Times New Roman" pitchFamily="18" charset="0"/>
                <a:cs typeface="Times New Roman" pitchFamily="18" charset="0"/>
              </a:rPr>
              <a:t>, “Defending against neural fake news,” in </a:t>
            </a:r>
            <a:r>
              <a:rPr lang="en-US" sz="1400" i="1" dirty="0" smtClean="0">
                <a:latin typeface="Times New Roman" pitchFamily="18" charset="0"/>
                <a:cs typeface="Times New Roman" pitchFamily="18" charset="0"/>
              </a:rPr>
              <a:t>Advances in Neural Information Processing Systems 32, H. Wallach, H. </a:t>
            </a:r>
            <a:r>
              <a:rPr lang="en-US" sz="1400" i="1" dirty="0" err="1" smtClean="0">
                <a:latin typeface="Times New Roman" pitchFamily="18" charset="0"/>
                <a:cs typeface="Times New Roman" pitchFamily="18" charset="0"/>
              </a:rPr>
              <a:t>Larochelle</a:t>
            </a:r>
            <a:r>
              <a:rPr lang="en-US" sz="1400" i="1"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A. </a:t>
            </a:r>
            <a:r>
              <a:rPr lang="en-US" sz="1400" dirty="0" err="1" smtClean="0">
                <a:latin typeface="Times New Roman" pitchFamily="18" charset="0"/>
                <a:cs typeface="Times New Roman" pitchFamily="18" charset="0"/>
              </a:rPr>
              <a:t>Beygelzimer</a:t>
            </a:r>
            <a:r>
              <a:rPr lang="en-US" sz="1400" dirty="0" smtClean="0">
                <a:latin typeface="Times New Roman" pitchFamily="18" charset="0"/>
                <a:cs typeface="Times New Roman" pitchFamily="18" charset="0"/>
              </a:rPr>
              <a:t>, F. </a:t>
            </a:r>
            <a:r>
              <a:rPr lang="en-US" sz="1400" dirty="0" err="1" smtClean="0">
                <a:latin typeface="Times New Roman" pitchFamily="18" charset="0"/>
                <a:cs typeface="Times New Roman" pitchFamily="18" charset="0"/>
              </a:rPr>
              <a:t>d'Alch´e-Buc</a:t>
            </a:r>
            <a:r>
              <a:rPr lang="en-US" sz="1400" dirty="0" smtClean="0">
                <a:latin typeface="Times New Roman" pitchFamily="18" charset="0"/>
                <a:cs typeface="Times New Roman" pitchFamily="18" charset="0"/>
              </a:rPr>
              <a:t>, E. Fox, and R. Garnett, Eds.</a:t>
            </a:r>
            <a:r>
              <a:rPr lang="fr-FR" sz="1400" dirty="0" err="1" smtClean="0">
                <a:latin typeface="Times New Roman" pitchFamily="18" charset="0"/>
                <a:cs typeface="Times New Roman" pitchFamily="18" charset="0"/>
              </a:rPr>
              <a:t>Curran</a:t>
            </a:r>
            <a:r>
              <a:rPr lang="fr-FR" sz="1400" dirty="0" smtClean="0">
                <a:latin typeface="Times New Roman" pitchFamily="18" charset="0"/>
                <a:cs typeface="Times New Roman" pitchFamily="18" charset="0"/>
              </a:rPr>
              <a:t> Associates, Inc., 2019, pp. 9054–9065.</a:t>
            </a:r>
          </a:p>
          <a:p>
            <a:pPr algn="just">
              <a:lnSpc>
                <a:spcPct val="160000"/>
              </a:lnSpc>
              <a:buNone/>
            </a:pPr>
            <a:endParaRPr lang="en-US" sz="1400" dirty="0" smtClean="0">
              <a:latin typeface="Times New Roman" pitchFamily="18" charset="0"/>
              <a:cs typeface="Times New Roman" pitchFamily="18" charset="0"/>
            </a:endParaRPr>
          </a:p>
          <a:p>
            <a:pPr algn="just">
              <a:lnSpc>
                <a:spcPct val="160000"/>
              </a:lnSpc>
              <a:buNone/>
            </a:pP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lgn="just">
              <a:lnSpc>
                <a:spcPct val="160000"/>
              </a:lnSpc>
              <a:buNone/>
            </a:pPr>
            <a:r>
              <a:rPr lang="en-US" sz="1400" dirty="0" smtClean="0">
                <a:latin typeface="Times New Roman" pitchFamily="18" charset="0"/>
                <a:cs typeface="Times New Roman" pitchFamily="18" charset="0"/>
              </a:rPr>
              <a:t>[5] K. </a:t>
            </a:r>
            <a:r>
              <a:rPr lang="en-US" sz="1400" dirty="0" err="1" smtClean="0">
                <a:latin typeface="Times New Roman" pitchFamily="18" charset="0"/>
                <a:cs typeface="Times New Roman" pitchFamily="18" charset="0"/>
              </a:rPr>
              <a:t>Shu</a:t>
            </a:r>
            <a:r>
              <a:rPr lang="en-US" sz="1400" dirty="0" smtClean="0">
                <a:latin typeface="Times New Roman" pitchFamily="18" charset="0"/>
                <a:cs typeface="Times New Roman" pitchFamily="18" charset="0"/>
              </a:rPr>
              <a:t>, A. </a:t>
            </a:r>
            <a:r>
              <a:rPr lang="en-US" sz="1400" dirty="0" err="1" smtClean="0">
                <a:latin typeface="Times New Roman" pitchFamily="18" charset="0"/>
                <a:cs typeface="Times New Roman" pitchFamily="18" charset="0"/>
              </a:rPr>
              <a:t>Sliva</a:t>
            </a:r>
            <a:r>
              <a:rPr lang="en-US" sz="1400" dirty="0" smtClean="0">
                <a:latin typeface="Times New Roman" pitchFamily="18" charset="0"/>
                <a:cs typeface="Times New Roman" pitchFamily="18" charset="0"/>
              </a:rPr>
              <a:t>, S. Wang, J. Tang, and H. Liu, “Fake news detection on social media: A data mining perspective,” </a:t>
            </a:r>
            <a:r>
              <a:rPr lang="en-US" sz="1400" i="1" dirty="0" smtClean="0">
                <a:latin typeface="Times New Roman" pitchFamily="18" charset="0"/>
                <a:cs typeface="Times New Roman" pitchFamily="18" charset="0"/>
              </a:rPr>
              <a:t>SIGKDD </a:t>
            </a:r>
            <a:r>
              <a:rPr lang="en-US" sz="1400" i="1" dirty="0" err="1" smtClean="0">
                <a:latin typeface="Times New Roman" pitchFamily="18" charset="0"/>
                <a:cs typeface="Times New Roman" pitchFamily="18" charset="0"/>
              </a:rPr>
              <a:t>Explor</a:t>
            </a:r>
            <a:r>
              <a:rPr lang="en-US" sz="1400" i="1" dirty="0" smtClean="0">
                <a:latin typeface="Times New Roman" pitchFamily="18" charset="0"/>
                <a:cs typeface="Times New Roman" pitchFamily="18" charset="0"/>
              </a:rPr>
              <a:t>. </a:t>
            </a:r>
            <a:r>
              <a:rPr lang="en-US" sz="1400" i="1" dirty="0" err="1" smtClean="0">
                <a:latin typeface="Times New Roman" pitchFamily="18" charset="0"/>
                <a:cs typeface="Times New Roman" pitchFamily="18" charset="0"/>
              </a:rPr>
              <a:t>Newsl</a:t>
            </a:r>
            <a:r>
              <a:rPr lang="en-US" sz="1400" i="1" dirty="0" smtClean="0">
                <a:latin typeface="Times New Roman" pitchFamily="18" charset="0"/>
                <a:cs typeface="Times New Roman" pitchFamily="18" charset="0"/>
              </a:rPr>
              <a:t>., vol. 19, no. 1, pp. 22–36, Sep. 2017. [Online]. Available: </a:t>
            </a:r>
            <a:r>
              <a:rPr lang="en-US" sz="1400" dirty="0" smtClean="0">
                <a:latin typeface="Times New Roman" pitchFamily="18" charset="0"/>
                <a:cs typeface="Times New Roman" pitchFamily="18" charset="0"/>
              </a:rPr>
              <a:t>http://doi.acm.org/10.1145/3137597.3137600</a:t>
            </a:r>
          </a:p>
          <a:p>
            <a:pPr algn="just">
              <a:lnSpc>
                <a:spcPct val="160000"/>
              </a:lnSpc>
              <a:buNone/>
            </a:pPr>
            <a:r>
              <a:rPr lang="en-US" sz="1400" dirty="0" smtClean="0">
                <a:latin typeface="Times New Roman" pitchFamily="18" charset="0"/>
                <a:cs typeface="Times New Roman" pitchFamily="18" charset="0"/>
              </a:rPr>
              <a:t>[6] N. </a:t>
            </a:r>
            <a:r>
              <a:rPr lang="en-US" sz="1400" dirty="0" err="1" smtClean="0">
                <a:latin typeface="Times New Roman" pitchFamily="18" charset="0"/>
                <a:cs typeface="Times New Roman" pitchFamily="18" charset="0"/>
              </a:rPr>
              <a:t>Ruchansky</a:t>
            </a:r>
            <a:r>
              <a:rPr lang="en-US" sz="1400" dirty="0" smtClean="0">
                <a:latin typeface="Times New Roman" pitchFamily="18" charset="0"/>
                <a:cs typeface="Times New Roman" pitchFamily="18" charset="0"/>
              </a:rPr>
              <a:t>, S. </a:t>
            </a:r>
            <a:r>
              <a:rPr lang="en-US" sz="1400" dirty="0" err="1" smtClean="0">
                <a:latin typeface="Times New Roman" pitchFamily="18" charset="0"/>
                <a:cs typeface="Times New Roman" pitchFamily="18" charset="0"/>
              </a:rPr>
              <a:t>Seo</a:t>
            </a:r>
            <a:r>
              <a:rPr lang="en-US" sz="1400" dirty="0" smtClean="0">
                <a:latin typeface="Times New Roman" pitchFamily="18" charset="0"/>
                <a:cs typeface="Times New Roman" pitchFamily="18" charset="0"/>
              </a:rPr>
              <a:t>, and Y. Liu, “</a:t>
            </a:r>
            <a:r>
              <a:rPr lang="en-US" sz="1400" dirty="0" err="1" smtClean="0">
                <a:latin typeface="Times New Roman" pitchFamily="18" charset="0"/>
                <a:cs typeface="Times New Roman" pitchFamily="18" charset="0"/>
              </a:rPr>
              <a:t>Csi</a:t>
            </a:r>
            <a:r>
              <a:rPr lang="en-US" sz="1400" dirty="0" smtClean="0">
                <a:latin typeface="Times New Roman" pitchFamily="18" charset="0"/>
                <a:cs typeface="Times New Roman" pitchFamily="18" charset="0"/>
              </a:rPr>
              <a:t>: A hybrid deep model for fake news detection,” in </a:t>
            </a:r>
            <a:r>
              <a:rPr lang="en-US" sz="1400" i="1" dirty="0" smtClean="0">
                <a:latin typeface="Times New Roman" pitchFamily="18" charset="0"/>
                <a:cs typeface="Times New Roman" pitchFamily="18" charset="0"/>
              </a:rPr>
              <a:t>Proceedings of the 2017 ACM on Conference on Information and Knowledge Management, ser. CIKM ’17. New </a:t>
            </a:r>
            <a:r>
              <a:rPr lang="en-US" sz="1400" dirty="0" smtClean="0">
                <a:latin typeface="Times New Roman" pitchFamily="18" charset="0"/>
                <a:cs typeface="Times New Roman" pitchFamily="18" charset="0"/>
              </a:rPr>
              <a:t>York, NY, USA: ACM, 2017, pp. 797–806. [Online]. Available http://doi.acm.org/10.1145/3132847.3132877</a:t>
            </a:r>
          </a:p>
          <a:p>
            <a:pPr algn="just">
              <a:lnSpc>
                <a:spcPct val="160000"/>
              </a:lnSpc>
              <a:buNone/>
            </a:pPr>
            <a:endParaRPr lang="en-US" sz="1400" dirty="0" smtClean="0">
              <a:latin typeface="Times New Roman" pitchFamily="18" charset="0"/>
              <a:cs typeface="Times New Roman" pitchFamily="18" charset="0"/>
            </a:endParaRPr>
          </a:p>
          <a:p>
            <a:pPr algn="just">
              <a:lnSpc>
                <a:spcPct val="160000"/>
              </a:lnSpc>
              <a:buNone/>
            </a:pPr>
            <a:r>
              <a:rPr lang="en-US" sz="1400" dirty="0" smtClean="0">
                <a:latin typeface="Times New Roman" pitchFamily="18" charset="0"/>
                <a:cs typeface="Times New Roman" pitchFamily="18" charset="0"/>
              </a:rPr>
              <a:t>[7] Y. Wang, F. Ma, Z. Jin, Y. Yuan, G. </a:t>
            </a:r>
            <a:r>
              <a:rPr lang="en-US" sz="1400" dirty="0" err="1" smtClean="0">
                <a:latin typeface="Times New Roman" pitchFamily="18" charset="0"/>
                <a:cs typeface="Times New Roman" pitchFamily="18" charset="0"/>
              </a:rPr>
              <a:t>Xun</a:t>
            </a:r>
            <a:r>
              <a:rPr lang="en-US" sz="1400" dirty="0" smtClean="0">
                <a:latin typeface="Times New Roman" pitchFamily="18" charset="0"/>
                <a:cs typeface="Times New Roman" pitchFamily="18" charset="0"/>
              </a:rPr>
              <a:t>, K. </a:t>
            </a:r>
            <a:r>
              <a:rPr lang="en-US" sz="1400" dirty="0" err="1" smtClean="0">
                <a:latin typeface="Times New Roman" pitchFamily="18" charset="0"/>
                <a:cs typeface="Times New Roman" pitchFamily="18" charset="0"/>
              </a:rPr>
              <a:t>Jha</a:t>
            </a:r>
            <a:r>
              <a:rPr lang="en-US" sz="1400" dirty="0" smtClean="0">
                <a:latin typeface="Times New Roman" pitchFamily="18" charset="0"/>
                <a:cs typeface="Times New Roman" pitchFamily="18" charset="0"/>
              </a:rPr>
              <a:t>, L. Su, and J. </a:t>
            </a:r>
            <a:r>
              <a:rPr lang="en-US" sz="1400" dirty="0" err="1" smtClean="0">
                <a:latin typeface="Times New Roman" pitchFamily="18" charset="0"/>
                <a:cs typeface="Times New Roman" pitchFamily="18" charset="0"/>
              </a:rPr>
              <a:t>Gao,“Eann</a:t>
            </a:r>
            <a:r>
              <a:rPr lang="en-US" sz="1400" dirty="0" smtClean="0">
                <a:latin typeface="Times New Roman" pitchFamily="18" charset="0"/>
                <a:cs typeface="Times New Roman" pitchFamily="18" charset="0"/>
              </a:rPr>
              <a:t>: Event adversarial neural networks for multi-modal fake news detection,” in </a:t>
            </a:r>
            <a:r>
              <a:rPr lang="en-US" sz="1400" i="1" dirty="0" smtClean="0">
                <a:latin typeface="Times New Roman" pitchFamily="18" charset="0"/>
                <a:cs typeface="Times New Roman" pitchFamily="18" charset="0"/>
              </a:rPr>
              <a:t>Proceedings of the 24th ACM SIGKDD International Conference on Knowledge Discovery &amp;#38; Data Mining, ser. KDD </a:t>
            </a:r>
            <a:r>
              <a:rPr lang="en-US" sz="1400" dirty="0" smtClean="0">
                <a:latin typeface="Times New Roman" pitchFamily="18" charset="0"/>
                <a:cs typeface="Times New Roman" pitchFamily="18" charset="0"/>
              </a:rPr>
              <a:t>’18. New York, NY, USA: ACM, 2018, pp. 849–857.[Online].</a:t>
            </a:r>
            <a:r>
              <a:rPr lang="en-US" sz="1400" dirty="0" err="1" smtClean="0">
                <a:latin typeface="Times New Roman" pitchFamily="18" charset="0"/>
                <a:cs typeface="Times New Roman" pitchFamily="18" charset="0"/>
              </a:rPr>
              <a:t>Available:http</a:t>
            </a:r>
            <a:r>
              <a:rPr lang="en-US" sz="1400" dirty="0" smtClean="0">
                <a:latin typeface="Times New Roman" pitchFamily="18" charset="0"/>
                <a:cs typeface="Times New Roman" pitchFamily="18" charset="0"/>
              </a:rPr>
              <a:t>://doi.acm.org/10.1145/3219819.3219903</a:t>
            </a:r>
          </a:p>
          <a:p>
            <a:pPr algn="just">
              <a:lnSpc>
                <a:spcPct val="160000"/>
              </a:lnSpc>
              <a:buNone/>
            </a:pPr>
            <a:endParaRPr lang="en-US" sz="1400" dirty="0" smtClean="0">
              <a:latin typeface="Times New Roman" pitchFamily="18" charset="0"/>
              <a:cs typeface="Times New Roman" pitchFamily="18" charset="0"/>
            </a:endParaRPr>
          </a:p>
          <a:p>
            <a:pPr algn="just">
              <a:lnSpc>
                <a:spcPct val="160000"/>
              </a:lnSpc>
              <a:buNone/>
            </a:pPr>
            <a:r>
              <a:rPr lang="en-US" sz="1400" dirty="0" smtClean="0">
                <a:latin typeface="Times New Roman" pitchFamily="18" charset="0"/>
                <a:cs typeface="Times New Roman" pitchFamily="18" charset="0"/>
              </a:rPr>
              <a:t>[8] M. </a:t>
            </a:r>
            <a:r>
              <a:rPr lang="en-US" sz="1400" dirty="0" err="1" smtClean="0">
                <a:latin typeface="Times New Roman" pitchFamily="18" charset="0"/>
                <a:cs typeface="Times New Roman" pitchFamily="18" charset="0"/>
              </a:rPr>
              <a:t>Potthast</a:t>
            </a:r>
            <a:r>
              <a:rPr lang="en-US" sz="1400" dirty="0" smtClean="0">
                <a:latin typeface="Times New Roman" pitchFamily="18" charset="0"/>
                <a:cs typeface="Times New Roman" pitchFamily="18" charset="0"/>
              </a:rPr>
              <a:t>, J. </a:t>
            </a:r>
            <a:r>
              <a:rPr lang="en-US" sz="1400" dirty="0" err="1" smtClean="0">
                <a:latin typeface="Times New Roman" pitchFamily="18" charset="0"/>
                <a:cs typeface="Times New Roman" pitchFamily="18" charset="0"/>
              </a:rPr>
              <a:t>Kiesel</a:t>
            </a:r>
            <a:r>
              <a:rPr lang="en-US" sz="1400" dirty="0" smtClean="0">
                <a:latin typeface="Times New Roman" pitchFamily="18" charset="0"/>
                <a:cs typeface="Times New Roman" pitchFamily="18" charset="0"/>
              </a:rPr>
              <a:t>, K. </a:t>
            </a:r>
            <a:r>
              <a:rPr lang="en-US" sz="1400" dirty="0" err="1" smtClean="0">
                <a:latin typeface="Times New Roman" pitchFamily="18" charset="0"/>
                <a:cs typeface="Times New Roman" pitchFamily="18" charset="0"/>
              </a:rPr>
              <a:t>Reinartz</a:t>
            </a:r>
            <a:r>
              <a:rPr lang="en-US" sz="1400" dirty="0" smtClean="0">
                <a:latin typeface="Times New Roman" pitchFamily="18" charset="0"/>
                <a:cs typeface="Times New Roman" pitchFamily="18" charset="0"/>
              </a:rPr>
              <a:t>, J. </a:t>
            </a:r>
            <a:r>
              <a:rPr lang="en-US" sz="1400" dirty="0" err="1" smtClean="0">
                <a:latin typeface="Times New Roman" pitchFamily="18" charset="0"/>
                <a:cs typeface="Times New Roman" pitchFamily="18" charset="0"/>
              </a:rPr>
              <a:t>Bevendorff</a:t>
            </a:r>
            <a:r>
              <a:rPr lang="en-US" sz="1400" dirty="0" smtClean="0">
                <a:latin typeface="Times New Roman" pitchFamily="18" charset="0"/>
                <a:cs typeface="Times New Roman" pitchFamily="18" charset="0"/>
              </a:rPr>
              <a:t>, and B. Stein, “A </a:t>
            </a:r>
            <a:r>
              <a:rPr lang="en-US" sz="1400" dirty="0" err="1" smtClean="0">
                <a:latin typeface="Times New Roman" pitchFamily="18" charset="0"/>
                <a:cs typeface="Times New Roman" pitchFamily="18" charset="0"/>
              </a:rPr>
              <a:t>stylometric</a:t>
            </a:r>
            <a:r>
              <a:rPr lang="en-US" sz="1400" dirty="0" smtClean="0">
                <a:latin typeface="Times New Roman" pitchFamily="18" charset="0"/>
                <a:cs typeface="Times New Roman" pitchFamily="18" charset="0"/>
              </a:rPr>
              <a:t> inquiry into </a:t>
            </a:r>
            <a:r>
              <a:rPr lang="en-US" sz="1400" dirty="0" err="1" smtClean="0">
                <a:latin typeface="Times New Roman" pitchFamily="18" charset="0"/>
                <a:cs typeface="Times New Roman" pitchFamily="18" charset="0"/>
              </a:rPr>
              <a:t>hyperpartisan</a:t>
            </a:r>
            <a:r>
              <a:rPr lang="en-US" sz="1400" dirty="0" smtClean="0">
                <a:latin typeface="Times New Roman" pitchFamily="18" charset="0"/>
                <a:cs typeface="Times New Roman" pitchFamily="18" charset="0"/>
              </a:rPr>
              <a:t> and fake news,” </a:t>
            </a:r>
            <a:r>
              <a:rPr lang="en-US" sz="1400" i="1" dirty="0" err="1" smtClean="0">
                <a:latin typeface="Times New Roman" pitchFamily="18" charset="0"/>
                <a:cs typeface="Times New Roman" pitchFamily="18" charset="0"/>
              </a:rPr>
              <a:t>CoRR</a:t>
            </a:r>
            <a:r>
              <a:rPr lang="en-US" sz="1400" i="1" dirty="0" smtClean="0">
                <a:latin typeface="Times New Roman" pitchFamily="18" charset="0"/>
                <a:cs typeface="Times New Roman" pitchFamily="18" charset="0"/>
              </a:rPr>
              <a:t>, vol. abs/1702.05638, 2017. [Online]. Available: </a:t>
            </a:r>
            <a:r>
              <a:rPr lang="en-US" sz="1400" dirty="0" smtClean="0">
                <a:latin typeface="Times New Roman" pitchFamily="18" charset="0"/>
                <a:cs typeface="Times New Roman" pitchFamily="18" charset="0"/>
              </a:rPr>
              <a:t>http://arxiv.org/abs/1702.05638</a:t>
            </a:r>
            <a:endParaRPr lang="en-US"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903</TotalTime>
  <Words>1441</Words>
  <Application>Microsoft Office PowerPoint</Application>
  <PresentationFormat>On-screen Show (4:3)</PresentationFormat>
  <Paragraphs>68</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Fake News Detection with Generated Comments For News Articles</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425</cp:revision>
  <dcterms:created xsi:type="dcterms:W3CDTF">2006-08-16T00:00:00Z</dcterms:created>
  <dcterms:modified xsi:type="dcterms:W3CDTF">2021-02-02T13:43:00Z</dcterms:modified>
</cp:coreProperties>
</file>