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26" r:id="rId10"/>
    <p:sldId id="296" r:id="rId11"/>
    <p:sldId id="295" r:id="rId12"/>
    <p:sldId id="323" r:id="rId13"/>
    <p:sldId id="32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02-Mar-21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02-Mar-21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Disease Detection in coffee plants using </a:t>
            </a:r>
            <a:r>
              <a:rPr lang="en-US" b="1" dirty="0" err="1" smtClean="0"/>
              <a:t>convolutional</a:t>
            </a:r>
            <a:r>
              <a:rPr lang="en-US" b="1" dirty="0" smtClean="0"/>
              <a:t> Neural Network</a:t>
            </a:r>
            <a:r>
              <a:rPr lang="en-US" dirty="0" smtClean="0"/>
              <a:t/>
            </a:r>
            <a:br>
              <a:rPr lang="en-US" dirty="0" smtClean="0"/>
            </a:br>
            <a:r>
              <a:rPr lang="en-US" dirty="0" smtClean="0"/>
              <a:t/>
            </a:r>
            <a:br>
              <a:rPr lang="en-US" dirty="0" smtClean="0"/>
            </a:br>
            <a:endParaRPr lang="en-US" dirty="0">
              <a:latin typeface="Times New Roman" pitchFamily="18" charset="0"/>
              <a:cs typeface="Times New Roman" pitchFamily="18" charset="0"/>
            </a:endParaRPr>
          </a:p>
        </p:txBody>
      </p:sp>
      <p:sp>
        <p:nvSpPr>
          <p:cNvPr id="15361" name="Rectangle 1"/>
          <p:cNvSpPr>
            <a:spLocks noChangeArrowheads="1"/>
          </p:cNvSpPr>
          <p:nvPr/>
        </p:nvSpPr>
        <p:spPr bwMode="auto">
          <a:xfrm>
            <a:off x="1219200" y="1447800"/>
            <a:ext cx="7620000"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buNone/>
            </a:pPr>
            <a:r>
              <a:rPr lang="en-US" sz="2000" dirty="0" smtClean="0">
                <a:latin typeface="Times New Roman" pitchFamily="18" charset="0"/>
                <a:cs typeface="Times New Roman" pitchFamily="18" charset="0"/>
              </a:rPr>
              <a:t>Rust is a severe disease affecting many productive coffee regions. It is caused by pathogenic fungi that attack the underside of coffee leaves and it is characterized by the presence of yellow-orange and powdery points. If not treated, rust can cause a drop in coffee production of up to 45%. In this sense, this paper presents a contribution to the problem of rust identification that doesn’t use “handcrafted” features, i.e., features extracted according to rules established by human programmers. Instead, we propose to train a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Neural Network (CNN) to learn to identify rust infection. We evaluated our CNN in a set of images provided by an expert and comparison results show that our approach is able to </a:t>
            </a:r>
            <a:r>
              <a:rPr lang="en-US" sz="2000" dirty="0" err="1" smtClean="0">
                <a:latin typeface="Times New Roman" pitchFamily="18" charset="0"/>
                <a:cs typeface="Times New Roman" pitchFamily="18" charset="0"/>
              </a:rPr>
              <a:t>to</a:t>
            </a:r>
            <a:r>
              <a:rPr lang="en-US" sz="2000" dirty="0" smtClean="0">
                <a:latin typeface="Times New Roman" pitchFamily="18" charset="0"/>
                <a:cs typeface="Times New Roman" pitchFamily="18" charset="0"/>
              </a:rPr>
              <a:t> detect the infection with a high precision, as corroborated by the high Dice coefficient obtained.</a:t>
            </a:r>
          </a:p>
          <a:p>
            <a:pPr algn="just">
              <a:lnSpc>
                <a:spcPct val="150000"/>
              </a:lnSpc>
              <a:buNone/>
            </a:pPr>
            <a:endParaRPr lang="en-US" sz="2000" dirty="0" smtClean="0"/>
          </a:p>
          <a:p>
            <a:pPr algn="just">
              <a:lnSpc>
                <a:spcPct val="150000"/>
              </a:lnSpc>
              <a:buNone/>
            </a:pPr>
            <a:r>
              <a:rPr lang="en-US" sz="2000" dirty="0" smtClean="0"/>
              <a:t> </a:t>
            </a: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Coffee farmers or growers have difficulty in classifying nutritional deficiencies in coffee plants. Proper detection of these nutritional deficiencies could help them in giving proper intervention to plants.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Coffee growers or farmers should have enough knowledge to these symptoms so that   they   could   perform   the   correct   interventions  </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Identification of nutritional deficiencies  is done    manually    by    the    coffee    growers    or    experts.</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The proposed approach in classifying and identifying the nutritional deficiencies in coffee plants. The images of coffee leave were taken using two (2) Logitech cameras. The leave should be place inside the prototype and should be seen in the display. Once the images are captured it will be saved in a SD card as storage. During the image processing, the images is converted from RGB to grayscale. The resize image in grayscale is converted into vector input. Once the images are in vector format, tensor flow will be used in the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Neural Network (CNN). The CNN algorithm will classify and detect the input images. The LCD will be used to display the detected nutritional deficiency in the leaves. It will be the basis for the recommended fertilizer in the plant.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CNN has a high accuracy in detecting  and classifying the  nutritional deficiencies  in coffee plants.</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prototype was evaluated, and results shows that it is an effective alternative for classifying and detecting the nutritional deficiencies in coffee plants.</a:t>
            </a:r>
          </a:p>
          <a:p>
            <a:pPr lvl="0" algn="just">
              <a:lnSpc>
                <a:spcPct val="150000"/>
              </a:lnSpc>
              <a:buFont typeface="Wingdings" pitchFamily="2" charset="2"/>
              <a:buChar char="Ø"/>
            </a:pPr>
            <a:endParaRPr lang="en-US" sz="2000" b="1"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3203298" y="3024290"/>
            <a:ext cx="3962953" cy="164761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8004800"/>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"Tomato Leaf Disease Detection Using </a:t>
                      </a:r>
                      <a:r>
                        <a:rPr kumimoji="0" lang="en-US" sz="1800" kern="1200" dirty="0" err="1" smtClean="0">
                          <a:solidFill>
                            <a:schemeClr val="dk1"/>
                          </a:solidFill>
                          <a:latin typeface="+mn-lt"/>
                          <a:ea typeface="+mn-ea"/>
                          <a:cs typeface="+mn-cs"/>
                        </a:rPr>
                        <a:t>Convolutional</a:t>
                      </a:r>
                      <a:r>
                        <a:rPr kumimoji="0" lang="en-US" sz="1800" kern="1200" dirty="0" smtClean="0">
                          <a:solidFill>
                            <a:schemeClr val="dk1"/>
                          </a:solidFill>
                          <a:latin typeface="+mn-lt"/>
                          <a:ea typeface="+mn-ea"/>
                          <a:cs typeface="+mn-cs"/>
                        </a:rPr>
                        <a:t> Neural Networks, "</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P. Tm, A. </a:t>
                      </a:r>
                      <a:r>
                        <a:rPr kumimoji="0" lang="en-US" sz="1800" kern="1200" dirty="0" err="1" smtClean="0">
                          <a:solidFill>
                            <a:schemeClr val="dk1"/>
                          </a:solidFill>
                          <a:latin typeface="+mn-lt"/>
                          <a:ea typeface="+mn-ea"/>
                          <a:cs typeface="+mn-cs"/>
                        </a:rPr>
                        <a:t>Pranathi</a:t>
                      </a:r>
                      <a:r>
                        <a:rPr kumimoji="0" lang="en-US" sz="1800" kern="1200" dirty="0" smtClean="0">
                          <a:solidFill>
                            <a:schemeClr val="dk1"/>
                          </a:solidFill>
                          <a:latin typeface="+mn-lt"/>
                          <a:ea typeface="+mn-ea"/>
                          <a:cs typeface="+mn-cs"/>
                        </a:rPr>
                        <a:t>, K. </a:t>
                      </a:r>
                      <a:r>
                        <a:rPr kumimoji="0" lang="en-US" sz="1800" kern="1200" dirty="0" err="1" smtClean="0">
                          <a:solidFill>
                            <a:schemeClr val="dk1"/>
                          </a:solidFill>
                          <a:latin typeface="+mn-lt"/>
                          <a:ea typeface="+mn-ea"/>
                          <a:cs typeface="+mn-cs"/>
                        </a:rPr>
                        <a:t>SaiAshritha</a:t>
                      </a:r>
                      <a:r>
                        <a:rPr kumimoji="0" lang="en-US" sz="1800" kern="1200" dirty="0" smtClean="0">
                          <a:solidFill>
                            <a:schemeClr val="dk1"/>
                          </a:solidFill>
                          <a:latin typeface="+mn-lt"/>
                          <a:ea typeface="+mn-ea"/>
                          <a:cs typeface="+mn-cs"/>
                        </a:rPr>
                        <a:t>, N. B. </a:t>
                      </a:r>
                      <a:r>
                        <a:rPr kumimoji="0" lang="en-US" sz="1800" kern="1200" dirty="0" err="1" smtClean="0">
                          <a:solidFill>
                            <a:schemeClr val="dk1"/>
                          </a:solidFill>
                          <a:latin typeface="+mn-lt"/>
                          <a:ea typeface="+mn-ea"/>
                          <a:cs typeface="+mn-cs"/>
                        </a:rPr>
                        <a:t>Chittaragi</a:t>
                      </a:r>
                      <a:r>
                        <a:rPr kumimoji="0" lang="en-US" sz="1800" kern="1200" dirty="0" smtClean="0">
                          <a:solidFill>
                            <a:schemeClr val="dk1"/>
                          </a:solidFill>
                          <a:latin typeface="+mn-lt"/>
                          <a:ea typeface="+mn-ea"/>
                          <a:cs typeface="+mn-cs"/>
                        </a:rPr>
                        <a:t>, and S. G. </a:t>
                      </a:r>
                      <a:r>
                        <a:rPr kumimoji="0" lang="en-US" sz="1800" kern="1200" dirty="0" err="1" smtClean="0">
                          <a:solidFill>
                            <a:schemeClr val="dk1"/>
                          </a:solidFill>
                          <a:latin typeface="+mn-lt"/>
                          <a:ea typeface="+mn-ea"/>
                          <a:cs typeface="+mn-cs"/>
                        </a:rPr>
                        <a:t>Koolagudi</a:t>
                      </a:r>
                      <a:r>
                        <a:rPr kumimoji="0" lang="en-US" sz="1800" kern="1200" dirty="0" smtClean="0">
                          <a:solidFill>
                            <a:schemeClr val="dk1"/>
                          </a:solidFill>
                          <a:latin typeface="+mn-lt"/>
                          <a:ea typeface="+mn-ea"/>
                          <a:cs typeface="+mn-cs"/>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Tomato and maize are two Indian crops for rural humans to make income. These crops are contaminated with many diseases. Our main goal is to detect the sickness that is infected by the crop and take precautions to protect the crop before it spreads over the complete crop.</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400" kern="1200" dirty="0" smtClean="0">
                          <a:solidFill>
                            <a:schemeClr val="dk1"/>
                          </a:solidFill>
                          <a:latin typeface="+mn-lt"/>
                          <a:ea typeface="+mn-ea"/>
                          <a:cs typeface="+mn-cs"/>
                        </a:rPr>
                        <a:t>Leaf Disease Detection and Recommendation of Pesticides Using Convolution Neural Network,"</a:t>
                      </a:r>
                      <a:endParaRPr lang="en-US" sz="1000" dirty="0" smtClean="0">
                        <a:latin typeface="Calibri"/>
                        <a:ea typeface="Calibri"/>
                        <a:cs typeface="Times New Roman"/>
                      </a:endParaRPr>
                    </a:p>
                    <a:p>
                      <a:pPr algn="just"/>
                      <a:endParaRPr lang="en-US" sz="14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400" kern="1200" dirty="0" smtClean="0">
                          <a:solidFill>
                            <a:schemeClr val="dk1"/>
                          </a:solidFill>
                          <a:latin typeface="+mn-lt"/>
                          <a:ea typeface="+mn-ea"/>
                          <a:cs typeface="+mn-cs"/>
                        </a:rPr>
                        <a:t>P. K. </a:t>
                      </a:r>
                      <a:r>
                        <a:rPr kumimoji="0" lang="en-US" sz="1400" kern="1200" dirty="0" err="1" smtClean="0">
                          <a:solidFill>
                            <a:schemeClr val="dk1"/>
                          </a:solidFill>
                          <a:latin typeface="+mn-lt"/>
                          <a:ea typeface="+mn-ea"/>
                          <a:cs typeface="+mn-cs"/>
                        </a:rPr>
                        <a:t>Kosamkar</a:t>
                      </a:r>
                      <a:r>
                        <a:rPr kumimoji="0" lang="en-US" sz="1400" kern="1200" dirty="0" smtClean="0">
                          <a:solidFill>
                            <a:schemeClr val="dk1"/>
                          </a:solidFill>
                          <a:latin typeface="+mn-lt"/>
                          <a:ea typeface="+mn-ea"/>
                          <a:cs typeface="+mn-cs"/>
                        </a:rPr>
                        <a:t>, V. Y. </a:t>
                      </a:r>
                      <a:r>
                        <a:rPr kumimoji="0" lang="en-US" sz="1400" kern="1200" dirty="0" err="1" smtClean="0">
                          <a:solidFill>
                            <a:schemeClr val="dk1"/>
                          </a:solidFill>
                          <a:latin typeface="+mn-lt"/>
                          <a:ea typeface="+mn-ea"/>
                          <a:cs typeface="+mn-cs"/>
                        </a:rPr>
                        <a:t>Kulkarni</a:t>
                      </a:r>
                      <a:r>
                        <a:rPr kumimoji="0" lang="en-US" sz="1400" kern="1200" dirty="0" smtClean="0">
                          <a:solidFill>
                            <a:schemeClr val="dk1"/>
                          </a:solidFill>
                          <a:latin typeface="+mn-lt"/>
                          <a:ea typeface="+mn-ea"/>
                          <a:cs typeface="+mn-cs"/>
                        </a:rPr>
                        <a:t>, K. </a:t>
                      </a:r>
                      <a:r>
                        <a:rPr kumimoji="0" lang="en-US" sz="1400" kern="1200" dirty="0" err="1" smtClean="0">
                          <a:solidFill>
                            <a:schemeClr val="dk1"/>
                          </a:solidFill>
                          <a:latin typeface="+mn-lt"/>
                          <a:ea typeface="+mn-ea"/>
                          <a:cs typeface="+mn-cs"/>
                        </a:rPr>
                        <a:t>Mantri</a:t>
                      </a:r>
                      <a:r>
                        <a:rPr kumimoji="0" lang="en-US" sz="1400" kern="1200" dirty="0" smtClean="0">
                          <a:solidFill>
                            <a:schemeClr val="dk1"/>
                          </a:solidFill>
                          <a:latin typeface="+mn-lt"/>
                          <a:ea typeface="+mn-ea"/>
                          <a:cs typeface="+mn-cs"/>
                        </a:rPr>
                        <a:t>, S. </a:t>
                      </a:r>
                      <a:r>
                        <a:rPr kumimoji="0" lang="en-US" sz="1400" kern="1200" dirty="0" err="1" smtClean="0">
                          <a:solidFill>
                            <a:schemeClr val="dk1"/>
                          </a:solidFill>
                          <a:latin typeface="+mn-lt"/>
                          <a:ea typeface="+mn-ea"/>
                          <a:cs typeface="+mn-cs"/>
                        </a:rPr>
                        <a:t>Rudrawar</a:t>
                      </a:r>
                      <a:r>
                        <a:rPr kumimoji="0" lang="en-US" sz="1400" kern="1200" dirty="0" smtClean="0">
                          <a:solidFill>
                            <a:schemeClr val="dk1"/>
                          </a:solidFill>
                          <a:latin typeface="+mn-lt"/>
                          <a:ea typeface="+mn-ea"/>
                          <a:cs typeface="+mn-cs"/>
                        </a:rPr>
                        <a:t>, S. </a:t>
                      </a:r>
                      <a:r>
                        <a:rPr kumimoji="0" lang="en-US" sz="1400" kern="1200" dirty="0" err="1" smtClean="0">
                          <a:solidFill>
                            <a:schemeClr val="dk1"/>
                          </a:solidFill>
                          <a:latin typeface="+mn-lt"/>
                          <a:ea typeface="+mn-ea"/>
                          <a:cs typeface="+mn-cs"/>
                        </a:rPr>
                        <a:t>Salmpuria</a:t>
                      </a:r>
                      <a:r>
                        <a:rPr kumimoji="0" lang="en-US" sz="1400" kern="1200" dirty="0" smtClean="0">
                          <a:solidFill>
                            <a:schemeClr val="dk1"/>
                          </a:solidFill>
                          <a:latin typeface="+mn-lt"/>
                          <a:ea typeface="+mn-ea"/>
                          <a:cs typeface="+mn-cs"/>
                        </a:rPr>
                        <a:t>, and N. </a:t>
                      </a:r>
                      <a:r>
                        <a:rPr kumimoji="0" lang="en-US" sz="1400" kern="1200" dirty="0" err="1" smtClean="0">
                          <a:solidFill>
                            <a:schemeClr val="dk1"/>
                          </a:solidFill>
                          <a:latin typeface="+mn-lt"/>
                          <a:ea typeface="+mn-ea"/>
                          <a:cs typeface="+mn-cs"/>
                        </a:rPr>
                        <a:t>Gadekar</a:t>
                      </a:r>
                      <a:r>
                        <a:rPr kumimoji="0" lang="en-US" sz="1400" kern="1200" dirty="0" smtClean="0">
                          <a:solidFill>
                            <a:schemeClr val="dk1"/>
                          </a:solidFill>
                          <a:latin typeface="+mn-lt"/>
                          <a:ea typeface="+mn-ea"/>
                          <a:cs typeface="+mn-cs"/>
                        </a:rPr>
                        <a:t>,</a:t>
                      </a:r>
                      <a:endParaRPr lang="en-US" sz="1100" dirty="0" smtClean="0">
                        <a:latin typeface="Times New Roman" pitchFamily="18" charset="0"/>
                        <a:cs typeface="Times New Roman" pitchFamily="18" charset="0"/>
                      </a:endParaRPr>
                    </a:p>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Identification of plant leaf disease detection. Detection of disease and giving solution on disease. Nowadays mostly in air lots of disease are spread that disease affect the plant leaf and that leaf affects the glucose system.</a:t>
                      </a:r>
                      <a:endParaRPr lang="en-US" sz="1100" dirty="0">
                        <a:latin typeface="Calibri"/>
                        <a:ea typeface="Calibri"/>
                        <a:cs typeface="Times New Roman"/>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6096000"/>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600" b="1" kern="1200" dirty="0" smtClean="0">
                          <a:solidFill>
                            <a:schemeClr val="lt1"/>
                          </a:solidFill>
                          <a:latin typeface="Times New Roman" pitchFamily="18" charset="0"/>
                          <a:ea typeface="+mn-ea"/>
                          <a:cs typeface="Times New Roman" pitchFamily="18" charset="0"/>
                        </a:rPr>
                        <a:t>"Coffee Leaf Rust Detection Using </a:t>
                      </a:r>
                      <a:r>
                        <a:rPr kumimoji="0" lang="en-US" sz="1600" b="1" kern="1200" dirty="0" err="1" smtClean="0">
                          <a:solidFill>
                            <a:schemeClr val="lt1"/>
                          </a:solidFill>
                          <a:latin typeface="Times New Roman" pitchFamily="18" charset="0"/>
                          <a:ea typeface="+mn-ea"/>
                          <a:cs typeface="Times New Roman" pitchFamily="18" charset="0"/>
                        </a:rPr>
                        <a:t>Convolutional</a:t>
                      </a:r>
                      <a:r>
                        <a:rPr kumimoji="0" lang="en-US" sz="1600" b="1" kern="1200" dirty="0" smtClean="0">
                          <a:solidFill>
                            <a:schemeClr val="lt1"/>
                          </a:solidFill>
                          <a:latin typeface="Times New Roman" pitchFamily="18" charset="0"/>
                          <a:ea typeface="+mn-ea"/>
                          <a:cs typeface="Times New Roman" pitchFamily="18" charset="0"/>
                        </a:rPr>
                        <a:t> Neural Network,"</a:t>
                      </a:r>
                      <a:endParaRPr lang="en-US" sz="1600" dirty="0">
                        <a:latin typeface="Times New Roman" pitchFamily="18" charset="0"/>
                        <a:cs typeface="Times New Roman" pitchFamily="18" charset="0"/>
                      </a:endParaRPr>
                    </a:p>
                  </a:txBody>
                  <a:tcPr/>
                </a:tc>
                <a:tc>
                  <a:txBody>
                    <a:bodyPr/>
                    <a:lstStyle/>
                    <a:p>
                      <a:r>
                        <a:rPr kumimoji="0" lang="en-US" sz="1600" b="1" kern="1200" dirty="0" smtClean="0">
                          <a:solidFill>
                            <a:schemeClr val="lt1"/>
                          </a:solidFill>
                          <a:latin typeface="Times New Roman" pitchFamily="18" charset="0"/>
                          <a:ea typeface="+mn-ea"/>
                          <a:cs typeface="Times New Roman" pitchFamily="18" charset="0"/>
                        </a:rPr>
                        <a:t> A.P. Marcos, N. L. Silva </a:t>
                      </a:r>
                      <a:r>
                        <a:rPr kumimoji="0" lang="en-US" sz="1600" b="1" kern="1200" dirty="0" err="1" smtClean="0">
                          <a:solidFill>
                            <a:schemeClr val="lt1"/>
                          </a:solidFill>
                          <a:latin typeface="Times New Roman" pitchFamily="18" charset="0"/>
                          <a:ea typeface="+mn-ea"/>
                          <a:cs typeface="Times New Roman" pitchFamily="18" charset="0"/>
                        </a:rPr>
                        <a:t>Rodovalho</a:t>
                      </a:r>
                      <a:r>
                        <a:rPr kumimoji="0" lang="en-US" sz="1600" b="1" kern="1200" dirty="0" smtClean="0">
                          <a:solidFill>
                            <a:schemeClr val="lt1"/>
                          </a:solidFill>
                          <a:latin typeface="Times New Roman" pitchFamily="18" charset="0"/>
                          <a:ea typeface="+mn-ea"/>
                          <a:cs typeface="Times New Roman" pitchFamily="18" charset="0"/>
                        </a:rPr>
                        <a:t> and A. R. </a:t>
                      </a:r>
                      <a:r>
                        <a:rPr kumimoji="0" lang="en-US" sz="1600" b="1" kern="1200" dirty="0" err="1" smtClean="0">
                          <a:solidFill>
                            <a:schemeClr val="lt1"/>
                          </a:solidFill>
                          <a:latin typeface="Times New Roman" pitchFamily="18" charset="0"/>
                          <a:ea typeface="+mn-ea"/>
                          <a:cs typeface="Times New Roman" pitchFamily="18" charset="0"/>
                        </a:rPr>
                        <a:t>Backes</a:t>
                      </a:r>
                      <a:r>
                        <a:rPr kumimoji="0" lang="en-US" sz="1600" b="1" kern="1200" dirty="0" smtClean="0">
                          <a:solidFill>
                            <a:schemeClr val="lt1"/>
                          </a:solidFill>
                          <a:latin typeface="Times New Roman" pitchFamily="18" charset="0"/>
                          <a:ea typeface="+mn-ea"/>
                          <a:cs typeface="Times New Roman" pitchFamily="18" charset="0"/>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b="1" kern="1200" dirty="0" smtClean="0">
                          <a:solidFill>
                            <a:schemeClr val="lt1"/>
                          </a:solidFill>
                          <a:latin typeface="Times New Roman" pitchFamily="18" charset="0"/>
                          <a:ea typeface="+mn-ea"/>
                          <a:cs typeface="Times New Roman" pitchFamily="18" charset="0"/>
                        </a:rPr>
                        <a:t>This work presents the application of recent Deep </a:t>
                      </a:r>
                      <a:r>
                        <a:rPr kumimoji="0" lang="en-US" sz="1600" b="1" kern="1200" dirty="0" err="1" smtClean="0">
                          <a:solidFill>
                            <a:schemeClr val="lt1"/>
                          </a:solidFill>
                          <a:latin typeface="Times New Roman" pitchFamily="18" charset="0"/>
                          <a:ea typeface="+mn-ea"/>
                          <a:cs typeface="Times New Roman" pitchFamily="18" charset="0"/>
                        </a:rPr>
                        <a:t>Convolutional</a:t>
                      </a:r>
                      <a:r>
                        <a:rPr kumimoji="0" lang="en-US" sz="1600" b="1" kern="1200" dirty="0" smtClean="0">
                          <a:solidFill>
                            <a:schemeClr val="lt1"/>
                          </a:solidFill>
                          <a:latin typeface="Times New Roman" pitchFamily="18" charset="0"/>
                          <a:ea typeface="+mn-ea"/>
                          <a:cs typeface="Times New Roman" pitchFamily="18" charset="0"/>
                        </a:rPr>
                        <a:t> Models (DCM) to classify </a:t>
                      </a:r>
                      <a:r>
                        <a:rPr kumimoji="0" lang="en-US" sz="1600" b="1" kern="1200" dirty="0" err="1" smtClean="0">
                          <a:solidFill>
                            <a:schemeClr val="lt1"/>
                          </a:solidFill>
                          <a:latin typeface="Times New Roman" pitchFamily="18" charset="0"/>
                          <a:ea typeface="+mn-ea"/>
                          <a:cs typeface="Times New Roman" pitchFamily="18" charset="0"/>
                        </a:rPr>
                        <a:t>Barako</a:t>
                      </a:r>
                      <a:r>
                        <a:rPr kumimoji="0" lang="en-US" sz="1600" b="1" kern="1200" dirty="0" smtClean="0">
                          <a:solidFill>
                            <a:schemeClr val="lt1"/>
                          </a:solidFill>
                          <a:latin typeface="Times New Roman" pitchFamily="18" charset="0"/>
                          <a:ea typeface="+mn-ea"/>
                          <a:cs typeface="Times New Roman" pitchFamily="18" charset="0"/>
                        </a:rPr>
                        <a:t> leaf diseases. </a:t>
                      </a:r>
                      <a:endParaRPr lang="en-US" sz="1600" dirty="0">
                        <a:latin typeface="Times New Roman" pitchFamily="18" charset="0"/>
                        <a:ea typeface="Calibri"/>
                        <a:cs typeface="Times New Roman" pitchFamily="18" charset="0"/>
                      </a:endParaRPr>
                    </a:p>
                  </a:txBody>
                  <a:tcPr marL="114300" marR="114300" marT="0" marB="0"/>
                </a:tc>
              </a:tr>
              <a:tr h="3352800">
                <a:tc>
                  <a:txBody>
                    <a:bodyPr/>
                    <a:lstStyle/>
                    <a:p>
                      <a:r>
                        <a:rPr kumimoji="0" lang="en-US" sz="1600" kern="1200" dirty="0" smtClean="0">
                          <a:solidFill>
                            <a:schemeClr val="dk1"/>
                          </a:solidFill>
                          <a:latin typeface="Times New Roman" pitchFamily="18" charset="0"/>
                          <a:ea typeface="+mn-ea"/>
                          <a:cs typeface="Times New Roman" pitchFamily="18" charset="0"/>
                        </a:rPr>
                        <a:t>"Disease Detection and Classification in Agricultural Plants Using </a:t>
                      </a:r>
                      <a:r>
                        <a:rPr kumimoji="0" lang="en-US" sz="1600" kern="1200" dirty="0" err="1" smtClean="0">
                          <a:solidFill>
                            <a:schemeClr val="dk1"/>
                          </a:solidFill>
                          <a:latin typeface="Times New Roman" pitchFamily="18" charset="0"/>
                          <a:ea typeface="+mn-ea"/>
                          <a:cs typeface="Times New Roman" pitchFamily="18" charset="0"/>
                        </a:rPr>
                        <a:t>Convolutional</a:t>
                      </a:r>
                      <a:r>
                        <a:rPr kumimoji="0" lang="en-US" sz="1600" kern="1200" dirty="0" smtClean="0">
                          <a:solidFill>
                            <a:schemeClr val="dk1"/>
                          </a:solidFill>
                          <a:latin typeface="Times New Roman" pitchFamily="18" charset="0"/>
                          <a:ea typeface="+mn-ea"/>
                          <a:cs typeface="Times New Roman" pitchFamily="18" charset="0"/>
                        </a:rPr>
                        <a:t> Neural Networks —A Visual Understanding,"</a:t>
                      </a:r>
                      <a:endParaRPr lang="en-US" sz="1600" dirty="0">
                        <a:latin typeface="Times New Roman" pitchFamily="18" charset="0"/>
                        <a:cs typeface="Times New Roman" pitchFamily="18" charset="0"/>
                      </a:endParaRPr>
                    </a:p>
                  </a:txBody>
                  <a:tcPr/>
                </a:tc>
                <a:tc>
                  <a:txBody>
                    <a:bodyPr/>
                    <a:lstStyle/>
                    <a:p>
                      <a:r>
                        <a:rPr kumimoji="0" lang="en-US" sz="1600" kern="1200" dirty="0" smtClean="0">
                          <a:solidFill>
                            <a:schemeClr val="dk1"/>
                          </a:solidFill>
                          <a:latin typeface="Times New Roman" pitchFamily="18" charset="0"/>
                          <a:ea typeface="+mn-ea"/>
                          <a:cs typeface="Times New Roman" pitchFamily="18" charset="0"/>
                        </a:rPr>
                        <a:t>M. Francis and C. </a:t>
                      </a:r>
                      <a:r>
                        <a:rPr kumimoji="0" lang="en-US" sz="1600" kern="1200" dirty="0" err="1" smtClean="0">
                          <a:solidFill>
                            <a:schemeClr val="dk1"/>
                          </a:solidFill>
                          <a:latin typeface="Times New Roman" pitchFamily="18" charset="0"/>
                          <a:ea typeface="+mn-ea"/>
                          <a:cs typeface="Times New Roman" pitchFamily="18" charset="0"/>
                        </a:rPr>
                        <a:t>Deisy</a:t>
                      </a:r>
                      <a:r>
                        <a:rPr kumimoji="0" lang="en-US" sz="1600" kern="1200" dirty="0" smtClean="0">
                          <a:solidFill>
                            <a:schemeClr val="dk1"/>
                          </a:solidFill>
                          <a:latin typeface="Times New Roman" pitchFamily="18" charset="0"/>
                          <a:ea typeface="+mn-ea"/>
                          <a:cs typeface="Times New Roman" pitchFamily="18" charset="0"/>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Times New Roman" pitchFamily="18" charset="0"/>
                          <a:ea typeface="+mn-ea"/>
                          <a:cs typeface="Times New Roman" pitchFamily="18" charset="0"/>
                        </a:rPr>
                        <a:t>Detection of plant disease in an early stage is highly crucial. Disease symptoms are seen in different  parts of a plant; however plant leaves are found to be the most commonly observed part of plant for detecting an infection. </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1600" dirty="0" smtClean="0">
                <a:latin typeface="Times New Roman" pitchFamily="18" charset="0"/>
                <a:cs typeface="Times New Roman" pitchFamily="18" charset="0"/>
              </a:rPr>
              <a:t>[1] P. Tm, A. </a:t>
            </a:r>
            <a:r>
              <a:rPr lang="en-US" sz="1600" dirty="0" err="1" smtClean="0">
                <a:latin typeface="Times New Roman" pitchFamily="18" charset="0"/>
                <a:cs typeface="Times New Roman" pitchFamily="18" charset="0"/>
              </a:rPr>
              <a:t>Pranathi</a:t>
            </a:r>
            <a:r>
              <a:rPr lang="en-US" sz="1600" dirty="0" smtClean="0">
                <a:latin typeface="Times New Roman" pitchFamily="18" charset="0"/>
                <a:cs typeface="Times New Roman" pitchFamily="18" charset="0"/>
              </a:rPr>
              <a:t>, K. </a:t>
            </a:r>
            <a:r>
              <a:rPr lang="en-US" sz="1600" dirty="0" err="1" smtClean="0">
                <a:latin typeface="Times New Roman" pitchFamily="18" charset="0"/>
                <a:cs typeface="Times New Roman" pitchFamily="18" charset="0"/>
              </a:rPr>
              <a:t>SaiAshritha</a:t>
            </a:r>
            <a:r>
              <a:rPr lang="en-US" sz="1600" dirty="0" smtClean="0">
                <a:latin typeface="Times New Roman" pitchFamily="18" charset="0"/>
                <a:cs typeface="Times New Roman" pitchFamily="18" charset="0"/>
              </a:rPr>
              <a:t>, N. B. </a:t>
            </a:r>
            <a:r>
              <a:rPr lang="en-US" sz="1600" dirty="0" err="1" smtClean="0">
                <a:latin typeface="Times New Roman" pitchFamily="18" charset="0"/>
                <a:cs typeface="Times New Roman" pitchFamily="18" charset="0"/>
              </a:rPr>
              <a:t>Chittaragi</a:t>
            </a:r>
            <a:r>
              <a:rPr lang="en-US" sz="1600" dirty="0" smtClean="0">
                <a:latin typeface="Times New Roman" pitchFamily="18" charset="0"/>
                <a:cs typeface="Times New Roman" pitchFamily="18" charset="0"/>
              </a:rPr>
              <a:t>, and S. G. </a:t>
            </a:r>
            <a:r>
              <a:rPr lang="en-US" sz="1600" dirty="0" err="1" smtClean="0">
                <a:latin typeface="Times New Roman" pitchFamily="18" charset="0"/>
                <a:cs typeface="Times New Roman" pitchFamily="18" charset="0"/>
              </a:rPr>
              <a:t>Koolagudi</a:t>
            </a:r>
            <a:r>
              <a:rPr lang="en-US" sz="1600" dirty="0" smtClean="0">
                <a:latin typeface="Times New Roman" pitchFamily="18" charset="0"/>
                <a:cs typeface="Times New Roman" pitchFamily="18" charset="0"/>
              </a:rPr>
              <a:t>, "Tomato Leaf Disease Detection Using </a:t>
            </a:r>
            <a:r>
              <a:rPr lang="en-US" sz="1600" dirty="0" err="1" smtClean="0">
                <a:latin typeface="Times New Roman" pitchFamily="18" charset="0"/>
                <a:cs typeface="Times New Roman" pitchFamily="18" charset="0"/>
              </a:rPr>
              <a:t>Convolutional</a:t>
            </a:r>
            <a:r>
              <a:rPr lang="en-US" sz="1600" dirty="0" smtClean="0">
                <a:latin typeface="Times New Roman" pitchFamily="18" charset="0"/>
                <a:cs typeface="Times New Roman" pitchFamily="18" charset="0"/>
              </a:rPr>
              <a:t> Neural Networks, "2018 Eleventh International Conference </a:t>
            </a:r>
            <a:r>
              <a:rPr lang="en-US" sz="1600" dirty="0" err="1" smtClean="0">
                <a:latin typeface="Times New Roman" pitchFamily="18" charset="0"/>
                <a:cs typeface="Times New Roman" pitchFamily="18" charset="0"/>
              </a:rPr>
              <a:t>onContemporary</a:t>
            </a:r>
            <a:r>
              <a:rPr lang="en-US" sz="1600" dirty="0" smtClean="0">
                <a:latin typeface="Times New Roman" pitchFamily="18" charset="0"/>
                <a:cs typeface="Times New Roman" pitchFamily="18" charset="0"/>
              </a:rPr>
              <a:t> Computing(IC3),</a:t>
            </a:r>
            <a:r>
              <a:rPr lang="en-US" sz="1600" dirty="0" err="1" smtClean="0">
                <a:latin typeface="Times New Roman" pitchFamily="18" charset="0"/>
                <a:cs typeface="Times New Roman" pitchFamily="18" charset="0"/>
              </a:rPr>
              <a:t>Noida</a:t>
            </a:r>
            <a:r>
              <a:rPr lang="en-US" sz="1600" dirty="0" smtClean="0">
                <a:latin typeface="Times New Roman" pitchFamily="18" charset="0"/>
                <a:cs typeface="Times New Roman" pitchFamily="18" charset="0"/>
              </a:rPr>
              <a:t>, 2018</a:t>
            </a:r>
          </a:p>
          <a:p>
            <a:pPr algn="just">
              <a:buNone/>
            </a:pPr>
            <a:endParaRPr lang="en-US" sz="1600" dirty="0" smtClean="0">
              <a:latin typeface="Times New Roman" pitchFamily="18" charset="0"/>
              <a:cs typeface="Times New Roman" pitchFamily="18" charset="0"/>
            </a:endParaRPr>
          </a:p>
          <a:p>
            <a:pPr algn="just">
              <a:buNone/>
            </a:pPr>
            <a:r>
              <a:rPr lang="en-US" sz="1600" dirty="0" smtClean="0">
                <a:latin typeface="Times New Roman" pitchFamily="18" charset="0"/>
                <a:cs typeface="Times New Roman" pitchFamily="18" charset="0"/>
              </a:rPr>
              <a:t> [2] P. K. </a:t>
            </a:r>
            <a:r>
              <a:rPr lang="en-US" sz="1600" dirty="0" err="1" smtClean="0">
                <a:latin typeface="Times New Roman" pitchFamily="18" charset="0"/>
                <a:cs typeface="Times New Roman" pitchFamily="18" charset="0"/>
              </a:rPr>
              <a:t>Kosamkar</a:t>
            </a:r>
            <a:r>
              <a:rPr lang="en-US" sz="1600" dirty="0" smtClean="0">
                <a:latin typeface="Times New Roman" pitchFamily="18" charset="0"/>
                <a:cs typeface="Times New Roman" pitchFamily="18" charset="0"/>
              </a:rPr>
              <a:t>, V. Y. </a:t>
            </a:r>
            <a:r>
              <a:rPr lang="en-US" sz="1600" dirty="0" err="1" smtClean="0">
                <a:latin typeface="Times New Roman" pitchFamily="18" charset="0"/>
                <a:cs typeface="Times New Roman" pitchFamily="18" charset="0"/>
              </a:rPr>
              <a:t>Kulkarni</a:t>
            </a:r>
            <a:r>
              <a:rPr lang="en-US" sz="1600" dirty="0" smtClean="0">
                <a:latin typeface="Times New Roman" pitchFamily="18" charset="0"/>
                <a:cs typeface="Times New Roman" pitchFamily="18" charset="0"/>
              </a:rPr>
              <a:t>, K. </a:t>
            </a:r>
            <a:r>
              <a:rPr lang="en-US" sz="1600" dirty="0" err="1" smtClean="0">
                <a:latin typeface="Times New Roman" pitchFamily="18" charset="0"/>
                <a:cs typeface="Times New Roman" pitchFamily="18" charset="0"/>
              </a:rPr>
              <a:t>Mantri</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Rudrawar</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Salmpuria</a:t>
            </a:r>
            <a:r>
              <a:rPr lang="en-US" sz="1600" dirty="0" smtClean="0">
                <a:latin typeface="Times New Roman" pitchFamily="18" charset="0"/>
                <a:cs typeface="Times New Roman" pitchFamily="18" charset="0"/>
              </a:rPr>
              <a:t>, and N. </a:t>
            </a:r>
            <a:r>
              <a:rPr lang="en-US" sz="1600" dirty="0" err="1" smtClean="0">
                <a:latin typeface="Times New Roman" pitchFamily="18" charset="0"/>
                <a:cs typeface="Times New Roman" pitchFamily="18" charset="0"/>
              </a:rPr>
              <a:t>Gadekar</a:t>
            </a:r>
            <a:r>
              <a:rPr lang="en-US" sz="1600" dirty="0" smtClean="0">
                <a:latin typeface="Times New Roman" pitchFamily="18" charset="0"/>
                <a:cs typeface="Times New Roman" pitchFamily="18" charset="0"/>
              </a:rPr>
              <a:t>, "Leaf Disease Detection and Recommendation of Pesticides Using Convolution Neural Network," 2018 Fourth International Conference on Computing Communication Control and Automation(ICCUBEA),</a:t>
            </a:r>
            <a:r>
              <a:rPr lang="en-US" sz="1600" dirty="0" err="1" smtClean="0">
                <a:latin typeface="Times New Roman" pitchFamily="18" charset="0"/>
                <a:cs typeface="Times New Roman" pitchFamily="18" charset="0"/>
              </a:rPr>
              <a:t>Pune</a:t>
            </a:r>
            <a:r>
              <a:rPr lang="en-US" sz="1600" dirty="0" smtClean="0">
                <a:latin typeface="Times New Roman" pitchFamily="18" charset="0"/>
                <a:cs typeface="Times New Roman" pitchFamily="18" charset="0"/>
              </a:rPr>
              <a:t>, India, 2018</a:t>
            </a:r>
          </a:p>
          <a:p>
            <a:pPr algn="just">
              <a:buNone/>
            </a:pPr>
            <a:endParaRPr lang="en-US" sz="1600" dirty="0" smtClean="0">
              <a:latin typeface="Times New Roman" pitchFamily="18" charset="0"/>
              <a:cs typeface="Times New Roman" pitchFamily="18" charset="0"/>
            </a:endParaRPr>
          </a:p>
          <a:p>
            <a:pPr algn="just">
              <a:buNone/>
            </a:pPr>
            <a:r>
              <a:rPr lang="en-US" sz="1600" dirty="0" smtClean="0">
                <a:latin typeface="Times New Roman" pitchFamily="18" charset="0"/>
                <a:cs typeface="Times New Roman" pitchFamily="18" charset="0"/>
              </a:rPr>
              <a:t> [3] A.P. Marcos, N. L. Silva </a:t>
            </a:r>
            <a:r>
              <a:rPr lang="en-US" sz="1600" dirty="0" err="1" smtClean="0">
                <a:latin typeface="Times New Roman" pitchFamily="18" charset="0"/>
                <a:cs typeface="Times New Roman" pitchFamily="18" charset="0"/>
              </a:rPr>
              <a:t>Rodovalho</a:t>
            </a:r>
            <a:r>
              <a:rPr lang="en-US" sz="1600" dirty="0" smtClean="0">
                <a:latin typeface="Times New Roman" pitchFamily="18" charset="0"/>
                <a:cs typeface="Times New Roman" pitchFamily="18" charset="0"/>
              </a:rPr>
              <a:t> and A. R. </a:t>
            </a:r>
            <a:r>
              <a:rPr lang="en-US" sz="1600" dirty="0" err="1" smtClean="0">
                <a:latin typeface="Times New Roman" pitchFamily="18" charset="0"/>
                <a:cs typeface="Times New Roman" pitchFamily="18" charset="0"/>
              </a:rPr>
              <a:t>Backes</a:t>
            </a:r>
            <a:r>
              <a:rPr lang="en-US" sz="1600" dirty="0" smtClean="0">
                <a:latin typeface="Times New Roman" pitchFamily="18" charset="0"/>
                <a:cs typeface="Times New Roman" pitchFamily="18" charset="0"/>
              </a:rPr>
              <a:t>, "Coffee Leaf Rust Detection Using </a:t>
            </a:r>
            <a:r>
              <a:rPr lang="en-US" sz="1600" dirty="0" err="1" smtClean="0">
                <a:latin typeface="Times New Roman" pitchFamily="18" charset="0"/>
                <a:cs typeface="Times New Roman" pitchFamily="18" charset="0"/>
              </a:rPr>
              <a:t>Convolutional</a:t>
            </a:r>
            <a:r>
              <a:rPr lang="en-US" sz="1600" dirty="0" smtClean="0">
                <a:latin typeface="Times New Roman" pitchFamily="18" charset="0"/>
                <a:cs typeface="Times New Roman" pitchFamily="18" charset="0"/>
              </a:rPr>
              <a:t> Neural Network," 2019 XV Workshop de </a:t>
            </a:r>
            <a:r>
              <a:rPr lang="en-US" sz="1600" dirty="0" err="1" smtClean="0">
                <a:latin typeface="Times New Roman" pitchFamily="18" charset="0"/>
                <a:cs typeface="Times New Roman" pitchFamily="18" charset="0"/>
              </a:rPr>
              <a:t>Visao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Computacional</a:t>
            </a:r>
            <a:r>
              <a:rPr lang="en-US" sz="1600" dirty="0" smtClean="0">
                <a:latin typeface="Times New Roman" pitchFamily="18" charset="0"/>
                <a:cs typeface="Times New Roman" pitchFamily="18" charset="0"/>
              </a:rPr>
              <a:t>(WVC),São Bernardo do Campo, Brazil, 2019 </a:t>
            </a:r>
          </a:p>
          <a:p>
            <a:pPr algn="just">
              <a:buNone/>
            </a:pPr>
            <a:endParaRPr lang="en-US" sz="1600" dirty="0" smtClean="0">
              <a:latin typeface="Times New Roman" pitchFamily="18" charset="0"/>
              <a:cs typeface="Times New Roman" pitchFamily="18" charset="0"/>
            </a:endParaRPr>
          </a:p>
          <a:p>
            <a:pPr algn="just">
              <a:buNone/>
            </a:pPr>
            <a:r>
              <a:rPr lang="en-US" sz="1600" dirty="0" smtClean="0">
                <a:latin typeface="Times New Roman" pitchFamily="18" charset="0"/>
                <a:cs typeface="Times New Roman" pitchFamily="18" charset="0"/>
              </a:rPr>
              <a:t> [4] S. S. </a:t>
            </a:r>
            <a:r>
              <a:rPr lang="en-US" sz="1600" dirty="0" err="1" smtClean="0">
                <a:latin typeface="Times New Roman" pitchFamily="18" charset="0"/>
                <a:cs typeface="Times New Roman" pitchFamily="18" charset="0"/>
              </a:rPr>
              <a:t>Hari</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Sivakumar</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Renuga</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Karthikeyan</a:t>
            </a:r>
            <a:r>
              <a:rPr lang="en-US" sz="1600" dirty="0" smtClean="0">
                <a:latin typeface="Times New Roman" pitchFamily="18" charset="0"/>
                <a:cs typeface="Times New Roman" pitchFamily="18" charset="0"/>
              </a:rPr>
              <a:t> and S. </a:t>
            </a:r>
            <a:r>
              <a:rPr lang="en-US" sz="1600" dirty="0" err="1" smtClean="0">
                <a:latin typeface="Times New Roman" pitchFamily="18" charset="0"/>
                <a:cs typeface="Times New Roman" pitchFamily="18" charset="0"/>
              </a:rPr>
              <a:t>Suriya</a:t>
            </a:r>
            <a:r>
              <a:rPr lang="en-US" sz="1600" dirty="0" smtClean="0">
                <a:latin typeface="Times New Roman" pitchFamily="18" charset="0"/>
                <a:cs typeface="Times New Roman" pitchFamily="18" charset="0"/>
              </a:rPr>
              <a:t>, "Detection of Plant Disease by Leaf Image Using </a:t>
            </a:r>
            <a:r>
              <a:rPr lang="en-US" sz="1600" dirty="0" err="1" smtClean="0">
                <a:latin typeface="Times New Roman" pitchFamily="18" charset="0"/>
                <a:cs typeface="Times New Roman" pitchFamily="18" charset="0"/>
              </a:rPr>
              <a:t>Convolutional</a:t>
            </a:r>
            <a:r>
              <a:rPr lang="en-US" sz="1600" dirty="0" smtClean="0">
                <a:latin typeface="Times New Roman" pitchFamily="18" charset="0"/>
                <a:cs typeface="Times New Roman" pitchFamily="18" charset="0"/>
              </a:rPr>
              <a:t> Neural Network, "2019 International Conference on Vision Towards Emerging Trends in Communication and Networking(</a:t>
            </a:r>
            <a:r>
              <a:rPr lang="en-US" sz="1600" dirty="0" err="1" smtClean="0">
                <a:latin typeface="Times New Roman" pitchFamily="18" charset="0"/>
                <a:cs typeface="Times New Roman" pitchFamily="18" charset="0"/>
              </a:rPr>
              <a:t>ViTECoN</a:t>
            </a:r>
            <a:r>
              <a:rPr lang="en-US" sz="1600" dirty="0" smtClean="0">
                <a:latin typeface="Times New Roman" pitchFamily="18" charset="0"/>
                <a:cs typeface="Times New Roman" pitchFamily="18" charset="0"/>
              </a:rPr>
              <a:t>),Vellore, India, 2019</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304800"/>
            <a:ext cx="7499350" cy="5943600"/>
          </a:xfrm>
        </p:spPr>
        <p:txBody>
          <a:bodyPr>
            <a:normAutofit fontScale="25000" lnSpcReduction="20000"/>
          </a:bodyPr>
          <a:lstStyle/>
          <a:p>
            <a:pPr algn="just">
              <a:lnSpc>
                <a:spcPct val="170000"/>
              </a:lnSpc>
              <a:buNone/>
            </a:pPr>
            <a:r>
              <a:rPr lang="en-US" sz="6400" dirty="0" smtClean="0">
                <a:latin typeface="Times New Roman" pitchFamily="18" charset="0"/>
                <a:cs typeface="Times New Roman" pitchFamily="18" charset="0"/>
              </a:rPr>
              <a:t>[5] D. P. </a:t>
            </a:r>
            <a:r>
              <a:rPr lang="en-US" sz="6400" dirty="0" err="1" smtClean="0">
                <a:latin typeface="Times New Roman" pitchFamily="18" charset="0"/>
                <a:cs typeface="Times New Roman" pitchFamily="18" charset="0"/>
              </a:rPr>
              <a:t>Sudharshan</a:t>
            </a:r>
            <a:r>
              <a:rPr lang="en-US" sz="6400" dirty="0" smtClean="0">
                <a:latin typeface="Times New Roman" pitchFamily="18" charset="0"/>
                <a:cs typeface="Times New Roman" pitchFamily="18" charset="0"/>
              </a:rPr>
              <a:t> and S. Raj, "Object recognition in images using the </a:t>
            </a:r>
            <a:r>
              <a:rPr lang="en-US" sz="6400" dirty="0" err="1" smtClean="0">
                <a:latin typeface="Times New Roman" pitchFamily="18" charset="0"/>
                <a:cs typeface="Times New Roman" pitchFamily="18" charset="0"/>
              </a:rPr>
              <a:t>convolutional</a:t>
            </a:r>
            <a:r>
              <a:rPr lang="en-US" sz="6400" dirty="0" smtClean="0">
                <a:latin typeface="Times New Roman" pitchFamily="18" charset="0"/>
                <a:cs typeface="Times New Roman" pitchFamily="18" charset="0"/>
              </a:rPr>
              <a:t> neural network," 2018 2ndInternational Conference on Inventive Systems and Control(ICISC),Coimbatore, 2018</a:t>
            </a:r>
          </a:p>
          <a:p>
            <a:pPr algn="just">
              <a:lnSpc>
                <a:spcPct val="170000"/>
              </a:lnSpc>
              <a:buNone/>
            </a:pPr>
            <a:r>
              <a:rPr lang="en-US" sz="6400" dirty="0" smtClean="0">
                <a:latin typeface="Times New Roman" pitchFamily="18" charset="0"/>
                <a:cs typeface="Times New Roman" pitchFamily="18" charset="0"/>
              </a:rPr>
              <a:t> </a:t>
            </a:r>
          </a:p>
          <a:p>
            <a:pPr algn="just">
              <a:lnSpc>
                <a:spcPct val="170000"/>
              </a:lnSpc>
              <a:buNone/>
            </a:pPr>
            <a:r>
              <a:rPr lang="en-US" sz="6400" dirty="0" smtClean="0">
                <a:latin typeface="Times New Roman" pitchFamily="18" charset="0"/>
                <a:cs typeface="Times New Roman" pitchFamily="18" charset="0"/>
              </a:rPr>
              <a:t> [6] S. </a:t>
            </a:r>
            <a:r>
              <a:rPr lang="en-US" sz="6400" dirty="0" err="1" smtClean="0">
                <a:latin typeface="Times New Roman" pitchFamily="18" charset="0"/>
                <a:cs typeface="Times New Roman" pitchFamily="18" charset="0"/>
              </a:rPr>
              <a:t>Maity</a:t>
            </a:r>
            <a:r>
              <a:rPr lang="en-US" sz="6400" dirty="0" smtClean="0">
                <a:latin typeface="Times New Roman" pitchFamily="18" charset="0"/>
                <a:cs typeface="Times New Roman" pitchFamily="18" charset="0"/>
              </a:rPr>
              <a:t> et al., "Fault Area Detection in Leaf Diseases Using K-Means Clustering, "2018 2ndInternational Conference on Trends in Electronics and Informatics(ICOEI),</a:t>
            </a:r>
            <a:r>
              <a:rPr lang="en-US" sz="6400" dirty="0" err="1" smtClean="0">
                <a:latin typeface="Times New Roman" pitchFamily="18" charset="0"/>
                <a:cs typeface="Times New Roman" pitchFamily="18" charset="0"/>
              </a:rPr>
              <a:t>Tirunelveli</a:t>
            </a:r>
            <a:r>
              <a:rPr lang="en-US" sz="6400" dirty="0" smtClean="0">
                <a:latin typeface="Times New Roman" pitchFamily="18" charset="0"/>
                <a:cs typeface="Times New Roman" pitchFamily="18" charset="0"/>
              </a:rPr>
              <a:t>, 2018</a:t>
            </a:r>
          </a:p>
          <a:p>
            <a:pPr algn="just">
              <a:lnSpc>
                <a:spcPct val="170000"/>
              </a:lnSpc>
              <a:buNone/>
            </a:pPr>
            <a:r>
              <a:rPr lang="en-US" sz="6400" dirty="0" smtClean="0">
                <a:latin typeface="Times New Roman" pitchFamily="18" charset="0"/>
                <a:cs typeface="Times New Roman" pitchFamily="18" charset="0"/>
              </a:rPr>
              <a:t> </a:t>
            </a:r>
          </a:p>
          <a:p>
            <a:pPr algn="just">
              <a:lnSpc>
                <a:spcPct val="170000"/>
              </a:lnSpc>
              <a:buNone/>
            </a:pPr>
            <a:r>
              <a:rPr lang="en-US" sz="6400" dirty="0" smtClean="0">
                <a:latin typeface="Times New Roman" pitchFamily="18" charset="0"/>
                <a:cs typeface="Times New Roman" pitchFamily="18" charset="0"/>
              </a:rPr>
              <a:t>  [7] M. Francis and C. </a:t>
            </a:r>
            <a:r>
              <a:rPr lang="en-US" sz="6400" dirty="0" err="1" smtClean="0">
                <a:latin typeface="Times New Roman" pitchFamily="18" charset="0"/>
                <a:cs typeface="Times New Roman" pitchFamily="18" charset="0"/>
              </a:rPr>
              <a:t>Deisy</a:t>
            </a:r>
            <a:r>
              <a:rPr lang="en-US" sz="6400" dirty="0" smtClean="0">
                <a:latin typeface="Times New Roman" pitchFamily="18" charset="0"/>
                <a:cs typeface="Times New Roman" pitchFamily="18" charset="0"/>
              </a:rPr>
              <a:t>, "Disease Detection and Classification in Agricultural Plants Using </a:t>
            </a:r>
            <a:r>
              <a:rPr lang="en-US" sz="6400" dirty="0" err="1" smtClean="0">
                <a:latin typeface="Times New Roman" pitchFamily="18" charset="0"/>
                <a:cs typeface="Times New Roman" pitchFamily="18" charset="0"/>
              </a:rPr>
              <a:t>Convolutional</a:t>
            </a:r>
            <a:r>
              <a:rPr lang="en-US" sz="6400" dirty="0" smtClean="0">
                <a:latin typeface="Times New Roman" pitchFamily="18" charset="0"/>
                <a:cs typeface="Times New Roman" pitchFamily="18" charset="0"/>
              </a:rPr>
              <a:t> Neural Networks —A Visual Understanding," 2019 6thInternational Conference on Signal Processing and Integrated Networks (SPIN), </a:t>
            </a:r>
            <a:r>
              <a:rPr lang="en-US" sz="6400" dirty="0" err="1" smtClean="0">
                <a:latin typeface="Times New Roman" pitchFamily="18" charset="0"/>
                <a:cs typeface="Times New Roman" pitchFamily="18" charset="0"/>
              </a:rPr>
              <a:t>Noida</a:t>
            </a:r>
            <a:r>
              <a:rPr lang="en-US" sz="6400" dirty="0" smtClean="0">
                <a:latin typeface="Times New Roman" pitchFamily="18" charset="0"/>
                <a:cs typeface="Times New Roman" pitchFamily="18" charset="0"/>
              </a:rPr>
              <a:t>, India, 2019</a:t>
            </a:r>
          </a:p>
          <a:p>
            <a:pPr algn="just">
              <a:lnSpc>
                <a:spcPct val="170000"/>
              </a:lnSpc>
              <a:buNone/>
            </a:pPr>
            <a:r>
              <a:rPr lang="en-US" sz="6400" dirty="0" smtClean="0">
                <a:latin typeface="Times New Roman" pitchFamily="18" charset="0"/>
                <a:cs typeface="Times New Roman" pitchFamily="18" charset="0"/>
              </a:rPr>
              <a:t> </a:t>
            </a:r>
          </a:p>
          <a:p>
            <a:pPr algn="just">
              <a:lnSpc>
                <a:spcPct val="170000"/>
              </a:lnSpc>
              <a:buNone/>
            </a:pPr>
            <a:r>
              <a:rPr lang="en-US" sz="6400" dirty="0" smtClean="0">
                <a:latin typeface="Times New Roman" pitchFamily="18" charset="0"/>
                <a:cs typeface="Times New Roman" pitchFamily="18" charset="0"/>
              </a:rPr>
              <a:t> [8] B. </a:t>
            </a:r>
            <a:r>
              <a:rPr lang="en-US" sz="6400" dirty="0" err="1" smtClean="0">
                <a:latin typeface="Times New Roman" pitchFamily="18" charset="0"/>
                <a:cs typeface="Times New Roman" pitchFamily="18" charset="0"/>
              </a:rPr>
              <a:t>Tlhobogang</a:t>
            </a:r>
            <a:r>
              <a:rPr lang="en-US" sz="6400" dirty="0" smtClean="0">
                <a:latin typeface="Times New Roman" pitchFamily="18" charset="0"/>
                <a:cs typeface="Times New Roman" pitchFamily="18" charset="0"/>
              </a:rPr>
              <a:t> and M. </a:t>
            </a:r>
            <a:r>
              <a:rPr lang="en-US" sz="6400" dirty="0" err="1" smtClean="0">
                <a:latin typeface="Times New Roman" pitchFamily="18" charset="0"/>
                <a:cs typeface="Times New Roman" pitchFamily="18" charset="0"/>
              </a:rPr>
              <a:t>Wannous</a:t>
            </a:r>
            <a:r>
              <a:rPr lang="en-US" sz="6400" dirty="0" smtClean="0">
                <a:latin typeface="Times New Roman" pitchFamily="18" charset="0"/>
                <a:cs typeface="Times New Roman" pitchFamily="18" charset="0"/>
              </a:rPr>
              <a:t>, "Design of plant disease detection system: A transfer learning approach work </a:t>
            </a:r>
            <a:r>
              <a:rPr lang="en-US" sz="6400" dirty="0" err="1" smtClean="0">
                <a:latin typeface="Times New Roman" pitchFamily="18" charset="0"/>
                <a:cs typeface="Times New Roman" pitchFamily="18" charset="0"/>
              </a:rPr>
              <a:t>inprogress</a:t>
            </a:r>
            <a:r>
              <a:rPr lang="en-US" sz="6400" dirty="0" smtClean="0">
                <a:latin typeface="Times New Roman" pitchFamily="18" charset="0"/>
                <a:cs typeface="Times New Roman" pitchFamily="18" charset="0"/>
              </a:rPr>
              <a:t>," 2018 IEEE </a:t>
            </a:r>
            <a:r>
              <a:rPr lang="en-US" sz="6400" dirty="0" err="1" smtClean="0">
                <a:latin typeface="Times New Roman" pitchFamily="18" charset="0"/>
                <a:cs typeface="Times New Roman" pitchFamily="18" charset="0"/>
              </a:rPr>
              <a:t>ternational</a:t>
            </a:r>
            <a:r>
              <a:rPr lang="en-US" sz="6400" dirty="0" smtClean="0">
                <a:latin typeface="Times New Roman" pitchFamily="18" charset="0"/>
                <a:cs typeface="Times New Roman" pitchFamily="18" charset="0"/>
              </a:rPr>
              <a:t> Conference on Applied System Invention (ICASI), Chiba, 2018</a:t>
            </a:r>
          </a:p>
          <a:p>
            <a:pPr algn="just">
              <a:lnSpc>
                <a:spcPct val="170000"/>
              </a:lnSpc>
              <a:buNone/>
            </a:pPr>
            <a:endParaRPr lang="en-US" sz="49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1126</TotalTime>
  <Words>740</Words>
  <Application>Microsoft Office PowerPoint</Application>
  <PresentationFormat>On-screen Show (4:3)</PresentationFormat>
  <Paragraphs>74</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   Disease Detection in coffee plants using convolutional Neural Network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508</cp:revision>
  <dcterms:created xsi:type="dcterms:W3CDTF">2006-08-16T00:00:00Z</dcterms:created>
  <dcterms:modified xsi:type="dcterms:W3CDTF">2021-03-02T08:50:15Z</dcterms:modified>
</cp:coreProperties>
</file>