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257" r:id="rId3"/>
    <p:sldId id="324" r:id="rId4"/>
    <p:sldId id="260" r:id="rId5"/>
    <p:sldId id="262" r:id="rId6"/>
    <p:sldId id="263" r:id="rId7"/>
    <p:sldId id="294" r:id="rId8"/>
    <p:sldId id="298" r:id="rId9"/>
    <p:sldId id="310" r:id="rId10"/>
    <p:sldId id="311" r:id="rId11"/>
    <p:sldId id="296" r:id="rId12"/>
    <p:sldId id="295" r:id="rId13"/>
    <p:sldId id="323" r:id="rId14"/>
    <p:sldId id="325"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02-Mar-21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02-Mar-21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02-Mar-21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02-Mar-21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02-Mar-21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02-Mar-21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02-Mar-21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02-Mar-21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02-Mar-21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02-Mar-21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02-Mar-21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02-Mar-21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02-Mar-21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cnnic.net.cn/hlwfzyj/hlwxzbg/hlwtjbg/"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latin typeface="Times New Roman" pitchFamily="18" charset="0"/>
                <a:cs typeface="Times New Roman" pitchFamily="18" charset="0"/>
              </a:rPr>
              <a:t>Authentication and key agreement based on anonymous identity for peer-to-peer cloud</a:t>
            </a:r>
            <a:endParaRPr lang="en-US"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066800" y="457200"/>
            <a:ext cx="7866888" cy="6172200"/>
          </a:xfrm>
        </p:spPr>
        <p:txBody>
          <a:bodyPr>
            <a:noAutofit/>
          </a:bodyPr>
          <a:lstStyle/>
          <a:p>
            <a:pPr algn="just">
              <a:lnSpc>
                <a:spcPct val="150000"/>
              </a:lnSpc>
              <a:buNone/>
            </a:pPr>
            <a:r>
              <a:rPr lang="en-US" sz="1800" dirty="0" smtClean="0"/>
              <a:t>Cross-cloud </a:t>
            </a:r>
            <a:r>
              <a:rPr lang="en-US" sz="1800" dirty="0" smtClean="0"/>
              <a:t>data migration is one of the </a:t>
            </a:r>
            <a:r>
              <a:rPr lang="en-US" sz="1800" dirty="0" smtClean="0"/>
              <a:t>prevailing challenges </a:t>
            </a:r>
            <a:r>
              <a:rPr lang="en-US" sz="1800" dirty="0" smtClean="0"/>
              <a:t>faced by </a:t>
            </a:r>
            <a:r>
              <a:rPr lang="en-US" sz="1800" dirty="0" smtClean="0"/>
              <a:t>mobile users</a:t>
            </a:r>
            <a:r>
              <a:rPr lang="en-US" sz="1800" dirty="0" smtClean="0"/>
              <a:t>, which is an essential </a:t>
            </a:r>
            <a:r>
              <a:rPr lang="en-US" sz="1800" dirty="0" smtClean="0"/>
              <a:t>process when </a:t>
            </a:r>
            <a:r>
              <a:rPr lang="en-US" sz="1800" dirty="0" smtClean="0"/>
              <a:t>users change their mobile phones to a different </a:t>
            </a:r>
            <a:r>
              <a:rPr lang="en-US" sz="1800" dirty="0" smtClean="0"/>
              <a:t>provider. However</a:t>
            </a:r>
            <a:r>
              <a:rPr lang="en-US" sz="1800" dirty="0" smtClean="0"/>
              <a:t>, due to the insufficient local storage and </a:t>
            </a:r>
            <a:r>
              <a:rPr lang="en-US" sz="1800" dirty="0" smtClean="0"/>
              <a:t>computational capabilities </a:t>
            </a:r>
            <a:r>
              <a:rPr lang="en-US" sz="1800" dirty="0" smtClean="0"/>
              <a:t>of the smart phones, it is often very difficult </a:t>
            </a:r>
            <a:r>
              <a:rPr lang="en-US" sz="1800" dirty="0" smtClean="0"/>
              <a:t>for users </a:t>
            </a:r>
            <a:r>
              <a:rPr lang="en-US" sz="1800" dirty="0" smtClean="0"/>
              <a:t>to backup all data from the original cloud servers to </a:t>
            </a:r>
            <a:r>
              <a:rPr lang="en-US" sz="1800" dirty="0" smtClean="0"/>
              <a:t>their mobile </a:t>
            </a:r>
            <a:r>
              <a:rPr lang="en-US" sz="1800" dirty="0" smtClean="0"/>
              <a:t>phones in order to further upload the downloaded </a:t>
            </a:r>
            <a:r>
              <a:rPr lang="en-US" sz="1800" dirty="0" smtClean="0"/>
              <a:t>data to </a:t>
            </a:r>
            <a:r>
              <a:rPr lang="en-US" sz="1800" dirty="0" smtClean="0"/>
              <a:t>the new cloud provider. To solve this problem, we </a:t>
            </a:r>
            <a:r>
              <a:rPr lang="en-US" sz="1800" dirty="0" smtClean="0"/>
              <a:t>propose an </a:t>
            </a:r>
            <a:r>
              <a:rPr lang="en-US" sz="1800" dirty="0" smtClean="0"/>
              <a:t>efficient data migration model between cloud providers </a:t>
            </a:r>
            <a:r>
              <a:rPr lang="en-US" sz="1800" dirty="0" smtClean="0"/>
              <a:t>and construct </a:t>
            </a:r>
            <a:r>
              <a:rPr lang="en-US" sz="1800" dirty="0" smtClean="0"/>
              <a:t>a mutual authentication and key agreement </a:t>
            </a:r>
            <a:r>
              <a:rPr lang="en-US" sz="1800" dirty="0" smtClean="0"/>
              <a:t>scheme based </a:t>
            </a:r>
            <a:r>
              <a:rPr lang="en-US" sz="1800" dirty="0" smtClean="0"/>
              <a:t>on elliptic curve certificate-free cryptography for </a:t>
            </a:r>
            <a:r>
              <a:rPr lang="en-US" sz="1800" dirty="0" smtClean="0"/>
              <a:t>peer-</a:t>
            </a:r>
            <a:r>
              <a:rPr lang="en-US" sz="1800" dirty="0" err="1" smtClean="0"/>
              <a:t>topeer</a:t>
            </a:r>
            <a:r>
              <a:rPr lang="en-US" sz="1800" dirty="0" smtClean="0"/>
              <a:t> cloud</a:t>
            </a:r>
            <a:r>
              <a:rPr lang="en-US" sz="1800" dirty="0" smtClean="0"/>
              <a:t>. </a:t>
            </a:r>
            <a:r>
              <a:rPr lang="en-US" sz="1800" dirty="0" smtClean="0"/>
              <a:t>t</a:t>
            </a:r>
            <a:r>
              <a:rPr lang="en-US" sz="1800" dirty="0" smtClean="0"/>
              <a:t>.</a:t>
            </a: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04800"/>
            <a:ext cx="7498080" cy="5943600"/>
          </a:xfrm>
        </p:spPr>
        <p:txBody>
          <a:bodyPr>
            <a:normAutofit/>
          </a:bodyPr>
          <a:lstStyle/>
          <a:p>
            <a:pPr algn="just">
              <a:lnSpc>
                <a:spcPct val="150000"/>
              </a:lnSpc>
              <a:buNone/>
            </a:pPr>
            <a:r>
              <a:rPr lang="en-US" sz="2200" dirty="0" smtClean="0">
                <a:latin typeface="Times New Roman" pitchFamily="18" charset="0"/>
                <a:cs typeface="Times New Roman" pitchFamily="18" charset="0"/>
              </a:rPr>
              <a:t>The proposed scheme helps to develop trust between different cloud providers and lays a foundation for the realization of cross-cloud data migration. Mathematical verification and security correctness of our scheme is evaluated against notable existing schemes of data migration, which demonstrate that our proposed scheme exhibits a better performance than other </a:t>
            </a:r>
            <a:r>
              <a:rPr lang="en-US" sz="2200" dirty="0" err="1" smtClean="0">
                <a:latin typeface="Times New Roman" pitchFamily="18" charset="0"/>
                <a:cs typeface="Times New Roman" pitchFamily="18" charset="0"/>
              </a:rPr>
              <a:t>stateof</a:t>
            </a:r>
            <a:r>
              <a:rPr lang="en-US" sz="2200" dirty="0" smtClean="0">
                <a:latin typeface="Times New Roman" pitchFamily="18" charset="0"/>
                <a:cs typeface="Times New Roman" pitchFamily="18" charset="0"/>
              </a:rPr>
              <a:t>-the-art scheme in terms of the achieved reduction in both </a:t>
            </a:r>
            <a:r>
              <a:rPr lang="en-US" sz="2200" dirty="0" smtClean="0">
                <a:latin typeface="Times New Roman" pitchFamily="18" charset="0"/>
                <a:cs typeface="Times New Roman" pitchFamily="18" charset="0"/>
              </a:rPr>
              <a:t>the computational </a:t>
            </a:r>
            <a:r>
              <a:rPr lang="en-US" sz="2200" dirty="0" smtClean="0">
                <a:latin typeface="Times New Roman" pitchFamily="18" charset="0"/>
                <a:cs typeface="Times New Roman" pitchFamily="18" charset="0"/>
              </a:rPr>
              <a:t>and communication </a:t>
            </a:r>
            <a:r>
              <a:rPr lang="en-US" sz="2200" dirty="0" smtClean="0">
                <a:latin typeface="Times New Roman" pitchFamily="18" charset="0"/>
                <a:cs typeface="Times New Roman" pitchFamily="18" charset="0"/>
              </a:rPr>
              <a:t>cost.</a:t>
            </a:r>
            <a:endParaRPr lang="en-US" sz="2200" dirty="0" smtClean="0">
              <a:latin typeface="Times New Roman" pitchFamily="18" charset="0"/>
              <a:cs typeface="Times New Roman" pitchFamily="18" charset="0"/>
            </a:endParaRPr>
          </a:p>
          <a:p>
            <a:pPr algn="just">
              <a:lnSpc>
                <a:spcPct val="150000"/>
              </a:lnSpc>
              <a:buNone/>
            </a:pPr>
            <a:r>
              <a:rPr lang="en-US" dirty="0" smtClean="0"/>
              <a:t>.</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the modern computing environment, smart cards are being used extensively, which </a:t>
            </a:r>
            <a:r>
              <a:rPr lang="en-US" sz="2000" dirty="0" smtClean="0">
                <a:latin typeface="Times New Roman" pitchFamily="18" charset="0"/>
                <a:cs typeface="Times New Roman" pitchFamily="18" charset="0"/>
              </a:rPr>
              <a:t>are intended </a:t>
            </a:r>
            <a:r>
              <a:rPr lang="en-US" sz="2000" dirty="0" smtClean="0">
                <a:latin typeface="Times New Roman" pitchFamily="18" charset="0"/>
                <a:cs typeface="Times New Roman" pitchFamily="18" charset="0"/>
              </a:rPr>
              <a:t>to authenticate a user with the system or server. Owing to the constrictions of </a:t>
            </a:r>
            <a:r>
              <a:rPr lang="en-US" sz="2000" dirty="0" smtClean="0">
                <a:latin typeface="Times New Roman" pitchFamily="18" charset="0"/>
                <a:cs typeface="Times New Roman" pitchFamily="18" charset="0"/>
              </a:rPr>
              <a:t>computational resources</a:t>
            </a:r>
            <a:r>
              <a:rPr lang="en-US" sz="2000" dirty="0" smtClean="0">
                <a:latin typeface="Times New Roman" pitchFamily="18" charset="0"/>
                <a:cs typeface="Times New Roman" pitchFamily="18" charset="0"/>
              </a:rPr>
              <a:t>, smart card-based systems require an </a:t>
            </a:r>
            <a:r>
              <a:rPr lang="en-US" sz="2000" dirty="0" smtClean="0">
                <a:latin typeface="Times New Roman" pitchFamily="18" charset="0"/>
                <a:cs typeface="Times New Roman" pitchFamily="18" charset="0"/>
              </a:rPr>
              <a:t>elective </a:t>
            </a:r>
            <a:r>
              <a:rPr lang="en-US" sz="2000" dirty="0" smtClean="0">
                <a:latin typeface="Times New Roman" pitchFamily="18" charset="0"/>
                <a:cs typeface="Times New Roman" pitchFamily="18" charset="0"/>
              </a:rPr>
              <a:t>design and </a:t>
            </a:r>
            <a:r>
              <a:rPr lang="en-US" sz="2000" dirty="0" err="1" smtClean="0">
                <a:latin typeface="Times New Roman" pitchFamily="18" charset="0"/>
                <a:cs typeface="Times New Roman" pitchFamily="18" charset="0"/>
              </a:rPr>
              <a:t>ecient</a:t>
            </a:r>
            <a:r>
              <a:rPr lang="en-US" sz="2000" dirty="0" smtClean="0">
                <a:latin typeface="Times New Roman" pitchFamily="18" charset="0"/>
                <a:cs typeface="Times New Roman" pitchFamily="18" charset="0"/>
              </a:rPr>
              <a:t> security scheme. In </a:t>
            </a:r>
            <a:r>
              <a:rPr lang="en-US" sz="2000" dirty="0" smtClean="0">
                <a:latin typeface="Times New Roman" pitchFamily="18" charset="0"/>
                <a:cs typeface="Times New Roman" pitchFamily="18" charset="0"/>
              </a:rPr>
              <a:t>this paper</a:t>
            </a:r>
            <a:r>
              <a:rPr lang="en-US" sz="2000" dirty="0" smtClean="0">
                <a:latin typeface="Times New Roman" pitchFamily="18" charset="0"/>
                <a:cs typeface="Times New Roman" pitchFamily="18" charset="0"/>
              </a:rPr>
              <a:t>, a smart card authentication protocol based on the concept of elliptic curve </a:t>
            </a:r>
            <a:r>
              <a:rPr lang="en-US" sz="2000" dirty="0" err="1" smtClean="0">
                <a:latin typeface="Times New Roman" pitchFamily="18" charset="0"/>
                <a:cs typeface="Times New Roman" pitchFamily="18" charset="0"/>
              </a:rPr>
              <a:t>signcryption</a:t>
            </a:r>
            <a:r>
              <a:rPr lang="en-US" sz="2000" dirty="0" smtClean="0">
                <a:latin typeface="Times New Roman" pitchFamily="18" charset="0"/>
                <a:cs typeface="Times New Roman" pitchFamily="18" charset="0"/>
              </a:rPr>
              <a:t> has </a:t>
            </a:r>
            <a:r>
              <a:rPr lang="en-US" sz="2000" dirty="0" smtClean="0">
                <a:latin typeface="Times New Roman" pitchFamily="18" charset="0"/>
                <a:cs typeface="Times New Roman" pitchFamily="18" charset="0"/>
              </a:rPr>
              <a:t>been proposed and developed, which provides security attributes, including confidentiality </a:t>
            </a:r>
            <a:r>
              <a:rPr lang="en-US" sz="2000" dirty="0" smtClean="0">
                <a:latin typeface="Times New Roman" pitchFamily="18" charset="0"/>
                <a:cs typeface="Times New Roman" pitchFamily="18" charset="0"/>
              </a:rPr>
              <a:t>of messages</a:t>
            </a:r>
            <a:r>
              <a:rPr lang="en-US" sz="2000" dirty="0" smtClean="0">
                <a:latin typeface="Times New Roman" pitchFamily="18" charset="0"/>
                <a:cs typeface="Times New Roman" pitchFamily="18" charset="0"/>
              </a:rPr>
              <a:t>, non-repudiation, the integrity of messages, mutual authentication, anonymity, </a:t>
            </a:r>
            <a:r>
              <a:rPr lang="en-US" sz="2000" dirty="0" smtClean="0">
                <a:latin typeface="Times New Roman" pitchFamily="18" charset="0"/>
                <a:cs typeface="Times New Roman" pitchFamily="18" charset="0"/>
              </a:rPr>
              <a:t>availability, and </a:t>
            </a:r>
            <a:r>
              <a:rPr lang="en-US" sz="2000" dirty="0" smtClean="0">
                <a:latin typeface="Times New Roman" pitchFamily="18" charset="0"/>
                <a:cs typeface="Times New Roman" pitchFamily="18" charset="0"/>
              </a:rPr>
              <a:t>forward security. Moreover, the analysis of security functionalities shows that the </a:t>
            </a:r>
            <a:r>
              <a:rPr lang="en-US" sz="2000" dirty="0" smtClean="0">
                <a:latin typeface="Times New Roman" pitchFamily="18" charset="0"/>
                <a:cs typeface="Times New Roman" pitchFamily="18" charset="0"/>
              </a:rPr>
              <a:t>protocol developed </a:t>
            </a:r>
            <a:r>
              <a:rPr lang="en-US" sz="2000" dirty="0" smtClean="0">
                <a:latin typeface="Times New Roman" pitchFamily="18" charset="0"/>
                <a:cs typeface="Times New Roman" pitchFamily="18" charset="0"/>
              </a:rPr>
              <a:t>and </a:t>
            </a:r>
            <a:r>
              <a:rPr lang="en-US" sz="2000" dirty="0" smtClean="0">
                <a:latin typeface="Times New Roman" pitchFamily="18" charset="0"/>
                <a:cs typeface="Times New Roman" pitchFamily="18" charset="0"/>
              </a:rPr>
              <a:t>explained.</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lvl="0" algn="just">
              <a:lnSpc>
                <a:spcPct val="150000"/>
              </a:lnSpc>
              <a:buFont typeface="Wingdings" pitchFamily="2" charset="2"/>
              <a:buChar char="Ø"/>
            </a:pPr>
            <a:r>
              <a:rPr lang="en-US" sz="2000" dirty="0" smtClean="0">
                <a:latin typeface="Times New Roman" pitchFamily="18" charset="0"/>
                <a:cs typeface="Times New Roman" pitchFamily="18" charset="0"/>
              </a:rPr>
              <a:t>To this end, it is essential to develop a more efficient and secure way of data transfer from one cloud server to another. </a:t>
            </a:r>
          </a:p>
          <a:p>
            <a:pPr lvl="0" algn="just">
              <a:lnSpc>
                <a:spcPct val="150000"/>
              </a:lnSpc>
              <a:buFont typeface="Wingdings" pitchFamily="2" charset="2"/>
              <a:buChar char="Ø"/>
            </a:pPr>
            <a:r>
              <a:rPr lang="en-US" sz="2000" dirty="0" smtClean="0">
                <a:latin typeface="Times New Roman" pitchFamily="18" charset="0"/>
                <a:cs typeface="Times New Roman" pitchFamily="18" charset="0"/>
              </a:rPr>
              <a:t>An ideal data migration model that can transfer user data directly between cloud servers is shown in Fig. 2. Such a model often imposes compatibility issues, since different cloud service providers characterize diverse user functions, mutual distrust and security risks in the process of data transmission, which make this ideal data migration model difficult to implement.</a:t>
            </a:r>
          </a:p>
          <a:p>
            <a:pPr algn="just">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buNone/>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this paper is secure from password guessing attacks, user and </a:t>
            </a:r>
            <a:r>
              <a:rPr lang="en-US" sz="2000" dirty="0" smtClean="0">
                <a:latin typeface="Times New Roman" pitchFamily="18" charset="0"/>
                <a:cs typeface="Times New Roman" pitchFamily="18" charset="0"/>
              </a:rPr>
              <a:t>server impersonation</a:t>
            </a:r>
            <a:r>
              <a:rPr lang="en-US" sz="2000" dirty="0" smtClean="0">
                <a:latin typeface="Times New Roman" pitchFamily="18" charset="0"/>
                <a:cs typeface="Times New Roman" pitchFamily="18" charset="0"/>
              </a:rPr>
              <a:t>, replay attacks, de-synchronization attacks, insider attacks, known key </a:t>
            </a:r>
            <a:r>
              <a:rPr lang="en-US" sz="2000" dirty="0" smtClean="0">
                <a:latin typeface="Times New Roman" pitchFamily="18" charset="0"/>
                <a:cs typeface="Times New Roman" pitchFamily="18" charset="0"/>
              </a:rPr>
              <a:t>attacks, and </a:t>
            </a:r>
            <a:r>
              <a:rPr lang="en-US" sz="2000" dirty="0" smtClean="0">
                <a:latin typeface="Times New Roman" pitchFamily="18" charset="0"/>
                <a:cs typeface="Times New Roman" pitchFamily="18" charset="0"/>
              </a:rPr>
              <a:t>man-in-the-middle attacks. The results have demonstrated that the proposed smart card </a:t>
            </a:r>
            <a:r>
              <a:rPr lang="en-US" sz="2000" dirty="0" smtClean="0">
                <a:latin typeface="Times New Roman" pitchFamily="18" charset="0"/>
                <a:cs typeface="Times New Roman" pitchFamily="18" charset="0"/>
              </a:rPr>
              <a:t>security protocol </a:t>
            </a:r>
            <a:r>
              <a:rPr lang="en-US" sz="2000" dirty="0" smtClean="0">
                <a:latin typeface="Times New Roman" pitchFamily="18" charset="0"/>
                <a:cs typeface="Times New Roman" pitchFamily="18" charset="0"/>
              </a:rPr>
              <a:t>reduces the computational overhead on a smart card by 33.3% and the communication </a:t>
            </a:r>
            <a:r>
              <a:rPr lang="en-US" sz="2000" dirty="0" smtClean="0">
                <a:latin typeface="Times New Roman" pitchFamily="18" charset="0"/>
                <a:cs typeface="Times New Roman" pitchFamily="18" charset="0"/>
              </a:rPr>
              <a:t>cost of </a:t>
            </a:r>
            <a:r>
              <a:rPr lang="en-US" sz="2000" dirty="0" smtClean="0">
                <a:latin typeface="Times New Roman" pitchFamily="18" charset="0"/>
                <a:cs typeface="Times New Roman" pitchFamily="18" charset="0"/>
              </a:rPr>
              <a:t>a smart card by 34.5%, in comparison to the existing </a:t>
            </a:r>
            <a:r>
              <a:rPr lang="en-US" sz="2000" dirty="0" smtClean="0">
                <a:latin typeface="Times New Roman" pitchFamily="18" charset="0"/>
                <a:cs typeface="Times New Roman" pitchFamily="18" charset="0"/>
              </a:rPr>
              <a:t>ancient </a:t>
            </a:r>
            <a:r>
              <a:rPr lang="en-US" sz="2000" dirty="0" smtClean="0">
                <a:latin typeface="Times New Roman" pitchFamily="18" charset="0"/>
                <a:cs typeface="Times New Roman" pitchFamily="18" charset="0"/>
              </a:rPr>
              <a:t>protocols. It can, thus, be </a:t>
            </a:r>
            <a:r>
              <a:rPr lang="en-US" sz="2000" dirty="0" smtClean="0">
                <a:latin typeface="Times New Roman" pitchFamily="18" charset="0"/>
                <a:cs typeface="Times New Roman" pitchFamily="18" charset="0"/>
              </a:rPr>
              <a:t>inferred from </a:t>
            </a:r>
            <a:r>
              <a:rPr lang="en-US" sz="2000" dirty="0" smtClean="0">
                <a:latin typeface="Times New Roman" pitchFamily="18" charset="0"/>
                <a:cs typeface="Times New Roman" pitchFamily="18" charset="0"/>
              </a:rPr>
              <a:t>the results that using elliptic curve </a:t>
            </a:r>
            <a:r>
              <a:rPr lang="en-US" sz="2000" dirty="0" err="1" smtClean="0">
                <a:latin typeface="Times New Roman" pitchFamily="18" charset="0"/>
                <a:cs typeface="Times New Roman" pitchFamily="18" charset="0"/>
              </a:rPr>
              <a:t>signcryption</a:t>
            </a:r>
            <a:r>
              <a:rPr lang="en-US" sz="2000" dirty="0" smtClean="0">
                <a:latin typeface="Times New Roman" pitchFamily="18" charset="0"/>
                <a:cs typeface="Times New Roman" pitchFamily="18" charset="0"/>
              </a:rPr>
              <a:t> in the authentication mechanism reduces </a:t>
            </a:r>
            <a:r>
              <a:rPr lang="en-US" sz="2000" dirty="0" smtClean="0">
                <a:latin typeface="Times New Roman" pitchFamily="18" charset="0"/>
                <a:cs typeface="Times New Roman" pitchFamily="18" charset="0"/>
              </a:rPr>
              <a:t>the computational </a:t>
            </a:r>
            <a:r>
              <a:rPr lang="en-US" sz="2000" dirty="0" smtClean="0">
                <a:latin typeface="Times New Roman" pitchFamily="18" charset="0"/>
                <a:cs typeface="Times New Roman" pitchFamily="18" charset="0"/>
              </a:rPr>
              <a:t>cost and communication overhead by a significant amount.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105400"/>
          </a:xfrm>
        </p:spPr>
        <p:txBody>
          <a:bodyPr>
            <a:normAutofit/>
          </a:bodyPr>
          <a:lstStyle/>
          <a:p>
            <a:pPr>
              <a:buNone/>
            </a:pPr>
            <a:r>
              <a:rPr lang="en-US" sz="2000" b="1" dirty="0" smtClean="0"/>
              <a:t> </a:t>
            </a:r>
            <a:endParaRPr lang="en-US" sz="2000" dirty="0" smtClean="0"/>
          </a:p>
          <a:p>
            <a:pPr lvl="0" algn="just">
              <a:lnSpc>
                <a:spcPct val="150000"/>
              </a:lnSpc>
              <a:buFont typeface="Wingdings" pitchFamily="2" charset="2"/>
              <a:buChar char="Ø"/>
            </a:pPr>
            <a:r>
              <a:rPr lang="en-US" sz="2000" dirty="0" smtClean="0">
                <a:latin typeface="Times New Roman" pitchFamily="18" charset="0"/>
                <a:cs typeface="Times New Roman" pitchFamily="18" charset="0"/>
              </a:rPr>
              <a:t>Our methodology maintains the privacy of the users by not revealing his/her personal choice.</a:t>
            </a:r>
          </a:p>
          <a:p>
            <a:pPr lvl="0" algn="just">
              <a:lnSpc>
                <a:spcPct val="150000"/>
              </a:lnSpc>
              <a:buFont typeface="Wingdings" pitchFamily="2" charset="2"/>
              <a:buChar char="Ø"/>
            </a:pPr>
            <a:r>
              <a:rPr lang="en-US" sz="2000" dirty="0" smtClean="0">
                <a:latin typeface="Times New Roman" pitchFamily="18" charset="0"/>
                <a:cs typeface="Times New Roman" pitchFamily="18" charset="0"/>
              </a:rPr>
              <a:t>This paper proposes a novel authentication and key agreement scheme based on anonymous identity for peer-to-peer cloud, ultimately to facilitate easy and secure data transfer between multi-clouds.</a:t>
            </a:r>
          </a:p>
          <a:p>
            <a:pPr lvl="0" algn="just">
              <a:lnSpc>
                <a:spcPct val="150000"/>
              </a:lnSpc>
              <a:buFont typeface="Wingdings" pitchFamily="2" charset="2"/>
              <a:buChar char="Ø"/>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3108325" y="2738437"/>
            <a:ext cx="4152900" cy="2219325"/>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4900450"/>
        </p:xfrm>
        <a:graphic>
          <a:graphicData uri="http://schemas.openxmlformats.org/drawingml/2006/table">
            <a:tbl>
              <a:tblPr firstRow="1" bandRow="1">
                <a:tableStyleId>{5C22544A-7EE6-4342-B048-85BDC9FD1C3A}</a:tableStyleId>
              </a:tblPr>
              <a:tblGrid>
                <a:gridCol w="2133600"/>
                <a:gridCol w="2057400"/>
                <a:gridCol w="3306762"/>
              </a:tblGrid>
              <a:tr h="366235">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91555">
                <a:tc>
                  <a:txBody>
                    <a:bodyPr/>
                    <a:lstStyle/>
                    <a:p>
                      <a:pPr algn="just">
                        <a:lnSpc>
                          <a:spcPct val="150000"/>
                        </a:lnSpc>
                      </a:pPr>
                      <a:r>
                        <a:rPr kumimoji="0" lang="en-US" sz="1600" kern="1200" dirty="0" smtClean="0">
                          <a:solidFill>
                            <a:schemeClr val="dk1"/>
                          </a:solidFill>
                          <a:latin typeface="Times New Roman" pitchFamily="18" charset="0"/>
                          <a:ea typeface="+mn-ea"/>
                          <a:cs typeface="Times New Roman" pitchFamily="18" charset="0"/>
                        </a:rPr>
                        <a:t>“</a:t>
                      </a:r>
                      <a:r>
                        <a:rPr kumimoji="0" lang="en-US" sz="1600" kern="1200" dirty="0" err="1" smtClean="0">
                          <a:solidFill>
                            <a:schemeClr val="dk1"/>
                          </a:solidFill>
                          <a:latin typeface="Times New Roman" pitchFamily="18" charset="0"/>
                          <a:ea typeface="+mn-ea"/>
                          <a:cs typeface="Times New Roman" pitchFamily="18" charset="0"/>
                        </a:rPr>
                        <a:t>Akser</a:t>
                      </a:r>
                      <a:r>
                        <a:rPr kumimoji="0" lang="en-US" sz="1600" kern="1200" dirty="0" smtClean="0">
                          <a:solidFill>
                            <a:schemeClr val="dk1"/>
                          </a:solidFill>
                          <a:latin typeface="Times New Roman" pitchFamily="18" charset="0"/>
                          <a:ea typeface="+mn-ea"/>
                          <a:cs typeface="Times New Roman" pitchFamily="18" charset="0"/>
                        </a:rPr>
                        <a:t>: attribute-based keyword search with efficient revocation in cloud computing,”</a:t>
                      </a:r>
                      <a:endParaRPr lang="en-US" sz="1600" dirty="0">
                        <a:latin typeface="Times New Roman" pitchFamily="18" charset="0"/>
                        <a:cs typeface="Times New Roman" pitchFamily="18" charset="0"/>
                      </a:endParaRPr>
                    </a:p>
                  </a:txBody>
                  <a:tcPr/>
                </a:tc>
                <a:tc>
                  <a:txBody>
                    <a:bodyPr/>
                    <a:lstStyle/>
                    <a:p>
                      <a:pPr>
                        <a:lnSpc>
                          <a:spcPct val="150000"/>
                        </a:lnSpc>
                      </a:pPr>
                      <a:r>
                        <a:rPr kumimoji="0" lang="en-US" sz="1600" kern="1200" dirty="0" smtClean="0">
                          <a:solidFill>
                            <a:schemeClr val="dk1"/>
                          </a:solidFill>
                          <a:latin typeface="Times New Roman" pitchFamily="18" charset="0"/>
                          <a:ea typeface="+mn-ea"/>
                          <a:cs typeface="Times New Roman" pitchFamily="18" charset="0"/>
                        </a:rPr>
                        <a:t>Cui, H. Zhou, H. </a:t>
                      </a:r>
                      <a:r>
                        <a:rPr kumimoji="0" lang="en-US" sz="1600" kern="1200" dirty="0" err="1" smtClean="0">
                          <a:solidFill>
                            <a:schemeClr val="dk1"/>
                          </a:solidFill>
                          <a:latin typeface="Times New Roman" pitchFamily="18" charset="0"/>
                          <a:ea typeface="+mn-ea"/>
                          <a:cs typeface="Times New Roman" pitchFamily="18" charset="0"/>
                        </a:rPr>
                        <a:t>Zhong</a:t>
                      </a:r>
                      <a:r>
                        <a:rPr kumimoji="0" lang="en-US" sz="1600" kern="1200" dirty="0" smtClean="0">
                          <a:solidFill>
                            <a:schemeClr val="dk1"/>
                          </a:solidFill>
                          <a:latin typeface="Times New Roman" pitchFamily="18" charset="0"/>
                          <a:ea typeface="+mn-ea"/>
                          <a:cs typeface="Times New Roman" pitchFamily="18" charset="0"/>
                        </a:rPr>
                        <a:t>, and Y. </a:t>
                      </a:r>
                      <a:r>
                        <a:rPr kumimoji="0" lang="en-US" sz="1600" kern="1200" dirty="0" err="1" smtClean="0">
                          <a:solidFill>
                            <a:schemeClr val="dk1"/>
                          </a:solidFill>
                          <a:latin typeface="Times New Roman" pitchFamily="18" charset="0"/>
                          <a:ea typeface="+mn-ea"/>
                          <a:cs typeface="Times New Roman" pitchFamily="18" charset="0"/>
                        </a:rPr>
                        <a:t>Xu</a:t>
                      </a:r>
                      <a:r>
                        <a:rPr kumimoji="0" lang="en-US" sz="1600" kern="1200" dirty="0" smtClean="0">
                          <a:solidFill>
                            <a:schemeClr val="dk1"/>
                          </a:solidFill>
                          <a:latin typeface="Times New Roman" pitchFamily="18" charset="0"/>
                          <a:ea typeface="+mn-ea"/>
                          <a:cs typeface="Times New Roman" pitchFamily="18" charset="0"/>
                        </a:rPr>
                        <a:t>,</a:t>
                      </a:r>
                      <a:endParaRPr lang="en-US" sz="1600" dirty="0">
                        <a:latin typeface="Times New Roman" pitchFamily="18" charset="0"/>
                        <a:cs typeface="Times New Roman" pitchFamily="18" charset="0"/>
                      </a:endParaRPr>
                    </a:p>
                  </a:txBody>
                  <a:tcPr/>
                </a:tc>
                <a:tc>
                  <a:txBody>
                    <a:bodyPr/>
                    <a:lstStyle/>
                    <a:p>
                      <a:pPr>
                        <a:lnSpc>
                          <a:spcPct val="150000"/>
                        </a:lnSpc>
                      </a:pPr>
                      <a:r>
                        <a:rPr kumimoji="0" lang="en-US" sz="1600" kern="1200" dirty="0" smtClean="0">
                          <a:solidFill>
                            <a:schemeClr val="dk1"/>
                          </a:solidFill>
                          <a:latin typeface="Times New Roman" pitchFamily="18" charset="0"/>
                          <a:ea typeface="+mn-ea"/>
                          <a:cs typeface="Times New Roman" pitchFamily="18" charset="0"/>
                        </a:rPr>
                        <a:t>With the advent of cloud computing, it is becoming increasingly popular for data own- </a:t>
                      </a:r>
                      <a:r>
                        <a:rPr kumimoji="0" lang="en-US" sz="1600" kern="1200" dirty="0" err="1" smtClean="0">
                          <a:solidFill>
                            <a:schemeClr val="dk1"/>
                          </a:solidFill>
                          <a:latin typeface="Times New Roman" pitchFamily="18" charset="0"/>
                          <a:ea typeface="+mn-ea"/>
                          <a:cs typeface="Times New Roman" pitchFamily="18" charset="0"/>
                        </a:rPr>
                        <a:t>ers</a:t>
                      </a:r>
                      <a:r>
                        <a:rPr kumimoji="0" lang="en-US" sz="1600" kern="1200" dirty="0" smtClean="0">
                          <a:solidFill>
                            <a:schemeClr val="dk1"/>
                          </a:solidFill>
                          <a:latin typeface="Times New Roman" pitchFamily="18" charset="0"/>
                          <a:ea typeface="+mn-ea"/>
                          <a:cs typeface="Times New Roman" pitchFamily="18" charset="0"/>
                        </a:rPr>
                        <a:t> to outsource their data to public cloud servers while allowing indented data users to retrieve these data stored in the cloud. </a:t>
                      </a:r>
                      <a:endParaRPr lang="en-US" sz="1600" dirty="0" smtClean="0">
                        <a:latin typeface="Times New Roman" pitchFamily="18" charset="0"/>
                        <a:cs typeface="Times New Roman" pitchFamily="18" charset="0"/>
                      </a:endParaRPr>
                    </a:p>
                  </a:txBody>
                  <a:tcPr/>
                </a:tc>
              </a:tr>
              <a:tr h="1220991">
                <a:tc>
                  <a:txBody>
                    <a:bodyPr/>
                    <a:lstStyle/>
                    <a:p>
                      <a:r>
                        <a:rPr kumimoji="0" lang="en-US" sz="1600" kern="1200" dirty="0" smtClean="0">
                          <a:solidFill>
                            <a:schemeClr val="dk1"/>
                          </a:solidFill>
                          <a:latin typeface="Times New Roman" pitchFamily="18" charset="0"/>
                          <a:ea typeface="+mn-ea"/>
                          <a:cs typeface="Times New Roman" pitchFamily="18" charset="0"/>
                        </a:rPr>
                        <a:t>D. </a:t>
                      </a:r>
                      <a:r>
                        <a:rPr kumimoji="0" lang="en-US" sz="1600" kern="1200" dirty="0" err="1" smtClean="0">
                          <a:solidFill>
                            <a:schemeClr val="dk1"/>
                          </a:solidFill>
                          <a:latin typeface="Times New Roman" pitchFamily="18" charset="0"/>
                          <a:ea typeface="+mn-ea"/>
                          <a:cs typeface="Times New Roman" pitchFamily="18" charset="0"/>
                        </a:rPr>
                        <a:t>Petcu</a:t>
                      </a:r>
                      <a:endParaRPr lang="en-US" sz="1600" dirty="0">
                        <a:latin typeface="Times New Roman" pitchFamily="18" charset="0"/>
                        <a:cs typeface="Times New Roman" pitchFamily="18" charset="0"/>
                      </a:endParaRPr>
                    </a:p>
                  </a:txBody>
                  <a:tcPr/>
                </a:tc>
                <a:tc>
                  <a:txBody>
                    <a:bodyPr/>
                    <a:lstStyle/>
                    <a:p>
                      <a:pPr algn="just">
                        <a:lnSpc>
                          <a:spcPct val="150000"/>
                        </a:lnSpc>
                      </a:pPr>
                      <a:r>
                        <a:rPr kumimoji="0" lang="en-US" sz="1600" kern="1200" dirty="0" smtClean="0">
                          <a:solidFill>
                            <a:schemeClr val="dk1"/>
                          </a:solidFill>
                          <a:latin typeface="Times New Roman" pitchFamily="18" charset="0"/>
                          <a:ea typeface="+mn-ea"/>
                          <a:cs typeface="Times New Roman" pitchFamily="18" charset="0"/>
                        </a:rPr>
                        <a:t>, “Portability and interoperability between clouds: challenges and case study,”</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kumimoji="0" lang="en-US" sz="1600" kern="1200" dirty="0" smtClean="0">
                          <a:solidFill>
                            <a:schemeClr val="dk1"/>
                          </a:solidFill>
                          <a:latin typeface="Times New Roman" pitchFamily="18" charset="0"/>
                          <a:ea typeface="+mn-ea"/>
                          <a:cs typeface="Times New Roman" pitchFamily="18" charset="0"/>
                        </a:rPr>
                        <a:t>The greatest challenge beyond trust and security for the long-term adoption of cloud computing is the interoperability between clouds.</a:t>
                      </a:r>
                      <a:endParaRPr lang="en-US" sz="1600" dirty="0">
                        <a:latin typeface="Times New Roman" pitchFamily="18" charset="0"/>
                        <a:ea typeface="Calibri"/>
                        <a:cs typeface="Times New Roman" pitchFamily="18" charset="0"/>
                      </a:endParaRPr>
                    </a:p>
                  </a:txBody>
                  <a:tcPr marL="114300" marR="114300" marT="0" marB="0"/>
                </a:tc>
              </a:tr>
              <a:tr h="366235">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460693"/>
          <a:ext cx="7620000" cy="5883029"/>
        </p:xfrm>
        <a:graphic>
          <a:graphicData uri="http://schemas.openxmlformats.org/drawingml/2006/table">
            <a:tbl>
              <a:tblPr firstRow="1" bandRow="1">
                <a:tableStyleId>{5C22544A-7EE6-4342-B048-85BDC9FD1C3A}</a:tableStyleId>
              </a:tblPr>
              <a:tblGrid>
                <a:gridCol w="2133600"/>
                <a:gridCol w="1981200"/>
                <a:gridCol w="3505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pPr marL="0" marR="0" algn="ctr">
                        <a:lnSpc>
                          <a:spcPct val="150000"/>
                        </a:lnSpc>
                        <a:spcBef>
                          <a:spcPts val="0"/>
                        </a:spcBef>
                        <a:spcAft>
                          <a:spcPts val="0"/>
                        </a:spcAft>
                      </a:pPr>
                      <a:r>
                        <a:rPr lang="en-US" sz="1400" dirty="0">
                          <a:latin typeface="Times New Roman" pitchFamily="18" charset="0"/>
                          <a:ea typeface="Calibri"/>
                          <a:cs typeface="Times New Roman" pitchFamily="18" charset="0"/>
                        </a:rPr>
                        <a:t> “Attribute based proxy </a:t>
                      </a:r>
                      <a:r>
                        <a:rPr lang="en-US" sz="1400" dirty="0" err="1">
                          <a:latin typeface="Times New Roman" pitchFamily="18" charset="0"/>
                          <a:ea typeface="Calibri"/>
                          <a:cs typeface="Times New Roman" pitchFamily="18" charset="0"/>
                        </a:rPr>
                        <a:t>reencryption</a:t>
                      </a:r>
                      <a:r>
                        <a:rPr lang="en-US" sz="1400" dirty="0">
                          <a:latin typeface="Times New Roman" pitchFamily="18" charset="0"/>
                          <a:ea typeface="Calibri"/>
                          <a:cs typeface="Times New Roman" pitchFamily="18" charset="0"/>
                        </a:rPr>
                        <a:t> </a:t>
                      </a:r>
                      <a:endParaRPr lang="en-US" sz="1100" dirty="0">
                        <a:latin typeface="Times New Roman" pitchFamily="18" charset="0"/>
                        <a:ea typeface="Calibri"/>
                        <a:cs typeface="Times New Roman" pitchFamily="18" charset="0"/>
                      </a:endParaRPr>
                    </a:p>
                  </a:txBody>
                  <a:tcPr marL="114300" marR="114300" marT="0" marB="0"/>
                </a:tc>
                <a:tc>
                  <a:txBody>
                    <a:bodyPr/>
                    <a:lstStyle/>
                    <a:p>
                      <a:pPr marL="0" marR="0" algn="just">
                        <a:lnSpc>
                          <a:spcPct val="150000"/>
                        </a:lnSpc>
                        <a:spcBef>
                          <a:spcPts val="0"/>
                        </a:spcBef>
                        <a:spcAft>
                          <a:spcPts val="0"/>
                        </a:spcAft>
                      </a:pPr>
                      <a:r>
                        <a:rPr kumimoji="0" lang="en-US" sz="1800" kern="1200" dirty="0" smtClean="0">
                          <a:solidFill>
                            <a:schemeClr val="dk1"/>
                          </a:solidFill>
                          <a:latin typeface="Times New Roman" pitchFamily="18" charset="0"/>
                          <a:ea typeface="+mn-ea"/>
                          <a:cs typeface="Times New Roman" pitchFamily="18" charset="0"/>
                        </a:rPr>
                        <a:t>X. Liang, Z. Cao, H. Lin, and J. </a:t>
                      </a:r>
                      <a:r>
                        <a:rPr kumimoji="0" lang="en-US" sz="1800" kern="1200" dirty="0" err="1" smtClean="0">
                          <a:solidFill>
                            <a:schemeClr val="dk1"/>
                          </a:solidFill>
                          <a:latin typeface="Times New Roman" pitchFamily="18" charset="0"/>
                          <a:ea typeface="+mn-ea"/>
                          <a:cs typeface="Times New Roman" pitchFamily="18" charset="0"/>
                        </a:rPr>
                        <a:t>Shao</a:t>
                      </a:r>
                      <a:r>
                        <a:rPr kumimoji="0" lang="en-US" sz="1800" kern="1200" dirty="0" smtClean="0">
                          <a:solidFill>
                            <a:schemeClr val="dk1"/>
                          </a:solidFill>
                          <a:latin typeface="Times New Roman" pitchFamily="18" charset="0"/>
                          <a:ea typeface="+mn-ea"/>
                          <a:cs typeface="Times New Roman" pitchFamily="18" charset="0"/>
                        </a:rPr>
                        <a:t>,</a:t>
                      </a:r>
                      <a:endParaRPr lang="en-US" sz="1600" dirty="0">
                        <a:latin typeface="Times New Roman" pitchFamily="18" charset="0"/>
                        <a:ea typeface="Calibri"/>
                        <a:cs typeface="Times New Roman" pitchFamily="18" charset="0"/>
                      </a:endParaRPr>
                    </a:p>
                  </a:txBody>
                  <a:tcPr marL="68580" marR="68580" marT="0" marB="0"/>
                </a:tc>
                <a:tc>
                  <a:txBody>
                    <a:bodyPr/>
                    <a:lstStyle/>
                    <a:p>
                      <a:pPr marL="0" marR="0" algn="just">
                        <a:lnSpc>
                          <a:spcPct val="150000"/>
                        </a:lnSpc>
                        <a:spcBef>
                          <a:spcPts val="0"/>
                        </a:spcBef>
                        <a:spcAft>
                          <a:spcPts val="0"/>
                        </a:spcAft>
                      </a:pPr>
                      <a:r>
                        <a:rPr lang="en-US" sz="1400" dirty="0">
                          <a:latin typeface="Times New Roman" pitchFamily="18" charset="0"/>
                          <a:ea typeface="Calibri"/>
                          <a:cs typeface="Times New Roman" pitchFamily="18" charset="0"/>
                        </a:rPr>
                        <a:t>Keyword search on encrypted data allows one to issue the search token </a:t>
                      </a:r>
                      <a:r>
                        <a:rPr lang="en-US" sz="1400" dirty="0" err="1">
                          <a:latin typeface="Times New Roman" pitchFamily="18" charset="0"/>
                          <a:ea typeface="Calibri"/>
                          <a:cs typeface="Times New Roman" pitchFamily="18" charset="0"/>
                        </a:rPr>
                        <a:t>andconduct</a:t>
                      </a:r>
                      <a:r>
                        <a:rPr lang="en-US" sz="1400" dirty="0">
                          <a:latin typeface="Times New Roman" pitchFamily="18" charset="0"/>
                          <a:ea typeface="Calibri"/>
                          <a:cs typeface="Times New Roman" pitchFamily="18" charset="0"/>
                        </a:rPr>
                        <a:t> search operations on encrypted data while still preserving keyword privacy.</a:t>
                      </a:r>
                      <a:endParaRPr lang="en-US" sz="1100" dirty="0">
                        <a:latin typeface="Times New Roman" pitchFamily="18" charset="0"/>
                        <a:ea typeface="Calibri"/>
                        <a:cs typeface="Times New Roman" pitchFamily="18" charset="0"/>
                      </a:endParaRPr>
                    </a:p>
                  </a:txBody>
                  <a:tcPr marL="114300" marR="114300" marT="0" marB="0"/>
                </a:tc>
              </a:tr>
              <a:tr h="3070288">
                <a:tc>
                  <a:txBody>
                    <a:bodyPr/>
                    <a:lstStyle/>
                    <a:p>
                      <a:pPr marL="0" marR="0" algn="ctr">
                        <a:lnSpc>
                          <a:spcPct val="150000"/>
                        </a:lnSpc>
                        <a:spcBef>
                          <a:spcPts val="0"/>
                        </a:spcBef>
                        <a:spcAft>
                          <a:spcPts val="0"/>
                        </a:spcAft>
                      </a:pPr>
                      <a:r>
                        <a:rPr lang="en-US" sz="1400" dirty="0">
                          <a:latin typeface="Times New Roman" pitchFamily="18" charset="0"/>
                          <a:ea typeface="Calibri"/>
                          <a:cs typeface="Times New Roman" pitchFamily="18" charset="0"/>
                        </a:rPr>
                        <a:t> “A secure and efficient </a:t>
                      </a:r>
                      <a:r>
                        <a:rPr lang="en-US" sz="1400" dirty="0" err="1">
                          <a:latin typeface="Times New Roman" pitchFamily="18" charset="0"/>
                          <a:ea typeface="Calibri"/>
                          <a:cs typeface="Times New Roman" pitchFamily="18" charset="0"/>
                        </a:rPr>
                        <a:t>ciphertext</a:t>
                      </a:r>
                      <a:r>
                        <a:rPr lang="en-US" sz="1400" dirty="0">
                          <a:latin typeface="Times New Roman" pitchFamily="18" charset="0"/>
                          <a:ea typeface="Calibri"/>
                          <a:cs typeface="Times New Roman" pitchFamily="18" charset="0"/>
                        </a:rPr>
                        <a:t>-policy </a:t>
                      </a:r>
                      <a:r>
                        <a:rPr lang="en-US" sz="1400" dirty="0" err="1">
                          <a:latin typeface="Times New Roman" pitchFamily="18" charset="0"/>
                          <a:ea typeface="Calibri"/>
                          <a:cs typeface="Times New Roman" pitchFamily="18" charset="0"/>
                        </a:rPr>
                        <a:t>attributebased</a:t>
                      </a:r>
                      <a:r>
                        <a:rPr lang="en-US" sz="1400" dirty="0">
                          <a:latin typeface="Times New Roman" pitchFamily="18" charset="0"/>
                          <a:ea typeface="Calibri"/>
                          <a:cs typeface="Times New Roman" pitchFamily="18" charset="0"/>
                        </a:rPr>
                        <a:t> </a:t>
                      </a:r>
                      <a:endParaRPr lang="en-US" sz="1100" dirty="0">
                        <a:latin typeface="Times New Roman" pitchFamily="18" charset="0"/>
                        <a:ea typeface="Calibri"/>
                        <a:cs typeface="Times New Roman" pitchFamily="18" charset="0"/>
                      </a:endParaRPr>
                    </a:p>
                  </a:txBody>
                  <a:tcPr marL="114300" marR="114300" marT="0" marB="0"/>
                </a:tc>
                <a:tc>
                  <a:txBody>
                    <a:bodyPr/>
                    <a:lstStyle/>
                    <a:p>
                      <a:r>
                        <a:rPr kumimoji="0" lang="fr-FR" sz="1800" kern="1200" dirty="0" smtClean="0">
                          <a:solidFill>
                            <a:schemeClr val="dk1"/>
                          </a:solidFill>
                          <a:latin typeface="Times New Roman" pitchFamily="18" charset="0"/>
                          <a:ea typeface="+mn-ea"/>
                          <a:cs typeface="Times New Roman" pitchFamily="18" charset="0"/>
                        </a:rPr>
                        <a:t>K. </a:t>
                      </a:r>
                      <a:r>
                        <a:rPr kumimoji="0" lang="fr-FR" sz="1800" kern="1200" dirty="0" err="1" smtClean="0">
                          <a:solidFill>
                            <a:schemeClr val="dk1"/>
                          </a:solidFill>
                          <a:latin typeface="Times New Roman" pitchFamily="18" charset="0"/>
                          <a:ea typeface="+mn-ea"/>
                          <a:cs typeface="Times New Roman" pitchFamily="18" charset="0"/>
                        </a:rPr>
                        <a:t>Liang</a:t>
                      </a:r>
                      <a:r>
                        <a:rPr kumimoji="0" lang="fr-FR" sz="1800" kern="1200" dirty="0" smtClean="0">
                          <a:solidFill>
                            <a:schemeClr val="dk1"/>
                          </a:solidFill>
                          <a:latin typeface="Times New Roman" pitchFamily="18" charset="0"/>
                          <a:ea typeface="+mn-ea"/>
                          <a:cs typeface="Times New Roman" pitchFamily="18" charset="0"/>
                        </a:rPr>
                        <a:t>, M. H. Au, J. K. Liu, W. </a:t>
                      </a:r>
                      <a:r>
                        <a:rPr kumimoji="0" lang="fr-FR" sz="1800" kern="1200" dirty="0" err="1" smtClean="0">
                          <a:solidFill>
                            <a:schemeClr val="dk1"/>
                          </a:solidFill>
                          <a:latin typeface="Times New Roman" pitchFamily="18" charset="0"/>
                          <a:ea typeface="+mn-ea"/>
                          <a:cs typeface="Times New Roman" pitchFamily="18" charset="0"/>
                        </a:rPr>
                        <a:t>Susilo</a:t>
                      </a:r>
                      <a:r>
                        <a:rPr kumimoji="0" lang="fr-FR" sz="1800" kern="1200" dirty="0" smtClean="0">
                          <a:solidFill>
                            <a:schemeClr val="dk1"/>
                          </a:solidFill>
                          <a:latin typeface="Times New Roman" pitchFamily="18" charset="0"/>
                          <a:ea typeface="+mn-ea"/>
                          <a:cs typeface="Times New Roman" pitchFamily="18" charset="0"/>
                        </a:rPr>
                        <a:t>, D. S. Wong, G. Yang,</a:t>
                      </a:r>
                      <a:endParaRPr kumimoji="0" lang="en-US" sz="1800" kern="1200" dirty="0" smtClean="0">
                        <a:solidFill>
                          <a:schemeClr val="dk1"/>
                        </a:solidFill>
                        <a:latin typeface="Times New Roman" pitchFamily="18" charset="0"/>
                        <a:ea typeface="+mn-ea"/>
                        <a:cs typeface="Times New Roman" pitchFamily="18" charset="0"/>
                      </a:endParaRPr>
                    </a:p>
                    <a:p>
                      <a:r>
                        <a:rPr kumimoji="0" lang="en-US" sz="1800" kern="1200" dirty="0" smtClean="0">
                          <a:solidFill>
                            <a:schemeClr val="dk1"/>
                          </a:solidFill>
                          <a:latin typeface="Times New Roman" pitchFamily="18" charset="0"/>
                          <a:ea typeface="+mn-ea"/>
                          <a:cs typeface="Times New Roman" pitchFamily="18" charset="0"/>
                        </a:rPr>
                        <a:t>Y. Yu, and A. Yang,</a:t>
                      </a:r>
                      <a:endParaRPr lang="en-US" sz="16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Proxy Re-Encryption (PRE) is a useful cryptographic primitive that allows a data owner to delegate the access rights of the encrypted data stored on a cloud storage system to others without leaking the information of the data to the honest-but-curious cloud server. </a:t>
                      </a:r>
                      <a:endParaRPr lang="en-US" sz="16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943600"/>
          </a:xfrm>
        </p:spPr>
        <p:txBody>
          <a:bodyPr>
            <a:noAutofit/>
          </a:bodyPr>
          <a:lstStyle/>
          <a:p>
            <a:pPr>
              <a:buNone/>
            </a:pPr>
            <a:r>
              <a:rPr lang="en-US" sz="1400" dirty="0" smtClean="0"/>
              <a:t>[1] C. I. network information center, “The 44th china statistical report on internet development,” </a:t>
            </a:r>
            <a:r>
              <a:rPr lang="en-US" sz="1400" dirty="0" smtClean="0">
                <a:hlinkClick r:id="rId3"/>
              </a:rPr>
              <a:t>http://www.cnnic.net.cn/hlwfzyj/hlwxzbg/hlwtjbg/</a:t>
            </a:r>
            <a:r>
              <a:rPr lang="en-US" sz="1400" dirty="0" smtClean="0"/>
              <a:t> 201908/P020190830356787490958.pdf, 2019.</a:t>
            </a:r>
          </a:p>
          <a:p>
            <a:pPr>
              <a:buNone/>
            </a:pPr>
            <a:r>
              <a:rPr lang="en-US" sz="1400" dirty="0" smtClean="0"/>
              <a:t>[2] B. Li, J. Li, and L. Liu, “</a:t>
            </a:r>
            <a:r>
              <a:rPr lang="en-US" sz="1400" dirty="0" err="1" smtClean="0"/>
              <a:t>Cloudmon</a:t>
            </a:r>
            <a:r>
              <a:rPr lang="en-US" sz="1400" dirty="0" smtClean="0"/>
              <a:t>: a resource-efficient </a:t>
            </a:r>
            <a:r>
              <a:rPr lang="en-US" sz="1400" dirty="0" err="1" smtClean="0"/>
              <a:t>iaas</a:t>
            </a:r>
            <a:r>
              <a:rPr lang="en-US" sz="1400" dirty="0" smtClean="0"/>
              <a:t> cloud</a:t>
            </a:r>
          </a:p>
          <a:p>
            <a:pPr>
              <a:buNone/>
            </a:pPr>
            <a:r>
              <a:rPr lang="en-US" sz="1400" dirty="0" smtClean="0"/>
              <a:t>monitoring system based on networked intrusion detection system virtual appliances,” Concurrency and Computation: Practice and Experience, vol. 27, no. 8, pp. 1861–1885, 2015.</a:t>
            </a:r>
          </a:p>
          <a:p>
            <a:pPr>
              <a:buNone/>
            </a:pPr>
            <a:endParaRPr lang="en-US" sz="1400" dirty="0" smtClean="0"/>
          </a:p>
          <a:p>
            <a:pPr>
              <a:buNone/>
            </a:pPr>
            <a:r>
              <a:rPr lang="en-US" sz="1400" dirty="0" smtClean="0"/>
              <a:t>[3] J. Cui, H. Zhou, H. </a:t>
            </a:r>
            <a:r>
              <a:rPr lang="en-US" sz="1400" dirty="0" err="1" smtClean="0"/>
              <a:t>Zhong</a:t>
            </a:r>
            <a:r>
              <a:rPr lang="en-US" sz="1400" dirty="0" smtClean="0"/>
              <a:t>, and Y. </a:t>
            </a:r>
            <a:r>
              <a:rPr lang="en-US" sz="1400" dirty="0" err="1" smtClean="0"/>
              <a:t>Xu</a:t>
            </a:r>
            <a:r>
              <a:rPr lang="en-US" sz="1400" dirty="0" smtClean="0"/>
              <a:t>, “</a:t>
            </a:r>
            <a:r>
              <a:rPr lang="en-US" sz="1400" dirty="0" err="1" smtClean="0"/>
              <a:t>Akser</a:t>
            </a:r>
            <a:r>
              <a:rPr lang="en-US" sz="1400" dirty="0" smtClean="0"/>
              <a:t>: attribute-based keyword search with efficient revocation in cloud computing,” Information </a:t>
            </a:r>
            <a:r>
              <a:rPr lang="fr-FR" sz="1400" dirty="0" smtClean="0"/>
              <a:t>Sciences, vol. 423, pp. 343–352, 2018.</a:t>
            </a:r>
          </a:p>
          <a:p>
            <a:pPr>
              <a:buNone/>
            </a:pPr>
            <a:endParaRPr lang="fr-FR" sz="1400" dirty="0" smtClean="0"/>
          </a:p>
          <a:p>
            <a:pPr>
              <a:buNone/>
            </a:pPr>
            <a:r>
              <a:rPr lang="en-US" sz="1400" dirty="0" smtClean="0"/>
              <a:t>[4] J. Cui, H. </a:t>
            </a:r>
            <a:r>
              <a:rPr lang="en-US" sz="1400" dirty="0" err="1" smtClean="0"/>
              <a:t>Zhong</a:t>
            </a:r>
            <a:r>
              <a:rPr lang="en-US" sz="1400" dirty="0" smtClean="0"/>
              <a:t>, W. </a:t>
            </a:r>
            <a:r>
              <a:rPr lang="en-US" sz="1400" dirty="0" err="1" smtClean="0"/>
              <a:t>Luo</a:t>
            </a:r>
            <a:r>
              <a:rPr lang="en-US" sz="1400" dirty="0" smtClean="0"/>
              <a:t>, and J. Zhang, “Area-based mobile multicast</a:t>
            </a:r>
          </a:p>
          <a:p>
            <a:pPr>
              <a:buNone/>
            </a:pPr>
            <a:r>
              <a:rPr lang="en-US" sz="1400" dirty="0" smtClean="0"/>
              <a:t>group key management scheme for secure mobile </a:t>
            </a:r>
            <a:r>
              <a:rPr lang="en-US" sz="1400" dirty="0" err="1" smtClean="0"/>
              <a:t>cooperatisensing</a:t>
            </a:r>
            <a:r>
              <a:rPr lang="en-US" sz="1400" dirty="0" smtClean="0"/>
              <a:t>,”</a:t>
            </a:r>
          </a:p>
          <a:p>
            <a:pPr>
              <a:buNone/>
            </a:pPr>
            <a:r>
              <a:rPr lang="fr-FR" sz="1400" dirty="0" smtClean="0"/>
              <a:t>Science China Information Sciences, vol. 60, no. 9, p. 098104, 2017</a:t>
            </a:r>
            <a:r>
              <a:rPr lang="fr-FR" sz="1400" dirty="0" smtClean="0"/>
              <a:t>.</a:t>
            </a:r>
          </a:p>
          <a:p>
            <a:pPr>
              <a:buNone/>
            </a:pPr>
            <a:endParaRPr lang="fr-FR" sz="1400" dirty="0" smtClean="0"/>
          </a:p>
          <a:p>
            <a:pPr>
              <a:buNone/>
            </a:pPr>
            <a:r>
              <a:rPr lang="en-US" sz="1400" dirty="0" smtClean="0"/>
              <a:t>[</a:t>
            </a:r>
            <a:r>
              <a:rPr lang="en-US" sz="1400" dirty="0" smtClean="0"/>
              <a:t>5] J. Cui, H. Zhou, Y. </a:t>
            </a:r>
            <a:r>
              <a:rPr lang="en-US" sz="1400" dirty="0" err="1" smtClean="0"/>
              <a:t>Xu</a:t>
            </a:r>
            <a:r>
              <a:rPr lang="en-US" sz="1400" dirty="0" smtClean="0"/>
              <a:t>, and H. </a:t>
            </a:r>
            <a:r>
              <a:rPr lang="en-US" sz="1400" dirty="0" err="1" smtClean="0"/>
              <a:t>Zhong</a:t>
            </a:r>
            <a:r>
              <a:rPr lang="en-US" sz="1400" dirty="0" smtClean="0"/>
              <a:t>, “</a:t>
            </a:r>
            <a:r>
              <a:rPr lang="en-US" sz="1400" dirty="0" err="1" smtClean="0"/>
              <a:t>Ooabks</a:t>
            </a:r>
            <a:r>
              <a:rPr lang="en-US" sz="1400" dirty="0" smtClean="0"/>
              <a:t>: Online/offline </a:t>
            </a:r>
            <a:r>
              <a:rPr lang="en-US" sz="1400" dirty="0" err="1" smtClean="0"/>
              <a:t>attributebased</a:t>
            </a:r>
            <a:r>
              <a:rPr lang="en-US" sz="1400" dirty="0" smtClean="0"/>
              <a:t> encryption </a:t>
            </a:r>
            <a:r>
              <a:rPr lang="en-US" sz="1400" dirty="0" smtClean="0"/>
              <a:t>for keyword search in mobile cloud,” </a:t>
            </a:r>
            <a:r>
              <a:rPr lang="en-US" sz="1400" dirty="0" smtClean="0"/>
              <a:t>Information </a:t>
            </a:r>
            <a:r>
              <a:rPr lang="fr-FR" sz="1400" dirty="0" smtClean="0"/>
              <a:t>Sciences</a:t>
            </a:r>
            <a:r>
              <a:rPr lang="fr-FR" sz="1400" dirty="0" smtClean="0"/>
              <a:t>, vol. 489, pp. 63–77, 2019.</a:t>
            </a:r>
          </a:p>
          <a:p>
            <a:pPr>
              <a:buNone/>
            </a:pPr>
            <a:endParaRPr lang="en-US" sz="1400" dirty="0" smtClean="0"/>
          </a:p>
          <a:p>
            <a:pPr>
              <a:buNone/>
            </a:pPr>
            <a:r>
              <a:rPr lang="en-US" sz="1400" dirty="0" smtClean="0"/>
              <a:t>[</a:t>
            </a:r>
            <a:r>
              <a:rPr lang="en-US" sz="1400" dirty="0" smtClean="0"/>
              <a:t>6] D. </a:t>
            </a:r>
            <a:r>
              <a:rPr lang="en-US" sz="1400" dirty="0" err="1" smtClean="0"/>
              <a:t>Petcu</a:t>
            </a:r>
            <a:r>
              <a:rPr lang="en-US" sz="1400" dirty="0" smtClean="0"/>
              <a:t>, “Portability and interoperability between clouds: </a:t>
            </a:r>
            <a:r>
              <a:rPr lang="en-US" sz="1400" dirty="0" smtClean="0"/>
              <a:t>challenges and </a:t>
            </a:r>
            <a:r>
              <a:rPr lang="en-US" sz="1400" dirty="0" smtClean="0"/>
              <a:t>case study,” in European Conference on a Service-Based </a:t>
            </a:r>
            <a:r>
              <a:rPr lang="en-US" sz="1400" dirty="0" smtClean="0"/>
              <a:t>Internet. Springer</a:t>
            </a:r>
            <a:r>
              <a:rPr lang="en-US" sz="1400" dirty="0" smtClean="0"/>
              <a:t>, 2011, pp. 62–74.</a:t>
            </a:r>
          </a:p>
          <a:p>
            <a:pPr>
              <a:buNone/>
            </a:pPr>
            <a:endParaRPr lang="en-US" sz="1400" dirty="0" smtClean="0"/>
          </a:p>
          <a:p>
            <a:pPr>
              <a:buNone/>
            </a:pPr>
            <a:r>
              <a:rPr lang="en-US" sz="1400" dirty="0" smtClean="0"/>
              <a:t>[</a:t>
            </a:r>
            <a:r>
              <a:rPr lang="en-US" sz="1400" dirty="0" smtClean="0"/>
              <a:t>7] T. </a:t>
            </a:r>
            <a:r>
              <a:rPr lang="en-US" sz="1400" dirty="0" err="1" smtClean="0"/>
              <a:t>Binz</a:t>
            </a:r>
            <a:r>
              <a:rPr lang="en-US" sz="1400" dirty="0" smtClean="0"/>
              <a:t>, F. </a:t>
            </a:r>
            <a:r>
              <a:rPr lang="en-US" sz="1400" dirty="0" err="1" smtClean="0"/>
              <a:t>Leymann</a:t>
            </a:r>
            <a:r>
              <a:rPr lang="en-US" sz="1400" dirty="0" smtClean="0"/>
              <a:t>, and D. </a:t>
            </a:r>
            <a:r>
              <a:rPr lang="en-US" sz="1400" dirty="0" err="1" smtClean="0"/>
              <a:t>Schumm</a:t>
            </a:r>
            <a:r>
              <a:rPr lang="en-US" sz="1400" dirty="0" smtClean="0"/>
              <a:t>, “</a:t>
            </a:r>
            <a:r>
              <a:rPr lang="en-US" sz="1400" dirty="0" err="1" smtClean="0"/>
              <a:t>Cmotion</a:t>
            </a:r>
            <a:r>
              <a:rPr lang="en-US" sz="1400" dirty="0" smtClean="0"/>
              <a:t>: A framework </a:t>
            </a:r>
            <a:r>
              <a:rPr lang="en-US" sz="1400" dirty="0" smtClean="0"/>
              <a:t>for migration </a:t>
            </a:r>
            <a:r>
              <a:rPr lang="en-US" sz="1400" dirty="0" smtClean="0"/>
              <a:t>of applications into and between clouds,” in 2011 IEEE </a:t>
            </a:r>
            <a:r>
              <a:rPr lang="en-US" sz="1400" dirty="0" smtClean="0"/>
              <a:t>International Conference </a:t>
            </a:r>
            <a:r>
              <a:rPr lang="en-US" sz="1400" dirty="0" smtClean="0"/>
              <a:t>on Service-Oriented Computing and </a:t>
            </a:r>
            <a:r>
              <a:rPr lang="en-US" sz="1400" dirty="0" smtClean="0"/>
              <a:t>Applications </a:t>
            </a:r>
            <a:r>
              <a:rPr lang="it-IT" sz="1400" dirty="0" smtClean="0"/>
              <a:t>(SOCA</a:t>
            </a:r>
            <a:r>
              <a:rPr lang="it-IT" sz="1400" dirty="0" smtClean="0"/>
              <a:t>). IEEE, 2011, pp. 1–4.</a:t>
            </a:r>
          </a:p>
          <a:p>
            <a:endParaRPr lang="en-US" sz="1400" dirty="0" smtClean="0"/>
          </a:p>
          <a:p>
            <a:pPr algn="just">
              <a:lnSpc>
                <a:spcPct val="160000"/>
              </a:lnSpc>
              <a:buNone/>
            </a:pPr>
            <a:endParaRPr lang="en-US" sz="14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normAutofit fontScale="55000" lnSpcReduction="20000"/>
          </a:bodyPr>
          <a:lstStyle/>
          <a:p>
            <a:pPr>
              <a:buNone/>
            </a:pPr>
            <a:r>
              <a:rPr lang="en-US" dirty="0" smtClean="0"/>
              <a:t>[8] M. N. </a:t>
            </a:r>
            <a:r>
              <a:rPr lang="en-US" dirty="0" err="1" smtClean="0"/>
              <a:t>Shirazi</a:t>
            </a:r>
            <a:r>
              <a:rPr lang="en-US" dirty="0" smtClean="0"/>
              <a:t>, H. C. </a:t>
            </a:r>
            <a:r>
              <a:rPr lang="en-US" dirty="0" err="1" smtClean="0"/>
              <a:t>Kuan</a:t>
            </a:r>
            <a:r>
              <a:rPr lang="en-US" dirty="0" smtClean="0"/>
              <a:t>, and H. </a:t>
            </a:r>
            <a:r>
              <a:rPr lang="en-US" dirty="0" err="1" smtClean="0"/>
              <a:t>Dolatabadi</a:t>
            </a:r>
            <a:r>
              <a:rPr lang="en-US" dirty="0" smtClean="0"/>
              <a:t>, “Design patterns to enable</a:t>
            </a:r>
          </a:p>
          <a:p>
            <a:pPr>
              <a:buNone/>
            </a:pPr>
            <a:r>
              <a:rPr lang="en-US" dirty="0" smtClean="0"/>
              <a:t>data portability between clouds’ databases,” in 2012 12th International</a:t>
            </a:r>
          </a:p>
          <a:p>
            <a:pPr>
              <a:buNone/>
            </a:pPr>
            <a:r>
              <a:rPr lang="en-US" dirty="0" smtClean="0"/>
              <a:t>Conference on Computational Science and Its Applications. IEEE,</a:t>
            </a:r>
          </a:p>
          <a:p>
            <a:pPr>
              <a:buNone/>
            </a:pPr>
            <a:r>
              <a:rPr lang="en-US" dirty="0" smtClean="0"/>
              <a:t>2012, pp. 117–120.</a:t>
            </a:r>
          </a:p>
          <a:p>
            <a:endParaRPr lang="en-US" dirty="0" smtClean="0"/>
          </a:p>
          <a:p>
            <a:pPr>
              <a:buNone/>
            </a:pPr>
            <a:r>
              <a:rPr lang="en-US" dirty="0" smtClean="0"/>
              <a:t>[</a:t>
            </a:r>
            <a:r>
              <a:rPr lang="en-US" dirty="0" smtClean="0"/>
              <a:t>9] X. Liang, Z. Cao, H. Lin, and J. </a:t>
            </a:r>
            <a:r>
              <a:rPr lang="en-US" dirty="0" err="1" smtClean="0"/>
              <a:t>Shao</a:t>
            </a:r>
            <a:r>
              <a:rPr lang="en-US" dirty="0" smtClean="0"/>
              <a:t>, “Attribute based proxy </a:t>
            </a:r>
            <a:r>
              <a:rPr lang="en-US" dirty="0" err="1" smtClean="0"/>
              <a:t>reencryption</a:t>
            </a:r>
            <a:endParaRPr lang="en-US" dirty="0" smtClean="0"/>
          </a:p>
          <a:p>
            <a:pPr>
              <a:buNone/>
            </a:pPr>
            <a:r>
              <a:rPr lang="en-US" dirty="0" smtClean="0"/>
              <a:t>with delegating capabilities,” in Proceedings of the 4th International</a:t>
            </a:r>
          </a:p>
          <a:p>
            <a:pPr>
              <a:buNone/>
            </a:pPr>
            <a:r>
              <a:rPr lang="en-US" dirty="0" smtClean="0"/>
              <a:t>Symposium on Information, Computer, and </a:t>
            </a:r>
            <a:r>
              <a:rPr lang="en-US" dirty="0" smtClean="0"/>
              <a:t>Communications Security</a:t>
            </a:r>
            <a:r>
              <a:rPr lang="en-US" dirty="0" smtClean="0"/>
              <a:t>, 2009, pp. 276–286.</a:t>
            </a:r>
          </a:p>
          <a:p>
            <a:pPr>
              <a:buNone/>
            </a:pPr>
            <a:r>
              <a:rPr lang="fr-FR" dirty="0" smtClean="0"/>
              <a:t>[10] K. </a:t>
            </a:r>
            <a:r>
              <a:rPr lang="fr-FR" dirty="0" err="1" smtClean="0"/>
              <a:t>Liang</a:t>
            </a:r>
            <a:r>
              <a:rPr lang="fr-FR" dirty="0" smtClean="0"/>
              <a:t>, M. H. Au, J. K. Liu, W. </a:t>
            </a:r>
            <a:r>
              <a:rPr lang="fr-FR" dirty="0" err="1" smtClean="0"/>
              <a:t>Susilo</a:t>
            </a:r>
            <a:r>
              <a:rPr lang="fr-FR" dirty="0" smtClean="0"/>
              <a:t>, D. S. Wong, G. Yang,</a:t>
            </a:r>
          </a:p>
          <a:p>
            <a:pPr>
              <a:buNone/>
            </a:pPr>
            <a:r>
              <a:rPr lang="en-US" dirty="0" smtClean="0"/>
              <a:t>Y. Yu, and A. Yang, “A secure and efficient </a:t>
            </a:r>
            <a:r>
              <a:rPr lang="en-US" dirty="0" err="1" smtClean="0"/>
              <a:t>ciphertext</a:t>
            </a:r>
            <a:r>
              <a:rPr lang="en-US" dirty="0" smtClean="0"/>
              <a:t>-policy </a:t>
            </a:r>
            <a:r>
              <a:rPr lang="en-US" dirty="0" err="1" smtClean="0"/>
              <a:t>attributebased</a:t>
            </a:r>
            <a:endParaRPr lang="en-US" dirty="0" smtClean="0"/>
          </a:p>
          <a:p>
            <a:pPr>
              <a:buNone/>
            </a:pPr>
            <a:r>
              <a:rPr lang="en-US" dirty="0" smtClean="0"/>
              <a:t>proxy re-encryption for cloud data sharing,” Future </a:t>
            </a:r>
            <a:r>
              <a:rPr lang="en-US" dirty="0" smtClean="0"/>
              <a:t>Generation </a:t>
            </a:r>
            <a:r>
              <a:rPr lang="nl-NL" dirty="0" smtClean="0"/>
              <a:t>Computer </a:t>
            </a:r>
            <a:r>
              <a:rPr lang="nl-NL" dirty="0" smtClean="0"/>
              <a:t>Systems, vol. 52, pp. 95–108, 2015.</a:t>
            </a:r>
          </a:p>
          <a:p>
            <a:pPr>
              <a:buNone/>
            </a:pPr>
            <a:endParaRPr lang="en-US" dirty="0" smtClean="0"/>
          </a:p>
          <a:p>
            <a:pPr>
              <a:buNone/>
            </a:pPr>
            <a:r>
              <a:rPr lang="en-US" dirty="0" smtClean="0"/>
              <a:t>[</a:t>
            </a:r>
            <a:r>
              <a:rPr lang="en-US" dirty="0" smtClean="0"/>
              <a:t>11] P. </a:t>
            </a:r>
            <a:r>
              <a:rPr lang="en-US" dirty="0" err="1" smtClean="0"/>
              <a:t>Xu</a:t>
            </a:r>
            <a:r>
              <a:rPr lang="en-US" dirty="0" smtClean="0"/>
              <a:t>, T. Jiao, Q. Wu, W. Wang, and H. Jin, “Conditional </a:t>
            </a:r>
            <a:r>
              <a:rPr lang="en-US" dirty="0" smtClean="0"/>
              <a:t>identity-based broadcast </a:t>
            </a:r>
            <a:r>
              <a:rPr lang="en-US" dirty="0" smtClean="0"/>
              <a:t>proxy re-encryption and its application to cloud email,” IEEE</a:t>
            </a:r>
          </a:p>
          <a:p>
            <a:pPr>
              <a:buNone/>
            </a:pPr>
            <a:r>
              <a:rPr lang="en-US" dirty="0" smtClean="0"/>
              <a:t>Transactions on Computers, vol. 65, no. 1, pp. 66–79, 2015.</a:t>
            </a:r>
          </a:p>
          <a:p>
            <a:pPr>
              <a:buNone/>
            </a:pPr>
            <a:endParaRPr lang="en-US" dirty="0" smtClean="0"/>
          </a:p>
          <a:p>
            <a:pPr>
              <a:buNone/>
            </a:pPr>
            <a:r>
              <a:rPr lang="en-US" dirty="0" smtClean="0"/>
              <a:t>[</a:t>
            </a:r>
            <a:r>
              <a:rPr lang="en-US" dirty="0" smtClean="0"/>
              <a:t>12] M. Sun, C. </a:t>
            </a:r>
            <a:r>
              <a:rPr lang="en-US" dirty="0" err="1" smtClean="0"/>
              <a:t>Ge</a:t>
            </a:r>
            <a:r>
              <a:rPr lang="en-US" dirty="0" smtClean="0"/>
              <a:t>, L. Fang, and J. Wang, “A proxy broadcast </a:t>
            </a:r>
            <a:r>
              <a:rPr lang="en-US" dirty="0" smtClean="0"/>
              <a:t>re-encryption for </a:t>
            </a:r>
            <a:r>
              <a:rPr lang="en-US" dirty="0" smtClean="0"/>
              <a:t>cloud data sharing,” Multimedia Tools and Applications, vol. </a:t>
            </a:r>
            <a:r>
              <a:rPr lang="en-US" dirty="0" smtClean="0"/>
              <a:t>77, no</a:t>
            </a:r>
            <a:r>
              <a:rPr lang="en-US" dirty="0" smtClean="0"/>
              <a:t>. 9, pp. 10 455–10 469, 2018.</a:t>
            </a:r>
            <a:endParaRPr lang="en-US" dirty="0" smtClean="0">
              <a:latin typeface="Times New Roman" pitchFamily="18" charset="0"/>
              <a:cs typeface="Times New Roman" pitchFamily="18" charset="0"/>
            </a:endParaRP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1150</TotalTime>
  <Words>1376</Words>
  <Application>Microsoft Office PowerPoint</Application>
  <PresentationFormat>On-screen Show (4:3)</PresentationFormat>
  <Paragraphs>88</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Authentication and key agreement based on anonymous identity for peer-to-peer cloud</vt:lpstr>
      <vt:lpstr>Abstract</vt:lpstr>
      <vt:lpstr>Slide 3</vt:lpstr>
      <vt:lpstr>Existing System</vt:lpstr>
      <vt:lpstr>Disadvantage of Existing System</vt:lpstr>
      <vt:lpstr>PROPOSED SYSTEM :</vt:lpstr>
      <vt:lpstr>ADVANTAGE</vt:lpstr>
      <vt:lpstr>Architecture Diagram </vt:lpstr>
      <vt:lpstr>Literature Survey</vt:lpstr>
      <vt:lpstr>Slide 10</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451</cp:revision>
  <dcterms:created xsi:type="dcterms:W3CDTF">2006-08-16T00:00:00Z</dcterms:created>
  <dcterms:modified xsi:type="dcterms:W3CDTF">2021-03-02T11:07:51Z</dcterms:modified>
</cp:coreProperties>
</file>