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5" r:id="rId4"/>
    <p:sldId id="260" r:id="rId5"/>
    <p:sldId id="262" r:id="rId6"/>
    <p:sldId id="263" r:id="rId7"/>
    <p:sldId id="294" r:id="rId8"/>
    <p:sldId id="298" r:id="rId9"/>
    <p:sldId id="310" r:id="rId10"/>
    <p:sldId id="326" r:id="rId11"/>
    <p:sldId id="296" r:id="rId12"/>
    <p:sldId id="295" r:id="rId13"/>
    <p:sldId id="323" r:id="rId14"/>
    <p:sldId id="32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iaeng.org/publication/WCECS2013/"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Advanced Skin Diseases Diagnosis leveraging image Processing</a:t>
            </a:r>
            <a:r>
              <a:rPr lang="en-US" dirty="0" smtClean="0"/>
              <a:t/>
            </a:r>
            <a:br>
              <a:rPr lang="en-US" dirty="0" smtClean="0"/>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Air </a:t>
            </a:r>
            <a:r>
              <a:rPr lang="en-US" sz="2000" dirty="0" smtClean="0">
                <a:latin typeface="Times New Roman" pitchFamily="18" charset="0"/>
                <a:cs typeface="Times New Roman" pitchFamily="18" charset="0"/>
              </a:rPr>
              <a:t>pollution affects human skin in many ways. Skin diseases are common in densely populated regions. These diseases have a devastating impact on people's lives by creating a huge need for the disease diagnosis. The proposed work on skin disease determination system aims for an accurate diagnosis leveraging image processing. The methodology outlined here aims to identify skin disease by scrutinizing the input image. The method involves filtering of the input provided to remove noise. Conversion of image to a grayscale image, and image segmentation. Feature extraction is used to minimize the amount of data to be processed by the classifier.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rmAutofit/>
          </a:bodyPr>
          <a:lstStyle/>
          <a:p>
            <a:pPr algn="just">
              <a:lnSpc>
                <a:spcPct val="150000"/>
              </a:lnSpc>
              <a:buNone/>
            </a:pPr>
            <a:r>
              <a:rPr lang="en-US" sz="2000" dirty="0" smtClean="0">
                <a:latin typeface="Times New Roman" pitchFamily="18" charset="0"/>
                <a:cs typeface="Times New Roman" pitchFamily="18" charset="0"/>
              </a:rPr>
              <a:t>The SVM (Support Vector Machine) is then used in the image classification to identify the skin disease. The increased use of technology has led to an efficient and accurate way of diagnosis that aids in curing the disease more expeditiously. Using the proposed method skin diseases such as </a:t>
            </a:r>
            <a:r>
              <a:rPr lang="en-US" sz="2000" dirty="0" err="1" smtClean="0">
                <a:latin typeface="Times New Roman" pitchFamily="18" charset="0"/>
                <a:cs typeface="Times New Roman" pitchFamily="18" charset="0"/>
              </a:rPr>
              <a:t>rosacea</a:t>
            </a:r>
            <a:r>
              <a:rPr lang="en-US" sz="2000" dirty="0" smtClean="0">
                <a:latin typeface="Times New Roman" pitchFamily="18" charset="0"/>
                <a:cs typeface="Times New Roman" pitchFamily="18" charset="0"/>
              </a:rPr>
              <a:t>, melanoma, psoriasis and acne are identified with a high accuracy of 89%.</a:t>
            </a:r>
          </a:p>
          <a:p>
            <a:pPr algn="just">
              <a:lnSpc>
                <a:spcPct val="150000"/>
              </a:lnSpc>
              <a:buNone/>
            </a:pPr>
            <a:endParaRPr lang="en-US"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Skin diseases such as Melanoma and Carcinoma are often quite hard to detect at an early stage and it is even harder to classify them separately. Recently, it is well known that, the most dangerous form of skin cancer among the other types of skin cancer is melanoma because it is much more likely to spread to other parts of the body if not diagnosed and treated early. In order to classify these skin diseases, “Support Vector Machine (SVM)” a Machine Learning Algorithm can be used.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buNone/>
            </a:pPr>
            <a:r>
              <a:rPr lang="en-US" sz="18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For  </a:t>
            </a:r>
            <a:r>
              <a:rPr lang="en-US" sz="2000" dirty="0" smtClean="0">
                <a:latin typeface="Times New Roman" pitchFamily="18" charset="0"/>
                <a:cs typeface="Times New Roman" pitchFamily="18" charset="0"/>
              </a:rPr>
              <a:t>a  long  time,  algorithms  for  finding objects  in images  have  been  studied  extensively.  Numerous researches   have   been   done   in   object   detection, recognition, classification and discrimination.</a:t>
            </a:r>
          </a:p>
          <a:p>
            <a:pPr>
              <a:buNone/>
            </a:pPr>
            <a:r>
              <a:rPr lang="en-US" sz="2000" b="1" dirty="0" smtClean="0"/>
              <a:t> </a:t>
            </a:r>
            <a:endParaRPr lang="en-US" sz="2000" dirty="0" smtClean="0"/>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In this paper, we propose a method to identify whether a given sample is affected with Melanoma or not. The steps involved in this study are collecting labeled data of images that are pre-processed, flattening those images and getting the pixel intensities of images into an array, appending all such arrays into a database, training the SVM with labeled data using a suitable kernel, and using the trained data to classify the samples successfully. The results show that the achieved accuracy of classification is about 90</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algn="just">
              <a:lnSpc>
                <a:spcPct val="150000"/>
              </a:lnSpc>
              <a:buNone/>
            </a:pPr>
            <a:r>
              <a:rPr lang="en-US" sz="2000" b="1" dirty="0" smtClean="0">
                <a:latin typeface="Times New Roman" pitchFamily="18" charset="0"/>
                <a:cs typeface="Times New Roman" pitchFamily="18" charset="0"/>
              </a:rPr>
              <a:t> </a:t>
            </a:r>
            <a:endParaRPr lang="en-US" sz="2000" b="1" dirty="0" smtClean="0">
              <a:latin typeface="Times New Roman" pitchFamily="18" charset="0"/>
              <a:cs typeface="Times New Roman" pitchFamily="18" charset="0"/>
            </a:endParaRPr>
          </a:p>
          <a:p>
            <a:pPr algn="just">
              <a:lnSpc>
                <a:spcPct val="150000"/>
              </a:lnSpc>
              <a:buNone/>
            </a:pPr>
            <a:r>
              <a:rPr lang="en-US" sz="2000" dirty="0" smtClean="0">
                <a:latin typeface="Times New Roman" pitchFamily="18" charset="0"/>
                <a:cs typeface="Times New Roman" pitchFamily="18" charset="0"/>
              </a:rPr>
              <a:t>Experiments </a:t>
            </a:r>
            <a:r>
              <a:rPr lang="en-US" sz="2000" dirty="0" smtClean="0">
                <a:latin typeface="Times New Roman" pitchFamily="18" charset="0"/>
                <a:cs typeface="Times New Roman" pitchFamily="18" charset="0"/>
              </a:rPr>
              <a:t>show  that analyzing   the   shadow   of   the   skin   lesions   can effectively detect and classify the lesion of concern</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6" name="Content Placeholder 5"/>
          <p:cNvPicPr>
            <a:picLocks noGrp="1"/>
          </p:cNvPicPr>
          <p:nvPr>
            <p:ph idx="1"/>
          </p:nvPr>
        </p:nvPicPr>
        <p:blipFill>
          <a:blip r:embed="rId2"/>
          <a:srcRect/>
          <a:stretch>
            <a:fillRect/>
          </a:stretch>
        </p:blipFill>
        <p:spPr bwMode="auto">
          <a:xfrm>
            <a:off x="1760059" y="2129052"/>
            <a:ext cx="6849431" cy="343809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7496292"/>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M. A. </a:t>
                      </a:r>
                      <a:r>
                        <a:rPr kumimoji="0" lang="en-US" sz="1800" kern="1200" dirty="0" err="1" smtClean="0">
                          <a:solidFill>
                            <a:schemeClr val="dk1"/>
                          </a:solidFill>
                          <a:latin typeface="+mn-lt"/>
                          <a:ea typeface="+mn-ea"/>
                          <a:cs typeface="+mn-cs"/>
                        </a:rPr>
                        <a:t>Sheha</a:t>
                      </a:r>
                      <a:r>
                        <a:rPr kumimoji="0" lang="en-US" sz="1800" kern="1200" dirty="0" smtClean="0">
                          <a:solidFill>
                            <a:schemeClr val="dk1"/>
                          </a:solidFill>
                          <a:latin typeface="+mn-lt"/>
                          <a:ea typeface="+mn-ea"/>
                          <a:cs typeface="+mn-cs"/>
                        </a:rPr>
                        <a:t>, M. S. </a:t>
                      </a:r>
                      <a:r>
                        <a:rPr kumimoji="0" lang="en-US" sz="1800" kern="1200" dirty="0" err="1" smtClean="0">
                          <a:solidFill>
                            <a:schemeClr val="dk1"/>
                          </a:solidFill>
                          <a:latin typeface="+mn-lt"/>
                          <a:ea typeface="+mn-ea"/>
                          <a:cs typeface="+mn-cs"/>
                        </a:rPr>
                        <a:t>Mabrouk</a:t>
                      </a:r>
                      <a:r>
                        <a:rPr kumimoji="0" lang="en-US" sz="1800" kern="1200" dirty="0" smtClean="0">
                          <a:solidFill>
                            <a:schemeClr val="dk1"/>
                          </a:solidFill>
                          <a:latin typeface="+mn-lt"/>
                          <a:ea typeface="+mn-ea"/>
                          <a:cs typeface="+mn-cs"/>
                        </a:rPr>
                        <a:t>, and A. </a:t>
                      </a:r>
                      <a:r>
                        <a:rPr kumimoji="0" lang="en-US" sz="1800" kern="1200" dirty="0" err="1" smtClean="0">
                          <a:solidFill>
                            <a:schemeClr val="dk1"/>
                          </a:solidFill>
                          <a:latin typeface="+mn-lt"/>
                          <a:ea typeface="+mn-ea"/>
                          <a:cs typeface="+mn-cs"/>
                        </a:rPr>
                        <a:t>Sharawy</a:t>
                      </a:r>
                      <a:r>
                        <a:rPr kumimoji="0" lang="en-US" sz="1800" kern="1200" dirty="0" smtClean="0">
                          <a:solidFill>
                            <a:schemeClr val="dk1"/>
                          </a:solidFill>
                          <a:latin typeface="+mn-lt"/>
                          <a:ea typeface="+mn-ea"/>
                          <a:cs typeface="+mn-cs"/>
                        </a:rPr>
                        <a:t>, “</a:t>
                      </a: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Automatic detection of melanoma skin cancer using texture analysis,”</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Melanoma is considered the most dangerous type of skin cancer. Early and accurate diagnosis depends mainly on important issues, accuracy of feature extracted and efficiency of classifier method. </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algn="just"/>
                      <a:r>
                        <a:rPr kumimoji="0" lang="en-US" sz="1800" kern="1200" dirty="0" smtClean="0">
                          <a:solidFill>
                            <a:schemeClr val="dk1"/>
                          </a:solidFill>
                          <a:latin typeface="+mn-lt"/>
                          <a:ea typeface="+mn-ea"/>
                          <a:cs typeface="+mn-cs"/>
                        </a:rPr>
                        <a:t>“Dermatological disease detection using image processing and artificial neural network,”</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R. </a:t>
                      </a:r>
                      <a:r>
                        <a:rPr kumimoji="0" lang="en-US" sz="1800" kern="1200" dirty="0" err="1" smtClean="0">
                          <a:solidFill>
                            <a:schemeClr val="dk1"/>
                          </a:solidFill>
                          <a:latin typeface="+mn-lt"/>
                          <a:ea typeface="+mn-ea"/>
                          <a:cs typeface="+mn-cs"/>
                        </a:rPr>
                        <a:t>Yasir</a:t>
                      </a:r>
                      <a:r>
                        <a:rPr kumimoji="0" lang="en-US" sz="1800" kern="1200" dirty="0" smtClean="0">
                          <a:solidFill>
                            <a:schemeClr val="dk1"/>
                          </a:solidFill>
                          <a:latin typeface="+mn-lt"/>
                          <a:ea typeface="+mn-ea"/>
                          <a:cs typeface="+mn-cs"/>
                        </a:rPr>
                        <a:t>, M. A. </a:t>
                      </a:r>
                      <a:r>
                        <a:rPr kumimoji="0" lang="en-US" sz="1800" kern="1200" dirty="0" err="1" smtClean="0">
                          <a:solidFill>
                            <a:schemeClr val="dk1"/>
                          </a:solidFill>
                          <a:latin typeface="+mn-lt"/>
                          <a:ea typeface="+mn-ea"/>
                          <a:cs typeface="+mn-cs"/>
                        </a:rPr>
                        <a:t>Rahman</a:t>
                      </a:r>
                      <a:r>
                        <a:rPr kumimoji="0" lang="en-US" sz="1800" kern="1200" dirty="0" smtClean="0">
                          <a:solidFill>
                            <a:schemeClr val="dk1"/>
                          </a:solidFill>
                          <a:latin typeface="+mn-lt"/>
                          <a:ea typeface="+mn-ea"/>
                          <a:cs typeface="+mn-cs"/>
                        </a:rPr>
                        <a:t>, and N. Ahmed,</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Skin  diseases  are  among  the  most  common  health  problems  </a:t>
                      </a:r>
                      <a:r>
                        <a:rPr kumimoji="0" lang="en-US" sz="1800" kern="1200" dirty="0" err="1" smtClean="0">
                          <a:solidFill>
                            <a:schemeClr val="dk1"/>
                          </a:solidFill>
                          <a:latin typeface="+mn-lt"/>
                          <a:ea typeface="+mn-ea"/>
                          <a:cs typeface="+mn-cs"/>
                        </a:rPr>
                        <a:t>worldwide.In</a:t>
                      </a:r>
                      <a:r>
                        <a:rPr kumimoji="0" lang="en-US" sz="1800" kern="1200" dirty="0" smtClean="0">
                          <a:solidFill>
                            <a:schemeClr val="dk1"/>
                          </a:solidFill>
                          <a:latin typeface="+mn-lt"/>
                          <a:ea typeface="+mn-ea"/>
                          <a:cs typeface="+mn-cs"/>
                        </a:rPr>
                        <a:t>  this  article  we  proposed  a  method  that  uses  computer  vision  based  techniques  to  detect  various  kinds  of  dermatological  skin  diseases.</a:t>
                      </a:r>
                      <a:endParaRPr lang="en-US" sz="1400" dirty="0">
                        <a:latin typeface="Times New Roman" pitchFamily="18" charset="0"/>
                        <a:ea typeface="Calibri"/>
                        <a:cs typeface="Times New Roman" pitchFamily="18" charset="0"/>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4811806"/>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kumimoji="0" lang="en-US" sz="1400" b="1" kern="1200" dirty="0" smtClean="0">
                          <a:solidFill>
                            <a:schemeClr val="lt1"/>
                          </a:solidFill>
                          <a:latin typeface="Times New Roman" pitchFamily="18" charset="0"/>
                          <a:ea typeface="+mn-ea"/>
                          <a:cs typeface="Times New Roman" pitchFamily="18" charset="0"/>
                        </a:rPr>
                        <a:t> “Dermatological disease detection using image processing and artificial neural network,”</a:t>
                      </a:r>
                      <a:endParaRPr lang="en-US" sz="1400" dirty="0">
                        <a:latin typeface="Times New Roman" pitchFamily="18" charset="0"/>
                        <a:cs typeface="Times New Roman" pitchFamily="18" charset="0"/>
                      </a:endParaRPr>
                    </a:p>
                  </a:txBody>
                  <a:tcPr/>
                </a:tc>
                <a:tc>
                  <a:txBody>
                    <a:bodyPr/>
                    <a:lstStyle/>
                    <a:p>
                      <a:r>
                        <a:rPr kumimoji="0" lang="en-US" sz="1400" b="1" kern="1200" dirty="0" smtClean="0">
                          <a:solidFill>
                            <a:schemeClr val="lt1"/>
                          </a:solidFill>
                          <a:latin typeface="Times New Roman" pitchFamily="18" charset="0"/>
                          <a:ea typeface="+mn-ea"/>
                          <a:cs typeface="Times New Roman" pitchFamily="18" charset="0"/>
                        </a:rPr>
                        <a:t>R. </a:t>
                      </a:r>
                      <a:r>
                        <a:rPr kumimoji="0" lang="en-US" sz="1400" b="1" kern="1200" dirty="0" err="1" smtClean="0">
                          <a:solidFill>
                            <a:schemeClr val="lt1"/>
                          </a:solidFill>
                          <a:latin typeface="Times New Roman" pitchFamily="18" charset="0"/>
                          <a:ea typeface="+mn-ea"/>
                          <a:cs typeface="Times New Roman" pitchFamily="18" charset="0"/>
                        </a:rPr>
                        <a:t>Yasir</a:t>
                      </a:r>
                      <a:r>
                        <a:rPr kumimoji="0" lang="en-US" sz="1400" b="1" kern="1200" dirty="0" smtClean="0">
                          <a:solidFill>
                            <a:schemeClr val="lt1"/>
                          </a:solidFill>
                          <a:latin typeface="Times New Roman" pitchFamily="18" charset="0"/>
                          <a:ea typeface="+mn-ea"/>
                          <a:cs typeface="Times New Roman" pitchFamily="18" charset="0"/>
                        </a:rPr>
                        <a:t>, M. A. </a:t>
                      </a:r>
                      <a:r>
                        <a:rPr kumimoji="0" lang="en-US" sz="1400" b="1" kern="1200" dirty="0" err="1" smtClean="0">
                          <a:solidFill>
                            <a:schemeClr val="lt1"/>
                          </a:solidFill>
                          <a:latin typeface="Times New Roman" pitchFamily="18" charset="0"/>
                          <a:ea typeface="+mn-ea"/>
                          <a:cs typeface="Times New Roman" pitchFamily="18" charset="0"/>
                        </a:rPr>
                        <a:t>Rahman</a:t>
                      </a:r>
                      <a:r>
                        <a:rPr kumimoji="0" lang="en-US" sz="1400" b="1" kern="1200" dirty="0" smtClean="0">
                          <a:solidFill>
                            <a:schemeClr val="lt1"/>
                          </a:solidFill>
                          <a:latin typeface="Times New Roman" pitchFamily="18" charset="0"/>
                          <a:ea typeface="+mn-ea"/>
                          <a:cs typeface="Times New Roman" pitchFamily="18" charset="0"/>
                        </a:rPr>
                        <a:t>, and N. Ahmed,</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pitchFamily="18" charset="0"/>
                          <a:ea typeface="Calibri"/>
                          <a:cs typeface="Times New Roman" pitchFamily="18" charset="0"/>
                        </a:rPr>
                        <a:t>Skin  diseases  are  among  the  most  common  health  problems  </a:t>
                      </a:r>
                      <a:r>
                        <a:rPr lang="en-US" sz="1400" dirty="0" err="1">
                          <a:latin typeface="Times New Roman" pitchFamily="18" charset="0"/>
                          <a:ea typeface="Calibri"/>
                          <a:cs typeface="Times New Roman" pitchFamily="18" charset="0"/>
                        </a:rPr>
                        <a:t>worldwide.In</a:t>
                      </a:r>
                      <a:r>
                        <a:rPr lang="en-US" sz="1400" dirty="0">
                          <a:latin typeface="Times New Roman" pitchFamily="18" charset="0"/>
                          <a:ea typeface="Calibri"/>
                          <a:cs typeface="Times New Roman" pitchFamily="18" charset="0"/>
                        </a:rPr>
                        <a:t>  this  article  we  proposed  a  method  that  uses  computer  vision  based  techniques  to  detect  various  kinds  of  dermatological  skin  diseases.</a:t>
                      </a:r>
                    </a:p>
                  </a:txBody>
                  <a:tcPr marL="114300" marR="114300" marT="0" marB="0"/>
                </a:tc>
              </a:tr>
              <a:tr h="2068606">
                <a:tc>
                  <a:txBody>
                    <a:bodyPr/>
                    <a:lstStyle/>
                    <a:p>
                      <a:r>
                        <a:rPr kumimoji="0" lang="en-US" sz="1800" kern="1200" dirty="0" smtClean="0">
                          <a:solidFill>
                            <a:schemeClr val="dk1"/>
                          </a:solidFill>
                          <a:latin typeface="Times New Roman" pitchFamily="18" charset="0"/>
                          <a:ea typeface="+mn-ea"/>
                          <a:cs typeface="Times New Roman" pitchFamily="18" charset="0"/>
                        </a:rPr>
                        <a:t>”Skin Disease Diagnosis Using Image Classification”.</a:t>
                      </a:r>
                      <a:endParaRPr lang="en-US" sz="1400" dirty="0">
                        <a:latin typeface="Times New Roman" pitchFamily="18" charset="0"/>
                        <a:cs typeface="Times New Roman" pitchFamily="18" charset="0"/>
                      </a:endParaRPr>
                    </a:p>
                  </a:txBody>
                  <a:tcPr/>
                </a:tc>
                <a:tc>
                  <a:txBody>
                    <a:bodyPr/>
                    <a:lstStyle/>
                    <a:p>
                      <a:r>
                        <a:rPr kumimoji="0" lang="en-US" sz="1800" kern="1200" dirty="0" err="1" smtClean="0">
                          <a:solidFill>
                            <a:schemeClr val="dk1"/>
                          </a:solidFill>
                          <a:latin typeface="Times New Roman" pitchFamily="18" charset="0"/>
                          <a:ea typeface="+mn-ea"/>
                          <a:cs typeface="Times New Roman" pitchFamily="18" charset="0"/>
                        </a:rPr>
                        <a:t>Okuboyejo</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Damilola</a:t>
                      </a:r>
                      <a:r>
                        <a:rPr kumimoji="0" lang="en-US" sz="1800" kern="1200" dirty="0" smtClean="0">
                          <a:solidFill>
                            <a:schemeClr val="dk1"/>
                          </a:solidFill>
                          <a:latin typeface="Times New Roman" pitchFamily="18" charset="0"/>
                          <a:ea typeface="+mn-ea"/>
                          <a:cs typeface="Times New Roman" pitchFamily="18" charset="0"/>
                        </a:rPr>
                        <a:t> A, et al. Automating</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smtClean="0">
                          <a:latin typeface="Times New Roman" pitchFamily="18" charset="0"/>
                          <a:ea typeface="Calibri"/>
                          <a:cs typeface="Times New Roman" pitchFamily="18" charset="0"/>
                        </a:rPr>
                        <a:t>The modern leap of machines into smarter</a:t>
                      </a:r>
                    </a:p>
                    <a:p>
                      <a:pPr marL="0" marR="0" algn="just">
                        <a:lnSpc>
                          <a:spcPct val="150000"/>
                        </a:lnSpc>
                        <a:spcBef>
                          <a:spcPts val="0"/>
                        </a:spcBef>
                        <a:spcAft>
                          <a:spcPts val="1000"/>
                        </a:spcAft>
                      </a:pPr>
                      <a:r>
                        <a:rPr lang="en-US" sz="1400" dirty="0" smtClean="0">
                          <a:latin typeface="Times New Roman" pitchFamily="18" charset="0"/>
                          <a:ea typeface="Calibri"/>
                          <a:cs typeface="Times New Roman" pitchFamily="18" charset="0"/>
                        </a:rPr>
                        <a:t>worlds has lead researchers to develop sophisticated systems that have the ability to diagnose human diseases through machine learning tools and techniques.</a:t>
                      </a:r>
                      <a:endParaRPr lang="en-US" sz="11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 M. A. </a:t>
            </a:r>
            <a:r>
              <a:rPr lang="en-US" sz="1800" dirty="0" err="1" smtClean="0">
                <a:latin typeface="Times New Roman" pitchFamily="18" charset="0"/>
                <a:cs typeface="Times New Roman" pitchFamily="18" charset="0"/>
              </a:rPr>
              <a:t>Sheha</a:t>
            </a:r>
            <a:r>
              <a:rPr lang="en-US" sz="1800" dirty="0" smtClean="0">
                <a:latin typeface="Times New Roman" pitchFamily="18" charset="0"/>
                <a:cs typeface="Times New Roman" pitchFamily="18" charset="0"/>
              </a:rPr>
              <a:t>, M. S. </a:t>
            </a:r>
            <a:r>
              <a:rPr lang="en-US" sz="1800" dirty="0" err="1" smtClean="0">
                <a:latin typeface="Times New Roman" pitchFamily="18" charset="0"/>
                <a:cs typeface="Times New Roman" pitchFamily="18" charset="0"/>
              </a:rPr>
              <a:t>Mabrouk</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Sharawy</a:t>
            </a:r>
            <a:r>
              <a:rPr lang="en-US" sz="1800" dirty="0" smtClean="0">
                <a:latin typeface="Times New Roman" pitchFamily="18" charset="0"/>
                <a:cs typeface="Times New Roman" pitchFamily="18" charset="0"/>
              </a:rPr>
              <a:t>, “Automatic detection of melanoma skin cancer using texture analysis,” International Journal of Computer Applications, vol. 42, no. 20, pp. 22–26, 2012.</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[2] R. </a:t>
            </a:r>
            <a:r>
              <a:rPr lang="en-US" sz="1800" dirty="0" err="1" smtClean="0">
                <a:latin typeface="Times New Roman" pitchFamily="18" charset="0"/>
                <a:cs typeface="Times New Roman" pitchFamily="18" charset="0"/>
              </a:rPr>
              <a:t>Yasir</a:t>
            </a:r>
            <a:r>
              <a:rPr lang="en-US" sz="1800" dirty="0" smtClean="0">
                <a:latin typeface="Times New Roman" pitchFamily="18" charset="0"/>
                <a:cs typeface="Times New Roman" pitchFamily="18" charset="0"/>
              </a:rPr>
              <a:t>, M. A. </a:t>
            </a:r>
            <a:r>
              <a:rPr lang="en-US" sz="1800" dirty="0" err="1" smtClean="0">
                <a:latin typeface="Times New Roman" pitchFamily="18" charset="0"/>
                <a:cs typeface="Times New Roman" pitchFamily="18" charset="0"/>
              </a:rPr>
              <a:t>Rahman</a:t>
            </a:r>
            <a:r>
              <a:rPr lang="en-US" sz="1800" dirty="0" smtClean="0">
                <a:latin typeface="Times New Roman" pitchFamily="18" charset="0"/>
                <a:cs typeface="Times New Roman" pitchFamily="18" charset="0"/>
              </a:rPr>
              <a:t>, and N. Ahmed, “Dermatological disease detection using image processing and artificial neural network,” in 8th International Conference on Electrical and Computer Engineering: Advancing Technology for a Better Tomorrow, ICECE. Pan Pacific </a:t>
            </a:r>
            <a:r>
              <a:rPr lang="en-US" sz="1800" dirty="0" err="1" smtClean="0">
                <a:latin typeface="Times New Roman" pitchFamily="18" charset="0"/>
                <a:cs typeface="Times New Roman" pitchFamily="18" charset="0"/>
              </a:rPr>
              <a:t>Sonarga</a:t>
            </a:r>
            <a:r>
              <a:rPr lang="en-US" sz="1800" dirty="0" smtClean="0">
                <a:latin typeface="Times New Roman" pitchFamily="18" charset="0"/>
                <a:cs typeface="Times New Roman" pitchFamily="18" charset="0"/>
              </a:rPr>
              <a:t> on Dhaka, 2014, pp. 687–690.</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3] S. M. </a:t>
            </a:r>
            <a:r>
              <a:rPr lang="en-US" sz="1800" dirty="0" err="1" smtClean="0">
                <a:latin typeface="Times New Roman" pitchFamily="18" charset="0"/>
                <a:cs typeface="Times New Roman" pitchFamily="18" charset="0"/>
              </a:rPr>
              <a:t>Jadhav</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Nalbalwar</a:t>
            </a:r>
            <a:r>
              <a:rPr lang="en-US" sz="1800" dirty="0" smtClean="0">
                <a:latin typeface="Times New Roman" pitchFamily="18" charset="0"/>
                <a:cs typeface="Times New Roman" pitchFamily="18" charset="0"/>
              </a:rPr>
              <a:t>, and A. </a:t>
            </a:r>
            <a:r>
              <a:rPr lang="en-US" sz="1800" dirty="0" err="1" smtClean="0">
                <a:latin typeface="Times New Roman" pitchFamily="18" charset="0"/>
                <a:cs typeface="Times New Roman" pitchFamily="18" charset="0"/>
              </a:rPr>
              <a:t>Ghatol</a:t>
            </a:r>
            <a:r>
              <a:rPr lang="en-US" sz="1800" dirty="0" smtClean="0">
                <a:latin typeface="Times New Roman" pitchFamily="18" charset="0"/>
                <a:cs typeface="Times New Roman" pitchFamily="18" charset="0"/>
              </a:rPr>
              <a:t>, “Artificial neural network based cardiac arrhythmia classification using </a:t>
            </a:r>
            <a:r>
              <a:rPr lang="en-US" sz="1800" dirty="0" err="1" smtClean="0">
                <a:latin typeface="Times New Roman" pitchFamily="18" charset="0"/>
                <a:cs typeface="Times New Roman" pitchFamily="18" charset="0"/>
              </a:rPr>
              <a:t>ecg</a:t>
            </a:r>
            <a:r>
              <a:rPr lang="en-US" sz="1800" dirty="0" smtClean="0">
                <a:latin typeface="Times New Roman" pitchFamily="18" charset="0"/>
                <a:cs typeface="Times New Roman" pitchFamily="18" charset="0"/>
              </a:rPr>
              <a:t> signal data,” in Electronics and Information Engineering (ICEIE), 2010 International </a:t>
            </a:r>
            <a:r>
              <a:rPr lang="en-US" sz="1800" dirty="0" err="1" smtClean="0">
                <a:latin typeface="Times New Roman" pitchFamily="18" charset="0"/>
                <a:cs typeface="Times New Roman" pitchFamily="18" charset="0"/>
              </a:rPr>
              <a:t>ConferenceOn</a:t>
            </a:r>
            <a:r>
              <a:rPr lang="en-US" sz="1800" dirty="0" smtClean="0">
                <a:latin typeface="Times New Roman" pitchFamily="18" charset="0"/>
                <a:cs typeface="Times New Roman" pitchFamily="18" charset="0"/>
              </a:rPr>
              <a:t>, vol. 1. IEEE, 2010, pp. V1–228.</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4] </a:t>
            </a:r>
            <a:r>
              <a:rPr lang="en-US" sz="1800" dirty="0" err="1" smtClean="0">
                <a:latin typeface="Times New Roman" pitchFamily="18" charset="0"/>
                <a:cs typeface="Times New Roman" pitchFamily="18" charset="0"/>
              </a:rPr>
              <a:t>Okuboyejo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Damilola</a:t>
            </a:r>
            <a:r>
              <a:rPr lang="en-US" sz="1800" dirty="0" smtClean="0">
                <a:latin typeface="Times New Roman" pitchFamily="18" charset="0"/>
                <a:cs typeface="Times New Roman" pitchFamily="18" charset="0"/>
              </a:rPr>
              <a:t> A, et al. ―</a:t>
            </a:r>
            <a:r>
              <a:rPr lang="en-US" sz="1800" dirty="0" err="1" smtClean="0">
                <a:latin typeface="Times New Roman" pitchFamily="18" charset="0"/>
                <a:cs typeface="Times New Roman" pitchFamily="18" charset="0"/>
              </a:rPr>
              <a:t>Automating”Skin</a:t>
            </a:r>
            <a:r>
              <a:rPr lang="en-US" sz="1800" dirty="0" smtClean="0">
                <a:latin typeface="Times New Roman" pitchFamily="18" charset="0"/>
                <a:cs typeface="Times New Roman" pitchFamily="18" charset="0"/>
              </a:rPr>
              <a:t> Disease Diagnosis Using Image Classification”. Proceedings of WCECS 2013, October 23 -25, 2013, San Francisco, USA, IAENG Open Access Publication, 24 Oct. 2013, </a:t>
            </a:r>
            <a:r>
              <a:rPr lang="en-US" sz="1800" u="sng" dirty="0" smtClean="0">
                <a:latin typeface="Times New Roman" pitchFamily="18" charset="0"/>
                <a:cs typeface="Times New Roman" pitchFamily="18" charset="0"/>
                <a:hlinkClick r:id="rId3"/>
              </a:rPr>
              <a:t>www.iaeng.org/publication/WCECS2013/</a:t>
            </a:r>
            <a:r>
              <a:rPr lang="en-US" sz="1800" dirty="0" smtClean="0">
                <a:latin typeface="Times New Roman" pitchFamily="18" charset="0"/>
                <a:cs typeface="Times New Roman" pitchFamily="18" charset="0"/>
              </a:rPr>
              <a:t>.</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Mrs. S.Kalaiarasi1, Harsh Kumar2, </a:t>
            </a:r>
            <a:r>
              <a:rPr lang="en-US" sz="1800" dirty="0" err="1" smtClean="0">
                <a:latin typeface="Times New Roman" pitchFamily="18" charset="0"/>
                <a:cs typeface="Times New Roman" pitchFamily="18" charset="0"/>
              </a:rPr>
              <a:t>Sourav</a:t>
            </a:r>
            <a:r>
              <a:rPr lang="en-US" sz="1800" dirty="0" smtClean="0">
                <a:latin typeface="Times New Roman" pitchFamily="18" charset="0"/>
                <a:cs typeface="Times New Roman" pitchFamily="18" charset="0"/>
              </a:rPr>
              <a:t> Patra3 “Dermatological Disease Detection using Image Processing and Neural Networks”.</a:t>
            </a:r>
          </a:p>
          <a:p>
            <a:pPr>
              <a:buNone/>
            </a:pPr>
            <a:r>
              <a:rPr lang="en-US" sz="2000" dirty="0" smtClean="0"/>
              <a:t> </a:t>
            </a:r>
          </a:p>
          <a:p>
            <a:endParaRPr lang="en-US" sz="2000" dirty="0" smtClean="0"/>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219200" y="304800"/>
            <a:ext cx="7715250" cy="6248400"/>
          </a:xfrm>
        </p:spPr>
        <p:txBody>
          <a:bodyPr>
            <a:normAutofit fontScale="32500" lnSpcReduction="20000"/>
          </a:bodyPr>
          <a:lstStyle/>
          <a:p>
            <a:pPr algn="just">
              <a:lnSpc>
                <a:spcPct val="170000"/>
              </a:lnSpc>
              <a:buNone/>
            </a:pPr>
            <a:r>
              <a:rPr lang="en-US" sz="5000" dirty="0" smtClean="0">
                <a:latin typeface="Times New Roman" pitchFamily="18" charset="0"/>
                <a:cs typeface="Times New Roman" pitchFamily="18" charset="0"/>
              </a:rPr>
              <a:t>[6] </a:t>
            </a:r>
            <a:r>
              <a:rPr lang="en-US" sz="5000" dirty="0" err="1" smtClean="0">
                <a:latin typeface="Times New Roman" pitchFamily="18" charset="0"/>
                <a:cs typeface="Times New Roman" pitchFamily="18" charset="0"/>
              </a:rPr>
              <a:t>Vinayshekhar</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Bannihatti</a:t>
            </a:r>
            <a:r>
              <a:rPr lang="en-US" sz="5000" dirty="0" smtClean="0">
                <a:latin typeface="Times New Roman" pitchFamily="18" charset="0"/>
                <a:cs typeface="Times New Roman" pitchFamily="18" charset="0"/>
              </a:rPr>
              <a:t> Kumar, S. </a:t>
            </a:r>
            <a:r>
              <a:rPr lang="en-US" sz="5000" dirty="0" err="1" smtClean="0">
                <a:latin typeface="Times New Roman" pitchFamily="18" charset="0"/>
                <a:cs typeface="Times New Roman" pitchFamily="18" charset="0"/>
              </a:rPr>
              <a:t>Selvin</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Prem</a:t>
            </a:r>
            <a:r>
              <a:rPr lang="en-US" sz="5000" dirty="0" smtClean="0">
                <a:latin typeface="Times New Roman" pitchFamily="18" charset="0"/>
                <a:cs typeface="Times New Roman" pitchFamily="18" charset="0"/>
              </a:rPr>
              <a:t> Kumar, </a:t>
            </a:r>
            <a:r>
              <a:rPr lang="en-US" sz="5000" dirty="0" err="1" smtClean="0">
                <a:latin typeface="Times New Roman" pitchFamily="18" charset="0"/>
                <a:cs typeface="Times New Roman" pitchFamily="18" charset="0"/>
              </a:rPr>
              <a:t>Varun</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Saboo</a:t>
            </a:r>
            <a:r>
              <a:rPr lang="en-US" sz="5000" dirty="0" smtClean="0">
                <a:latin typeface="Times New Roman" pitchFamily="18" charset="0"/>
                <a:cs typeface="Times New Roman" pitchFamily="18" charset="0"/>
              </a:rPr>
              <a:t> “Dermatological disease detection using image processing and machine learning”.</a:t>
            </a:r>
          </a:p>
          <a:p>
            <a:pPr algn="just">
              <a:lnSpc>
                <a:spcPct val="170000"/>
              </a:lnSpc>
              <a:buNone/>
            </a:pPr>
            <a:r>
              <a:rPr lang="en-US" sz="5000" dirty="0" smtClean="0">
                <a:latin typeface="Times New Roman" pitchFamily="18" charset="0"/>
                <a:cs typeface="Times New Roman" pitchFamily="18" charset="0"/>
              </a:rPr>
              <a:t> </a:t>
            </a:r>
          </a:p>
          <a:p>
            <a:pPr algn="just">
              <a:lnSpc>
                <a:spcPct val="170000"/>
              </a:lnSpc>
              <a:buNone/>
            </a:pPr>
            <a:r>
              <a:rPr lang="en-US" sz="5000" dirty="0" smtClean="0">
                <a:latin typeface="Times New Roman" pitchFamily="18" charset="0"/>
                <a:cs typeface="Times New Roman" pitchFamily="18" charset="0"/>
              </a:rPr>
              <a:t>[7] </a:t>
            </a:r>
            <a:r>
              <a:rPr lang="en-US" sz="5000" dirty="0" err="1" smtClean="0">
                <a:latin typeface="Times New Roman" pitchFamily="18" charset="0"/>
                <a:cs typeface="Times New Roman" pitchFamily="18" charset="0"/>
              </a:rPr>
              <a:t>Yuslinda</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Wati</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Mohamad</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Yusof</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Hadzli</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Hashim</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Khairul</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Anam</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Sulaiman</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Suhaila</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Subahir</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Noor</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Ezan</a:t>
            </a:r>
            <a:r>
              <a:rPr lang="en-US" sz="5000" dirty="0" smtClean="0">
                <a:latin typeface="Times New Roman" pitchFamily="18" charset="0"/>
                <a:cs typeface="Times New Roman" pitchFamily="18" charset="0"/>
              </a:rPr>
              <a:t> Abdullah and </a:t>
            </a:r>
            <a:r>
              <a:rPr lang="en-US" sz="5000" dirty="0" err="1" smtClean="0">
                <a:latin typeface="Times New Roman" pitchFamily="18" charset="0"/>
                <a:cs typeface="Times New Roman" pitchFamily="18" charset="0"/>
              </a:rPr>
              <a:t>Fairul</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Nazmie</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Osman</a:t>
            </a:r>
            <a:r>
              <a:rPr lang="en-US" sz="5000" dirty="0" smtClean="0">
                <a:latin typeface="Times New Roman" pitchFamily="18" charset="0"/>
                <a:cs typeface="Times New Roman" pitchFamily="18" charset="0"/>
              </a:rPr>
              <a:t> “ Plaque Lesion Classification Fuzzy Model Based on Various Color Models”.</a:t>
            </a:r>
          </a:p>
          <a:p>
            <a:pPr algn="just">
              <a:lnSpc>
                <a:spcPct val="170000"/>
              </a:lnSpc>
              <a:buNone/>
            </a:pPr>
            <a:r>
              <a:rPr lang="en-US" sz="5000" dirty="0" smtClean="0">
                <a:latin typeface="Times New Roman" pitchFamily="18" charset="0"/>
                <a:cs typeface="Times New Roman" pitchFamily="18" charset="0"/>
              </a:rPr>
              <a:t> </a:t>
            </a:r>
          </a:p>
          <a:p>
            <a:pPr algn="just">
              <a:lnSpc>
                <a:spcPct val="170000"/>
              </a:lnSpc>
              <a:buNone/>
            </a:pPr>
            <a:r>
              <a:rPr lang="en-US" sz="5000" dirty="0" smtClean="0">
                <a:latin typeface="Times New Roman" pitchFamily="18" charset="0"/>
                <a:cs typeface="Times New Roman" pitchFamily="18" charset="0"/>
              </a:rPr>
              <a:t>[8] </a:t>
            </a:r>
            <a:r>
              <a:rPr lang="en-US" sz="5000" dirty="0" err="1" smtClean="0">
                <a:latin typeface="Times New Roman" pitchFamily="18" charset="0"/>
                <a:cs typeface="Times New Roman" pitchFamily="18" charset="0"/>
              </a:rPr>
              <a:t>Subrat</a:t>
            </a:r>
            <a:r>
              <a:rPr lang="en-US" sz="5000" dirty="0" smtClean="0">
                <a:latin typeface="Times New Roman" pitchFamily="18" charset="0"/>
                <a:cs typeface="Times New Roman" pitchFamily="18" charset="0"/>
              </a:rPr>
              <a:t> Kumar </a:t>
            </a:r>
            <a:r>
              <a:rPr lang="en-US" sz="5000" dirty="0" err="1" smtClean="0">
                <a:latin typeface="Times New Roman" pitchFamily="18" charset="0"/>
                <a:cs typeface="Times New Roman" pitchFamily="18" charset="0"/>
              </a:rPr>
              <a:t>Rath</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Siddharth</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Swarup</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Rautaray</a:t>
            </a:r>
            <a:r>
              <a:rPr lang="en-US" sz="5000" dirty="0" smtClean="0">
                <a:latin typeface="Times New Roman" pitchFamily="18" charset="0"/>
                <a:cs typeface="Times New Roman" pitchFamily="18" charset="0"/>
              </a:rPr>
              <a:t> “Performance Comparison of Min-Max </a:t>
            </a:r>
            <a:r>
              <a:rPr lang="en-US" sz="5000" dirty="0" err="1" smtClean="0">
                <a:latin typeface="Times New Roman" pitchFamily="18" charset="0"/>
                <a:cs typeface="Times New Roman" pitchFamily="18" charset="0"/>
              </a:rPr>
              <a:t>Normalisation</a:t>
            </a:r>
            <a:r>
              <a:rPr lang="en-US" sz="5000" dirty="0" smtClean="0">
                <a:latin typeface="Times New Roman" pitchFamily="18" charset="0"/>
                <a:cs typeface="Times New Roman" pitchFamily="18" charset="0"/>
              </a:rPr>
              <a:t> on Frontal Face Detection Using </a:t>
            </a:r>
            <a:r>
              <a:rPr lang="en-US" sz="5000" dirty="0" err="1" smtClean="0">
                <a:latin typeface="Times New Roman" pitchFamily="18" charset="0"/>
                <a:cs typeface="Times New Roman" pitchFamily="18" charset="0"/>
              </a:rPr>
              <a:t>Haar</a:t>
            </a:r>
            <a:r>
              <a:rPr lang="en-US" sz="5000" dirty="0" smtClean="0">
                <a:latin typeface="Times New Roman" pitchFamily="18" charset="0"/>
                <a:cs typeface="Times New Roman" pitchFamily="18" charset="0"/>
              </a:rPr>
              <a:t> Classifiers”.</a:t>
            </a:r>
          </a:p>
          <a:p>
            <a:pPr algn="just">
              <a:lnSpc>
                <a:spcPct val="170000"/>
              </a:lnSpc>
              <a:buNone/>
            </a:pPr>
            <a:r>
              <a:rPr lang="en-US" sz="5000" dirty="0" smtClean="0">
                <a:latin typeface="Times New Roman" pitchFamily="18" charset="0"/>
                <a:cs typeface="Times New Roman" pitchFamily="18" charset="0"/>
              </a:rPr>
              <a:t> </a:t>
            </a:r>
          </a:p>
          <a:p>
            <a:pPr algn="just">
              <a:lnSpc>
                <a:spcPct val="170000"/>
              </a:lnSpc>
              <a:buNone/>
            </a:pPr>
            <a:r>
              <a:rPr lang="en-US" sz="5000" dirty="0" smtClean="0">
                <a:latin typeface="Times New Roman" pitchFamily="18" charset="0"/>
                <a:cs typeface="Times New Roman" pitchFamily="18" charset="0"/>
              </a:rPr>
              <a:t>[9]“Comparison of Machine Learning Algorithms for Skin Disease Classification Using Color and Texture Features”. </a:t>
            </a:r>
            <a:r>
              <a:rPr lang="en-US" sz="5000" dirty="0" err="1" smtClean="0">
                <a:latin typeface="Times New Roman" pitchFamily="18" charset="0"/>
                <a:cs typeface="Times New Roman" pitchFamily="18" charset="0"/>
              </a:rPr>
              <a:t>ParameshwarR</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Hegde</a:t>
            </a:r>
            <a:r>
              <a:rPr lang="en-US" sz="5000" dirty="0" smtClean="0">
                <a:latin typeface="Times New Roman" pitchFamily="18" charset="0"/>
                <a:cs typeface="Times New Roman" pitchFamily="18" charset="0"/>
              </a:rPr>
              <a:t> Department of Dermatology and </a:t>
            </a:r>
            <a:r>
              <a:rPr lang="en-US" sz="5000" dirty="0" err="1" smtClean="0">
                <a:latin typeface="Times New Roman" pitchFamily="18" charset="0"/>
                <a:cs typeface="Times New Roman" pitchFamily="18" charset="0"/>
              </a:rPr>
              <a:t>Yenepoya</a:t>
            </a:r>
            <a:r>
              <a:rPr lang="en-US" sz="5000" dirty="0" smtClean="0">
                <a:latin typeface="Times New Roman" pitchFamily="18" charset="0"/>
                <a:cs typeface="Times New Roman" pitchFamily="18" charset="0"/>
              </a:rPr>
              <a:t> Research Center </a:t>
            </a:r>
            <a:r>
              <a:rPr lang="en-US" sz="5000" dirty="0" err="1" smtClean="0">
                <a:latin typeface="Times New Roman" pitchFamily="18" charset="0"/>
                <a:cs typeface="Times New Roman" pitchFamily="18" charset="0"/>
              </a:rPr>
              <a:t>Yenepoya</a:t>
            </a:r>
            <a:r>
              <a:rPr lang="en-US" sz="5000" dirty="0" smtClean="0">
                <a:latin typeface="Times New Roman" pitchFamily="18" charset="0"/>
                <a:cs typeface="Times New Roman" pitchFamily="18" charset="0"/>
              </a:rPr>
              <a:t>, </a:t>
            </a:r>
            <a:r>
              <a:rPr lang="en-US" sz="5000" dirty="0" err="1" smtClean="0">
                <a:latin typeface="Times New Roman" pitchFamily="18" charset="0"/>
                <a:cs typeface="Times New Roman" pitchFamily="18" charset="0"/>
              </a:rPr>
              <a:t>Manjunath</a:t>
            </a:r>
            <a:r>
              <a:rPr lang="en-US" sz="5000" dirty="0" smtClean="0">
                <a:latin typeface="Times New Roman" pitchFamily="18" charset="0"/>
                <a:cs typeface="Times New Roman" pitchFamily="18" charset="0"/>
              </a:rPr>
              <a:t> M. </a:t>
            </a:r>
            <a:r>
              <a:rPr lang="en-US" sz="5000" dirty="0" err="1" smtClean="0">
                <a:latin typeface="Times New Roman" pitchFamily="18" charset="0"/>
                <a:cs typeface="Times New Roman" pitchFamily="18" charset="0"/>
              </a:rPr>
              <a:t>Shenoy</a:t>
            </a:r>
            <a:r>
              <a:rPr lang="en-US" sz="5000" dirty="0" smtClean="0">
                <a:latin typeface="Times New Roman" pitchFamily="18" charset="0"/>
                <a:cs typeface="Times New Roman" pitchFamily="18" charset="0"/>
              </a:rPr>
              <a:t> Department of Dermatology </a:t>
            </a:r>
            <a:r>
              <a:rPr lang="en-US" sz="5000" dirty="0" err="1" smtClean="0">
                <a:latin typeface="Times New Roman" pitchFamily="18" charset="0"/>
                <a:cs typeface="Times New Roman" pitchFamily="18" charset="0"/>
              </a:rPr>
              <a:t>Yenepoya</a:t>
            </a:r>
            <a:r>
              <a:rPr lang="en-US" sz="5000" dirty="0" smtClean="0">
                <a:latin typeface="Times New Roman" pitchFamily="18" charset="0"/>
                <a:cs typeface="Times New Roman" pitchFamily="18" charset="0"/>
              </a:rPr>
              <a:t>, B.H. </a:t>
            </a:r>
            <a:r>
              <a:rPr lang="en-US" sz="5000" dirty="0" err="1" smtClean="0">
                <a:latin typeface="Times New Roman" pitchFamily="18" charset="0"/>
                <a:cs typeface="Times New Roman" pitchFamily="18" charset="0"/>
              </a:rPr>
              <a:t>Shekar</a:t>
            </a:r>
            <a:r>
              <a:rPr lang="en-US" sz="5000" dirty="0" smtClean="0">
                <a:latin typeface="Times New Roman" pitchFamily="18" charset="0"/>
                <a:cs typeface="Times New Roman" pitchFamily="18" charset="0"/>
              </a:rPr>
              <a:t> Department of Computer Science Mangalore University Mangalore, Karnataka, India.</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1061</TotalTime>
  <Words>581</Words>
  <Application>Microsoft Office PowerPoint</Application>
  <PresentationFormat>On-screen Show (4:3)</PresentationFormat>
  <Paragraphs>67</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Advanced Skin Diseases Diagnosis leveraging image Processing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468</cp:revision>
  <dcterms:created xsi:type="dcterms:W3CDTF">2006-08-16T00:00:00Z</dcterms:created>
  <dcterms:modified xsi:type="dcterms:W3CDTF">2021-02-27T13:08:02Z</dcterms:modified>
</cp:coreProperties>
</file>