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257" r:id="rId3"/>
    <p:sldId id="325" r:id="rId4"/>
    <p:sldId id="260" r:id="rId5"/>
    <p:sldId id="262" r:id="rId6"/>
    <p:sldId id="263" r:id="rId7"/>
    <p:sldId id="326" r:id="rId8"/>
    <p:sldId id="294" r:id="rId9"/>
    <p:sldId id="298" r:id="rId10"/>
    <p:sldId id="310" r:id="rId11"/>
    <p:sldId id="311" r:id="rId12"/>
    <p:sldId id="296" r:id="rId13"/>
    <p:sldId id="295" r:id="rId14"/>
    <p:sldId id="323" r:id="rId15"/>
    <p:sldId id="324"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21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latin typeface="Times New Roman" pitchFamily="18" charset="0"/>
                <a:cs typeface="Times New Roman" pitchFamily="18" charset="0"/>
              </a:rPr>
              <a:t>A Survey of Millimeter Wave (</a:t>
            </a:r>
            <a:r>
              <a:rPr lang="en-US" dirty="0" err="1" smtClean="0">
                <a:latin typeface="Times New Roman" pitchFamily="18" charset="0"/>
                <a:cs typeface="Times New Roman" pitchFamily="18" charset="0"/>
              </a:rPr>
              <a:t>mmWave</a:t>
            </a:r>
            <a:r>
              <a:rPr lang="en-US" dirty="0" smtClean="0">
                <a:latin typeface="Times New Roman" pitchFamily="18" charset="0"/>
                <a:cs typeface="Times New Roman" pitchFamily="18" charset="0"/>
              </a:rPr>
              <a:t>) Communications for 5G Opportunities and Challenges</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r>
              <a:rPr lang="en-US" sz="2000" b="1" dirty="0" smtClean="0">
                <a:latin typeface="Times New Roman" pitchFamily="18" charset="0"/>
                <a:cs typeface="Times New Roman" pitchFamily="18" charset="0"/>
              </a:rPr>
              <a:t> </a:t>
            </a:r>
            <a:endParaRPr lang="en-US" sz="2000" dirty="0" smtClean="0"/>
          </a:p>
          <a:p>
            <a:pPr algn="just">
              <a:lnSpc>
                <a:spcPct val="150000"/>
              </a:lnSpc>
              <a:buNone/>
            </a:pPr>
            <a:r>
              <a:rPr lang="en-US" sz="2000" dirty="0" smtClean="0">
                <a:latin typeface="Times New Roman" pitchFamily="18" charset="0"/>
                <a:cs typeface="Times New Roman" pitchFamily="18" charset="0"/>
              </a:rPr>
              <a:t>With the explosive growth of mobile data demand, the fifth generation (5G) mobile network would exploit the enormous amount of spectrum in the millimeter wave (</a:t>
            </a:r>
            <a:r>
              <a:rPr lang="en-US" sz="2000" dirty="0" err="1" smtClean="0">
                <a:latin typeface="Times New Roman" pitchFamily="18" charset="0"/>
                <a:cs typeface="Times New Roman" pitchFamily="18" charset="0"/>
              </a:rPr>
              <a:t>mmWave</a:t>
            </a:r>
            <a:r>
              <a:rPr lang="en-US" sz="2000" dirty="0" smtClean="0">
                <a:latin typeface="Times New Roman" pitchFamily="18" charset="0"/>
                <a:cs typeface="Times New Roman" pitchFamily="18" charset="0"/>
              </a:rPr>
              <a:t>) bands to greatly increase communication capacity. There are fundamental differences between </a:t>
            </a:r>
            <a:r>
              <a:rPr lang="en-US" sz="2000" dirty="0" err="1" smtClean="0">
                <a:latin typeface="Times New Roman" pitchFamily="18" charset="0"/>
                <a:cs typeface="Times New Roman" pitchFamily="18" charset="0"/>
              </a:rPr>
              <a:t>mmWave</a:t>
            </a:r>
            <a:r>
              <a:rPr lang="en-US" sz="2000" dirty="0" smtClean="0">
                <a:latin typeface="Times New Roman" pitchFamily="18" charset="0"/>
                <a:cs typeface="Times New Roman" pitchFamily="18" charset="0"/>
              </a:rPr>
              <a:t> communications and existing other communication systems, in terms of high propagation loss, directivity, and sensitivity to blockage. These characteristics of </a:t>
            </a:r>
            <a:r>
              <a:rPr lang="en-US" sz="2000" dirty="0" err="1" smtClean="0">
                <a:latin typeface="Times New Roman" pitchFamily="18" charset="0"/>
                <a:cs typeface="Times New Roman" pitchFamily="18" charset="0"/>
              </a:rPr>
              <a:t>mmWave</a:t>
            </a:r>
            <a:r>
              <a:rPr lang="en-US" sz="2000" dirty="0" smtClean="0">
                <a:latin typeface="Times New Roman" pitchFamily="18" charset="0"/>
                <a:cs typeface="Times New Roman" pitchFamily="18" charset="0"/>
              </a:rPr>
              <a:t> communications pose several challenges to fully exploit the potential of </a:t>
            </a:r>
            <a:r>
              <a:rPr lang="en-US" sz="2000" dirty="0" err="1" smtClean="0">
                <a:latin typeface="Times New Roman" pitchFamily="18" charset="0"/>
                <a:cs typeface="Times New Roman" pitchFamily="18" charset="0"/>
              </a:rPr>
              <a:t>mmWave</a:t>
            </a:r>
            <a:r>
              <a:rPr lang="en-US" sz="2000" dirty="0" smtClean="0">
                <a:latin typeface="Times New Roman" pitchFamily="18" charset="0"/>
                <a:cs typeface="Times New Roman" pitchFamily="18" charset="0"/>
              </a:rPr>
              <a:t> communications, including integrated circuits and system design, interference management, spatial reuse, anti-blockage, and dynamics control.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normAutofit fontScale="77500" lnSpcReduction="20000"/>
          </a:bodyPr>
          <a:lstStyle/>
          <a:p>
            <a:pPr algn="just">
              <a:lnSpc>
                <a:spcPct val="150000"/>
              </a:lnSpc>
            </a:pPr>
            <a:r>
              <a:rPr lang="en-US" sz="2800" dirty="0" smtClean="0">
                <a:latin typeface="Times New Roman" pitchFamily="18" charset="0"/>
                <a:cs typeface="Times New Roman" pitchFamily="18" charset="0"/>
              </a:rPr>
              <a:t>To address these challenges, we carry out a survey of existing solutions and standards, and propose design guidelines in architectures and protocols for </a:t>
            </a:r>
            <a:r>
              <a:rPr lang="en-US" sz="2800" dirty="0" err="1" smtClean="0">
                <a:latin typeface="Times New Roman" pitchFamily="18" charset="0"/>
                <a:cs typeface="Times New Roman" pitchFamily="18" charset="0"/>
              </a:rPr>
              <a:t>mmWave</a:t>
            </a:r>
            <a:r>
              <a:rPr lang="en-US" sz="2800" dirty="0" smtClean="0">
                <a:latin typeface="Times New Roman" pitchFamily="18" charset="0"/>
                <a:cs typeface="Times New Roman" pitchFamily="18" charset="0"/>
              </a:rPr>
              <a:t> communications. We also discuss the potential applications of </a:t>
            </a:r>
            <a:r>
              <a:rPr lang="en-US" sz="2800" dirty="0" err="1" smtClean="0">
                <a:latin typeface="Times New Roman" pitchFamily="18" charset="0"/>
                <a:cs typeface="Times New Roman" pitchFamily="18" charset="0"/>
              </a:rPr>
              <a:t>mmWave</a:t>
            </a:r>
            <a:r>
              <a:rPr lang="en-US" sz="2800" dirty="0" smtClean="0">
                <a:latin typeface="Times New Roman" pitchFamily="18" charset="0"/>
                <a:cs typeface="Times New Roman" pitchFamily="18" charset="0"/>
              </a:rPr>
              <a:t> communications in the 5G network, including the small cell access, the cellular access, and the wireless backhaul. Finally, we discuss relevant open research issues including the new physical layer technology, </a:t>
            </a:r>
            <a:r>
              <a:rPr lang="en-US" sz="2800" dirty="0" err="1" smtClean="0">
                <a:latin typeface="Times New Roman" pitchFamily="18" charset="0"/>
                <a:cs typeface="Times New Roman" pitchFamily="18" charset="0"/>
              </a:rPr>
              <a:t>softwaredefined</a:t>
            </a:r>
            <a:r>
              <a:rPr lang="en-US" sz="2800" dirty="0" smtClean="0">
                <a:latin typeface="Times New Roman" pitchFamily="18" charset="0"/>
                <a:cs typeface="Times New Roman" pitchFamily="18" charset="0"/>
              </a:rPr>
              <a:t> network architecture, measurements of network state information, efficient control mechanisms, and heterogeneous networking, which should be further investigated to facilitate the deployment of </a:t>
            </a:r>
            <a:r>
              <a:rPr lang="en-US" sz="2800" dirty="0" err="1" smtClean="0">
                <a:latin typeface="Times New Roman" pitchFamily="18" charset="0"/>
                <a:cs typeface="Times New Roman" pitchFamily="18" charset="0"/>
              </a:rPr>
              <a:t>mmWave</a:t>
            </a:r>
            <a:r>
              <a:rPr lang="en-US" sz="2800" dirty="0" smtClean="0">
                <a:latin typeface="Times New Roman" pitchFamily="18" charset="0"/>
                <a:cs typeface="Times New Roman" pitchFamily="18" charset="0"/>
              </a:rPr>
              <a:t> communication systems in the future 5G networks.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This  paper  provides  an  overview  of  research  challenges and opportunities on mm-wave communication in the fifth generation  (5G)  mobile  broadband  networks.  More specifically, different challenges,  i.e.  spectrum,  propagation  channel,  cost and  energy  efficient  aspects,  from  the  perspective  of  mm-wave communication are discussed. Furthermore, insights on research opportunities of mm-wave communication in heterogeneous net-works and multi-antenna transceiver technologies are provided. Based on provided overview, it can be concluded that mm-wave communication  is  a  promising  framework  for  further  development  and  research  towards  next  generation  mobile  broadband communication  systems.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US"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Existing </a:t>
            </a:r>
            <a:r>
              <a:rPr lang="en-US" sz="2000" dirty="0" smtClean="0">
                <a:latin typeface="Times New Roman" pitchFamily="18" charset="0"/>
                <a:cs typeface="Times New Roman" pitchFamily="18" charset="0"/>
              </a:rPr>
              <a:t>spectrum for </a:t>
            </a:r>
            <a:r>
              <a:rPr lang="en-US" sz="2000" dirty="0" smtClean="0">
                <a:latin typeface="Times New Roman" pitchFamily="18" charset="0"/>
                <a:cs typeface="Times New Roman" pitchFamily="18" charset="0"/>
              </a:rPr>
              <a:t>new mobile services becomes overcrowded. On contrary</a:t>
            </a:r>
            <a:r>
              <a:rPr lang="en-US" sz="2000" dirty="0" smtClean="0">
                <a:latin typeface="Times New Roman" pitchFamily="18" charset="0"/>
                <a:cs typeface="Times New Roman" pitchFamily="18" charset="0"/>
              </a:rPr>
              <a:t>, mm-wave </a:t>
            </a:r>
            <a:r>
              <a:rPr lang="en-US" sz="2000" dirty="0" smtClean="0">
                <a:latin typeface="Times New Roman" pitchFamily="18" charset="0"/>
                <a:cs typeface="Times New Roman" pitchFamily="18" charset="0"/>
              </a:rPr>
              <a:t>spectrum, i.e. 30-300 GHz, opens up an attractive opportunity  to  harvest  large  continuous  chunks  of  spectrum with emerging mm-wave technologies for ultra-high data rate wireless communication.</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pPr>
            <a:r>
              <a:rPr lang="en-US" sz="2000" dirty="0" smtClean="0">
                <a:latin typeface="Times New Roman" pitchFamily="18" charset="0"/>
                <a:cs typeface="Times New Roman" pitchFamily="18" charset="0"/>
              </a:rPr>
              <a:t>Up to today, mm-wave spectrum has not been effectively leveraged for the use of mobile broadband systems.</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The paper discusses fifth generation mobile communication and upcoming </a:t>
            </a:r>
            <a:r>
              <a:rPr lang="en-US" sz="2000" dirty="0" err="1" smtClean="0">
                <a:latin typeface="Times New Roman" pitchFamily="18" charset="0"/>
                <a:cs typeface="Times New Roman" pitchFamily="18" charset="0"/>
              </a:rPr>
              <a:t>technologiesforsatisfying</a:t>
            </a:r>
            <a:r>
              <a:rPr lang="en-US" sz="2000" dirty="0" smtClean="0">
                <a:latin typeface="Times New Roman" pitchFamily="18" charset="0"/>
                <a:cs typeface="Times New Roman" pitchFamily="18" charset="0"/>
              </a:rPr>
              <a:t>  the  customers  need and changes  in  the network architecture. The main   concern   </a:t>
            </a:r>
            <a:r>
              <a:rPr lang="en-US" sz="2000" dirty="0" err="1" smtClean="0">
                <a:latin typeface="Times New Roman" pitchFamily="18" charset="0"/>
                <a:cs typeface="Times New Roman" pitchFamily="18" charset="0"/>
              </a:rPr>
              <a:t>willbe</a:t>
            </a:r>
            <a:r>
              <a:rPr lang="en-US" sz="2000" dirty="0" smtClean="0">
                <a:latin typeface="Times New Roman" pitchFamily="18" charset="0"/>
                <a:cs typeface="Times New Roman" pitchFamily="18" charset="0"/>
              </a:rPr>
              <a:t> on 5G   network architecture, along   with   the exploitation of  higher  </a:t>
            </a:r>
            <a:r>
              <a:rPr lang="en-US" sz="2000" dirty="0" err="1" smtClean="0">
                <a:latin typeface="Times New Roman" pitchFamily="18" charset="0"/>
                <a:cs typeface="Times New Roman" pitchFamily="18" charset="0"/>
              </a:rPr>
              <a:t>frequencies,mainlymillimeter</a:t>
            </a:r>
            <a:r>
              <a:rPr lang="en-US" sz="2000" dirty="0" smtClean="0">
                <a:latin typeface="Times New Roman" pitchFamily="18" charset="0"/>
                <a:cs typeface="Times New Roman" pitchFamily="18" charset="0"/>
              </a:rPr>
              <a:t>  wave  (</a:t>
            </a:r>
            <a:r>
              <a:rPr lang="en-US" sz="2000" dirty="0" err="1" smtClean="0">
                <a:latin typeface="Times New Roman" pitchFamily="18" charset="0"/>
                <a:cs typeface="Times New Roman" pitchFamily="18" charset="0"/>
              </a:rPr>
              <a:t>mmwave</a:t>
            </a:r>
            <a:r>
              <a:rPr lang="en-US" sz="2000" dirty="0" smtClean="0">
                <a:latin typeface="Times New Roman" pitchFamily="18" charset="0"/>
                <a:cs typeface="Times New Roman" pitchFamily="18" charset="0"/>
              </a:rPr>
              <a:t>), one  of  the  promising technologies for  future  5G  cellular networks. In  comparison  to  existing  communication technology,   millimeter   wave   communication   is   different in terms   of directivity,   high propagation  loss,  sensitivity  to  blockage. To fully employ the characteristics of </a:t>
            </a:r>
            <a:r>
              <a:rPr lang="en-US" sz="2000" dirty="0" err="1" smtClean="0">
                <a:latin typeface="Times New Roman" pitchFamily="18" charset="0"/>
                <a:cs typeface="Times New Roman" pitchFamily="18" charset="0"/>
              </a:rPr>
              <a:t>mmwave</a:t>
            </a:r>
            <a:r>
              <a:rPr lang="en-US" sz="2000" dirty="0" smtClean="0">
                <a:latin typeface="Times New Roman" pitchFamily="18" charset="0"/>
                <a:cs typeface="Times New Roman" pitchFamily="18" charset="0"/>
              </a:rPr>
              <a:t> it has several technical challenges. Further research is to  be  done for 28GHz  and  38  GHz band and above 60 GHz band.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lstStyle/>
          <a:p>
            <a:pPr algn="just">
              <a:lnSpc>
                <a:spcPct val="150000"/>
              </a:lnSpc>
            </a:pPr>
            <a:r>
              <a:rPr lang="en-US" sz="2000" dirty="0" smtClean="0">
                <a:solidFill>
                  <a:prstClr val="black"/>
                </a:solidFill>
                <a:latin typeface="Times New Roman" pitchFamily="18" charset="0"/>
                <a:cs typeface="Times New Roman" pitchFamily="18" charset="0"/>
              </a:rPr>
              <a:t>This paper, we propose a multi-path wireless sensor network routing  Ant Colony algorithm based on energy equalization. The algorithm uses forward ants to find the path from the source node to the destination node, and uses backward ants to update the pheromone on the path. In the route selection, we use the energy of the neighboring nodes as the parameter of the heuristic function.</a:t>
            </a:r>
            <a:endParaRPr lang="en-US"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572000"/>
          </a:xfrm>
        </p:spPr>
        <p:txBody>
          <a:bodyPr>
            <a:normAutofit/>
          </a:bodyPr>
          <a:lstStyle/>
          <a:p>
            <a:pPr algn="just">
              <a:lnSpc>
                <a:spcPct val="150000"/>
              </a:lnSpc>
            </a:pPr>
            <a:r>
              <a:rPr lang="en-US" sz="2000" dirty="0" smtClean="0">
                <a:latin typeface="Times New Roman" pitchFamily="18" charset="0"/>
                <a:cs typeface="Times New Roman" pitchFamily="18" charset="0"/>
              </a:rPr>
              <a:t>For next generation networks and devices, new challenging requirements, e.g., in terms of throughputs, latencies and reliability, will be imposed for a entire system design.</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2060138" y="2081433"/>
            <a:ext cx="6249273" cy="3533334"/>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6643729"/>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algn="just">
                        <a:lnSpc>
                          <a:spcPct val="150000"/>
                        </a:lnSpc>
                        <a:spcBef>
                          <a:spcPts val="0"/>
                        </a:spcBef>
                        <a:spcAft>
                          <a:spcPts val="0"/>
                        </a:spcAft>
                      </a:pPr>
                      <a:r>
                        <a:rPr lang="en-US" sz="1400" dirty="0">
                          <a:latin typeface="Times New Roman" pitchFamily="18" charset="0"/>
                          <a:ea typeface="Times New Roman"/>
                          <a:cs typeface="Times New Roman" pitchFamily="18" charset="0"/>
                        </a:rPr>
                        <a:t>An introduction to millimeter wave mobile broadband</a:t>
                      </a:r>
                    </a:p>
                  </a:txBody>
                  <a:tcPr marL="114300" marR="114300" marT="0" marB="0"/>
                </a:tc>
                <a:tc>
                  <a:txBody>
                    <a:bodyPr/>
                    <a:lstStyle/>
                    <a:p>
                      <a:pPr algn="just">
                        <a:lnSpc>
                          <a:spcPct val="150000"/>
                        </a:lnSpc>
                      </a:pPr>
                      <a:r>
                        <a:rPr kumimoji="0" lang="en-US" sz="1400" kern="1200" dirty="0" smtClean="0">
                          <a:solidFill>
                            <a:schemeClr val="dk1"/>
                          </a:solidFill>
                          <a:latin typeface="Times New Roman" pitchFamily="18" charset="0"/>
                          <a:ea typeface="+mn-ea"/>
                          <a:cs typeface="Times New Roman" pitchFamily="18" charset="0"/>
                        </a:rPr>
                        <a:t>F. Khan and Z. Pi,</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400" dirty="0">
                          <a:latin typeface="Times New Roman" pitchFamily="18" charset="0"/>
                          <a:ea typeface="Calibri"/>
                          <a:cs typeface="Times New Roman" pitchFamily="18" charset="0"/>
                        </a:rPr>
                        <a:t>The global bandwidth shortage facing wireless carriers has motivated the exploration of the underutilized millimeter wave (mm-wave) frequency spectrum for future broadband cellular communication networks. </a:t>
                      </a:r>
                    </a:p>
                  </a:txBody>
                  <a:tcPr marL="68580" marR="68580" marT="0" marB="0"/>
                </a:tc>
              </a:tr>
              <a:tr h="1545565">
                <a:tc>
                  <a:txBody>
                    <a:bodyPr/>
                    <a:lstStyle/>
                    <a:p>
                      <a:pPr algn="just"/>
                      <a:r>
                        <a:rPr kumimoji="0" lang="en-US" sz="1400" kern="1200" dirty="0" smtClean="0">
                          <a:solidFill>
                            <a:schemeClr val="dk1"/>
                          </a:solidFill>
                          <a:latin typeface="+mn-lt"/>
                          <a:ea typeface="+mn-ea"/>
                          <a:cs typeface="+mn-cs"/>
                        </a:rPr>
                        <a:t>“State of the art in 60-GHz integrated circuits and systems for wireless communications,”</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400" kern="1200" dirty="0" smtClean="0">
                          <a:solidFill>
                            <a:schemeClr val="dk1"/>
                          </a:solidFill>
                          <a:latin typeface="+mn-lt"/>
                          <a:ea typeface="+mn-ea"/>
                          <a:cs typeface="+mn-cs"/>
                        </a:rPr>
                        <a:t>T. S. </a:t>
                      </a:r>
                      <a:r>
                        <a:rPr kumimoji="0" lang="en-US" sz="1400" kern="1200" dirty="0" err="1" smtClean="0">
                          <a:solidFill>
                            <a:schemeClr val="dk1"/>
                          </a:solidFill>
                          <a:latin typeface="+mn-lt"/>
                          <a:ea typeface="+mn-ea"/>
                          <a:cs typeface="+mn-cs"/>
                        </a:rPr>
                        <a:t>Rappaport</a:t>
                      </a:r>
                      <a:r>
                        <a:rPr kumimoji="0" lang="en-US" sz="1400" kern="1200" dirty="0" smtClean="0">
                          <a:solidFill>
                            <a:schemeClr val="dk1"/>
                          </a:solidFill>
                          <a:latin typeface="+mn-lt"/>
                          <a:ea typeface="+mn-ea"/>
                          <a:cs typeface="+mn-cs"/>
                        </a:rPr>
                        <a:t>, J. N. Murdock, F. Gutierrez,</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400" kern="1200" dirty="0" smtClean="0">
                          <a:solidFill>
                            <a:schemeClr val="dk1"/>
                          </a:solidFill>
                          <a:latin typeface="+mn-lt"/>
                          <a:ea typeface="+mn-ea"/>
                          <a:cs typeface="+mn-cs"/>
                        </a:rPr>
                        <a:t>This tutorial presents an overview of the technological advances in millimeter-wave (mm-wave) circuit components, antennas, and propagation that will soon allow 60-GHz transceivers to provide </a:t>
                      </a:r>
                      <a:r>
                        <a:rPr kumimoji="0" lang="en-US" sz="1400" kern="1200" dirty="0" err="1" smtClean="0">
                          <a:solidFill>
                            <a:schemeClr val="dk1"/>
                          </a:solidFill>
                          <a:latin typeface="+mn-lt"/>
                          <a:ea typeface="+mn-ea"/>
                          <a:cs typeface="+mn-cs"/>
                        </a:rPr>
                        <a:t>multigigabit</a:t>
                      </a:r>
                      <a:r>
                        <a:rPr kumimoji="0" lang="en-US" sz="1400" kern="1200" dirty="0" smtClean="0">
                          <a:solidFill>
                            <a:schemeClr val="dk1"/>
                          </a:solidFill>
                          <a:latin typeface="+mn-lt"/>
                          <a:ea typeface="+mn-ea"/>
                          <a:cs typeface="+mn-cs"/>
                        </a:rPr>
                        <a:t> per second (multi-</a:t>
                      </a:r>
                      <a:r>
                        <a:rPr kumimoji="0" lang="en-US" sz="1400" kern="1200" dirty="0" err="1" smtClean="0">
                          <a:solidFill>
                            <a:schemeClr val="dk1"/>
                          </a:solidFill>
                          <a:latin typeface="+mn-lt"/>
                          <a:ea typeface="+mn-ea"/>
                          <a:cs typeface="+mn-cs"/>
                        </a:rPr>
                        <a:t>Gb</a:t>
                      </a:r>
                      <a:r>
                        <a:rPr kumimoji="0" lang="en-US" sz="1400" kern="1200" dirty="0" smtClean="0">
                          <a:solidFill>
                            <a:schemeClr val="dk1"/>
                          </a:solidFill>
                          <a:latin typeface="+mn-lt"/>
                          <a:ea typeface="+mn-ea"/>
                          <a:cs typeface="+mn-cs"/>
                        </a:rPr>
                        <a:t>/s) wireless communication data transfers in the consumer marketplace.</a:t>
                      </a:r>
                      <a:endParaRPr lang="en-US" sz="1400" dirty="0">
                        <a:latin typeface="Times New Roman" pitchFamily="18" charset="0"/>
                        <a:ea typeface="Calibri"/>
                        <a:cs typeface="Times New Roman" pitchFamily="18" charset="0"/>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6995160"/>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mn-lt"/>
                          <a:ea typeface="+mn-ea"/>
                          <a:cs typeface="+mn-cs"/>
                        </a:rPr>
                        <a:t> “Design considerations for 60 GHz </a:t>
                      </a:r>
                      <a:r>
                        <a:rPr kumimoji="0" lang="en-US" sz="1800" kern="1200" dirty="0" err="1" smtClean="0">
                          <a:solidFill>
                            <a:schemeClr val="dk1"/>
                          </a:solidFill>
                          <a:latin typeface="+mn-lt"/>
                          <a:ea typeface="+mn-ea"/>
                          <a:cs typeface="+mn-cs"/>
                        </a:rPr>
                        <a:t>cmos</a:t>
                      </a:r>
                      <a:r>
                        <a:rPr kumimoji="0" lang="en-US" sz="1800" kern="1200" dirty="0" smtClean="0">
                          <a:solidFill>
                            <a:schemeClr val="dk1"/>
                          </a:solidFill>
                          <a:latin typeface="+mn-lt"/>
                          <a:ea typeface="+mn-ea"/>
                          <a:cs typeface="+mn-cs"/>
                        </a:rPr>
                        <a:t> radios,”</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400" dirty="0">
                          <a:latin typeface="Times New Roman"/>
                          <a:ea typeface="Times New Roman"/>
                        </a:rPr>
                        <a:t>C. H. Doan, S. </a:t>
                      </a:r>
                      <a:r>
                        <a:rPr lang="en-US" sz="1400" dirty="0" err="1">
                          <a:latin typeface="Times New Roman"/>
                          <a:ea typeface="Times New Roman"/>
                        </a:rPr>
                        <a:t>Emami</a:t>
                      </a:r>
                      <a:r>
                        <a:rPr lang="en-US" sz="1400" dirty="0">
                          <a:latin typeface="Times New Roman"/>
                          <a:ea typeface="Times New Roman"/>
                        </a:rPr>
                        <a:t>, D. A. </a:t>
                      </a:r>
                      <a:r>
                        <a:rPr lang="en-US" sz="1400" dirty="0" err="1">
                          <a:latin typeface="Times New Roman"/>
                          <a:ea typeface="Times New Roman"/>
                        </a:rPr>
                        <a:t>Sobel</a:t>
                      </a:r>
                      <a:r>
                        <a:rPr lang="en-US" sz="1400" dirty="0">
                          <a:latin typeface="Times New Roman"/>
                          <a:ea typeface="Times New Roman"/>
                        </a:rPr>
                        <a:t>, A. M. </a:t>
                      </a:r>
                      <a:r>
                        <a:rPr lang="en-US" sz="1400" dirty="0" err="1">
                          <a:latin typeface="Times New Roman"/>
                          <a:ea typeface="Times New Roman"/>
                        </a:rPr>
                        <a:t>Niknejad</a:t>
                      </a:r>
                      <a:r>
                        <a:rPr lang="en-US" sz="1400" dirty="0">
                          <a:latin typeface="Times New Roman"/>
                          <a:ea typeface="Times New Roman"/>
                        </a:rPr>
                        <a:t>, and R. W. </a:t>
                      </a:r>
                      <a:r>
                        <a:rPr lang="en-US" sz="1400" dirty="0" err="1">
                          <a:latin typeface="Times New Roman"/>
                          <a:ea typeface="Times New Roman"/>
                        </a:rPr>
                        <a:t>Brodersen</a:t>
                      </a:r>
                      <a:r>
                        <a:rPr lang="en-US" sz="1400" dirty="0">
                          <a:latin typeface="Times New Roman"/>
                          <a:ea typeface="Times New Roman"/>
                        </a:rPr>
                        <a:t>,</a:t>
                      </a:r>
                      <a:endParaRPr lang="en-US" sz="1000" dirty="0">
                        <a:latin typeface="Times New Roman"/>
                        <a:ea typeface="Times New Roman"/>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With the availability of 7 GHz of unlicensed spectrum around 60 GHz, there is a growing interest in using this resource for new consumer applications requiring very high-data-rate wireless transmission. </a:t>
                      </a:r>
                      <a:endParaRPr lang="en-US" sz="1600" dirty="0">
                        <a:latin typeface="Times New Roman" pitchFamily="18" charset="0"/>
                        <a:cs typeface="Times New Roman" pitchFamily="18" charset="0"/>
                      </a:endParaRPr>
                    </a:p>
                  </a:txBody>
                  <a:tcPr/>
                </a:tc>
              </a:tr>
              <a:tr h="3070288">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“Millimeter wave and terahertz communications: feasibility and challenges</a:t>
                      </a:r>
                      <a:endParaRPr lang="en-US" sz="1000" dirty="0">
                        <a:latin typeface="Times New Roman"/>
                        <a:ea typeface="Times New Roman"/>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P. </a:t>
                      </a:r>
                      <a:r>
                        <a:rPr kumimoji="0" lang="en-US" sz="1800" kern="1200" dirty="0" err="1" smtClean="0">
                          <a:solidFill>
                            <a:schemeClr val="dk1"/>
                          </a:solidFill>
                          <a:latin typeface="+mn-lt"/>
                          <a:ea typeface="+mn-ea"/>
                          <a:cs typeface="+mn-cs"/>
                        </a:rPr>
                        <a:t>Pietraski</a:t>
                      </a:r>
                      <a:r>
                        <a:rPr kumimoji="0" lang="en-US" sz="1800" kern="1200" dirty="0" smtClean="0">
                          <a:solidFill>
                            <a:schemeClr val="dk1"/>
                          </a:solidFill>
                          <a:latin typeface="+mn-lt"/>
                          <a:ea typeface="+mn-ea"/>
                          <a:cs typeface="+mn-cs"/>
                        </a:rPr>
                        <a:t>, D. </a:t>
                      </a:r>
                      <a:r>
                        <a:rPr kumimoji="0" lang="en-US" sz="1800" kern="1200" dirty="0" err="1" smtClean="0">
                          <a:solidFill>
                            <a:schemeClr val="dk1"/>
                          </a:solidFill>
                          <a:latin typeface="+mn-lt"/>
                          <a:ea typeface="+mn-ea"/>
                          <a:cs typeface="+mn-cs"/>
                        </a:rPr>
                        <a:t>Britz</a:t>
                      </a:r>
                      <a:r>
                        <a:rPr kumimoji="0" lang="en-US" sz="1800" kern="1200" dirty="0" smtClean="0">
                          <a:solidFill>
                            <a:schemeClr val="dk1"/>
                          </a:solidFill>
                          <a:latin typeface="+mn-lt"/>
                          <a:ea typeface="+mn-ea"/>
                          <a:cs typeface="+mn-cs"/>
                        </a:rPr>
                        <a:t>, A. Roy, R. </a:t>
                      </a:r>
                      <a:r>
                        <a:rPr kumimoji="0" lang="en-US" sz="1800" kern="1200" dirty="0" err="1" smtClean="0">
                          <a:solidFill>
                            <a:schemeClr val="dk1"/>
                          </a:solidFill>
                          <a:latin typeface="+mn-lt"/>
                          <a:ea typeface="+mn-ea"/>
                          <a:cs typeface="+mn-cs"/>
                        </a:rPr>
                        <a:t>Pragada</a:t>
                      </a:r>
                      <a:r>
                        <a:rPr kumimoji="0" lang="en-US" sz="1800" kern="1200" dirty="0" smtClean="0">
                          <a:solidFill>
                            <a:schemeClr val="dk1"/>
                          </a:solidFill>
                          <a:latin typeface="+mn-lt"/>
                          <a:ea typeface="+mn-ea"/>
                          <a:cs typeface="+mn-cs"/>
                        </a:rPr>
                        <a:t>, and G. Charlton,</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Fifth-generation (5G) cellular networks will almost certainly operate in the high-bandwidth, underutilized millimeter-wave (</a:t>
                      </a:r>
                      <a:r>
                        <a:rPr kumimoji="0" lang="en-US" sz="1800" kern="1200" dirty="0" err="1" smtClean="0">
                          <a:solidFill>
                            <a:schemeClr val="dk1"/>
                          </a:solidFill>
                          <a:latin typeface="+mn-lt"/>
                          <a:ea typeface="+mn-ea"/>
                          <a:cs typeface="+mn-cs"/>
                        </a:rPr>
                        <a:t>mmWave</a:t>
                      </a:r>
                      <a:r>
                        <a:rPr kumimoji="0" lang="en-US" sz="1800" kern="1200" dirty="0" smtClean="0">
                          <a:solidFill>
                            <a:schemeClr val="dk1"/>
                          </a:solidFill>
                          <a:latin typeface="+mn-lt"/>
                          <a:ea typeface="+mn-ea"/>
                          <a:cs typeface="+mn-cs"/>
                        </a:rPr>
                        <a:t>) frequency spectrum, which offers the potentiality of </a:t>
                      </a:r>
                      <a:r>
                        <a:rPr kumimoji="0" lang="en-US" sz="1800" kern="1200" dirty="0" err="1" smtClean="0">
                          <a:solidFill>
                            <a:schemeClr val="dk1"/>
                          </a:solidFill>
                          <a:latin typeface="+mn-lt"/>
                          <a:ea typeface="+mn-ea"/>
                          <a:cs typeface="+mn-cs"/>
                        </a:rPr>
                        <a:t>highcapacity</a:t>
                      </a:r>
                      <a:r>
                        <a:rPr kumimoji="0" lang="en-US" sz="1800" kern="1200" dirty="0" smtClean="0">
                          <a:solidFill>
                            <a:schemeClr val="dk1"/>
                          </a:solidFill>
                          <a:latin typeface="+mn-lt"/>
                          <a:ea typeface="+mn-ea"/>
                          <a:cs typeface="+mn-cs"/>
                        </a:rPr>
                        <a:t> wireless transmission of multi-gigabit-per-second (</a:t>
                      </a:r>
                      <a:r>
                        <a:rPr kumimoji="0" lang="en-US" sz="1800" kern="1200" dirty="0" err="1" smtClean="0">
                          <a:solidFill>
                            <a:schemeClr val="dk1"/>
                          </a:solidFill>
                          <a:latin typeface="+mn-lt"/>
                          <a:ea typeface="+mn-ea"/>
                          <a:cs typeface="+mn-cs"/>
                        </a:rPr>
                        <a:t>Gbps</a:t>
                      </a:r>
                      <a:r>
                        <a:rPr kumimoji="0" lang="en-US" sz="1800" kern="1200" dirty="0" smtClean="0">
                          <a:solidFill>
                            <a:schemeClr val="dk1"/>
                          </a:solidFill>
                          <a:latin typeface="+mn-lt"/>
                          <a:ea typeface="+mn-ea"/>
                          <a:cs typeface="+mn-cs"/>
                        </a:rPr>
                        <a:t>) data rates.</a:t>
                      </a:r>
                      <a:endParaRPr lang="en-US"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r>
              <a:rPr lang="en-US" sz="2000" dirty="0" smtClean="0"/>
              <a:t>[1] M. </a:t>
            </a:r>
            <a:r>
              <a:rPr lang="en-US" sz="2000" dirty="0" err="1" smtClean="0"/>
              <a:t>Elkashlan</a:t>
            </a:r>
            <a:r>
              <a:rPr lang="en-US" sz="2000" dirty="0" smtClean="0"/>
              <a:t>, T. Q. Duong, H. -H. Chen, “Millimeter-wave </a:t>
            </a:r>
            <a:r>
              <a:rPr lang="en-US" sz="2000" dirty="0" smtClean="0"/>
              <a:t>communications for </a:t>
            </a:r>
            <a:r>
              <a:rPr lang="en-US" sz="2000" dirty="0" smtClean="0"/>
              <a:t>5G: fundamentals: Part I [Guest Editorial],” IEEE Communications Magazine, vol. 52, no. 9, pp. 52–54, 2014.</a:t>
            </a:r>
          </a:p>
          <a:p>
            <a:pPr algn="just">
              <a:buNone/>
            </a:pPr>
            <a:r>
              <a:rPr lang="en-US" sz="2000" dirty="0" smtClean="0"/>
              <a:t> </a:t>
            </a:r>
          </a:p>
          <a:p>
            <a:pPr algn="just">
              <a:buNone/>
            </a:pPr>
            <a:r>
              <a:rPr lang="en-US" sz="2000" dirty="0" smtClean="0"/>
              <a:t>[2] M. </a:t>
            </a:r>
            <a:r>
              <a:rPr lang="en-US" sz="2000" dirty="0" err="1" smtClean="0"/>
              <a:t>Elkashlan</a:t>
            </a:r>
            <a:r>
              <a:rPr lang="en-US" sz="2000" dirty="0" smtClean="0"/>
              <a:t>, T. Q. Duong, H. -H. Chen, “</a:t>
            </a:r>
            <a:r>
              <a:rPr lang="en-US" sz="2000" dirty="0" smtClean="0"/>
              <a:t>Millimeter-wave communications for </a:t>
            </a:r>
            <a:r>
              <a:rPr lang="en-US" sz="2000" dirty="0" smtClean="0"/>
              <a:t>5G–Part 2: Applications,” IEEE Communications Magazine, vol. 53, no. 1, pp. 166–167, 2015.</a:t>
            </a:r>
          </a:p>
          <a:p>
            <a:pPr algn="just">
              <a:buNone/>
            </a:pPr>
            <a:r>
              <a:rPr lang="en-US" sz="2000" dirty="0" smtClean="0"/>
              <a:t> </a:t>
            </a:r>
          </a:p>
          <a:p>
            <a:pPr algn="just">
              <a:buNone/>
            </a:pPr>
            <a:r>
              <a:rPr lang="en-US" sz="2000" dirty="0" smtClean="0"/>
              <a:t>[3] C. H. Doan, S. </a:t>
            </a:r>
            <a:r>
              <a:rPr lang="en-US" sz="2000" dirty="0" err="1" smtClean="0"/>
              <a:t>Emami</a:t>
            </a:r>
            <a:r>
              <a:rPr lang="en-US" sz="2000" dirty="0" smtClean="0"/>
              <a:t>, D. A. </a:t>
            </a:r>
            <a:r>
              <a:rPr lang="en-US" sz="2000" dirty="0" err="1" smtClean="0"/>
              <a:t>Sobel</a:t>
            </a:r>
            <a:r>
              <a:rPr lang="en-US" sz="2000" dirty="0" smtClean="0"/>
              <a:t>, A. M. </a:t>
            </a:r>
            <a:r>
              <a:rPr lang="en-US" sz="2000" dirty="0" err="1" smtClean="0"/>
              <a:t>Niknejad</a:t>
            </a:r>
            <a:r>
              <a:rPr lang="en-US" sz="2000" dirty="0" smtClean="0"/>
              <a:t>, and R. W. </a:t>
            </a:r>
            <a:r>
              <a:rPr lang="en-US" sz="2000" dirty="0" err="1" smtClean="0"/>
              <a:t>Brodersen</a:t>
            </a:r>
            <a:r>
              <a:rPr lang="en-US" sz="2000" dirty="0" smtClean="0"/>
              <a:t>,</a:t>
            </a:r>
          </a:p>
          <a:p>
            <a:pPr algn="just">
              <a:buNone/>
            </a:pPr>
            <a:r>
              <a:rPr lang="en-US" sz="2000" dirty="0" smtClean="0"/>
              <a:t>“Design considerations for 60 GHz </a:t>
            </a:r>
            <a:r>
              <a:rPr lang="en-US" sz="2000" dirty="0" err="1" smtClean="0"/>
              <a:t>cmos</a:t>
            </a:r>
            <a:r>
              <a:rPr lang="en-US" sz="2000" dirty="0" smtClean="0"/>
              <a:t> radios,” IEEE Communications</a:t>
            </a:r>
          </a:p>
          <a:p>
            <a:pPr algn="just">
              <a:buNone/>
            </a:pPr>
            <a:r>
              <a:rPr lang="en-US" sz="2000" dirty="0" smtClean="0"/>
              <a:t>Magazine, vol. 42, no. 12, pp. 132–140, Dec. 2004.</a:t>
            </a:r>
          </a:p>
          <a:p>
            <a:pPr algn="just">
              <a:buNone/>
            </a:pPr>
            <a:r>
              <a:rPr lang="en-US" sz="2000" dirty="0" smtClean="0"/>
              <a:t> </a:t>
            </a:r>
          </a:p>
          <a:p>
            <a:pPr algn="just">
              <a:buNone/>
            </a:pPr>
            <a:r>
              <a:rPr lang="en-US" sz="2000" dirty="0" smtClean="0"/>
              <a:t>[4] F. Gutierrez, S. </a:t>
            </a:r>
            <a:r>
              <a:rPr lang="en-US" sz="2000" dirty="0" err="1" smtClean="0"/>
              <a:t>Agarwal</a:t>
            </a:r>
            <a:r>
              <a:rPr lang="en-US" sz="2000" dirty="0" smtClean="0"/>
              <a:t>, K. Parrish, and T. S. </a:t>
            </a:r>
            <a:r>
              <a:rPr lang="en-US" sz="2000" dirty="0" err="1" smtClean="0"/>
              <a:t>Rappaport</a:t>
            </a:r>
            <a:r>
              <a:rPr lang="en-US" sz="2000" dirty="0" smtClean="0"/>
              <a:t>, “On-chip</a:t>
            </a:r>
          </a:p>
          <a:p>
            <a:pPr algn="just">
              <a:buNone/>
            </a:pPr>
            <a:r>
              <a:rPr lang="en-US" sz="2000" dirty="0" smtClean="0"/>
              <a:t>integrated antenna structures in CMOS for 60 GHz WPAN systems,” IEEE J. Selected Areas in Communications, vol. 27, no. 8, pp. 1367– 1378, Oct. 2009.</a:t>
            </a:r>
          </a:p>
          <a:p>
            <a:pPr>
              <a:buNone/>
            </a:pPr>
            <a:r>
              <a:rPr lang="en-US" sz="2000" dirty="0" smtClean="0"/>
              <a:t> </a:t>
            </a:r>
          </a:p>
          <a:p>
            <a:endParaRPr lang="en-US" sz="2000" dirty="0" smtClean="0"/>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buNone/>
            </a:pPr>
            <a:r>
              <a:rPr lang="en-US" sz="2000" dirty="0" smtClean="0">
                <a:latin typeface="Times New Roman" pitchFamily="18" charset="0"/>
                <a:cs typeface="Times New Roman" pitchFamily="18" charset="0"/>
              </a:rPr>
              <a:t>[5] T. S. </a:t>
            </a:r>
            <a:r>
              <a:rPr lang="en-US" sz="2000" dirty="0" err="1" smtClean="0">
                <a:latin typeface="Times New Roman" pitchFamily="18" charset="0"/>
                <a:cs typeface="Times New Roman" pitchFamily="18" charset="0"/>
              </a:rPr>
              <a:t>Rappaport</a:t>
            </a:r>
            <a:r>
              <a:rPr lang="en-US" sz="2000" dirty="0" smtClean="0">
                <a:latin typeface="Times New Roman" pitchFamily="18" charset="0"/>
                <a:cs typeface="Times New Roman" pitchFamily="18" charset="0"/>
              </a:rPr>
              <a:t>, J. N. Murdock, F. Gutierrez, “State of the art in 60-GHz integrated circuits and systems for wireless communications,” Proceedings of the IEEE, vol. 99, no. 8, pp. 1390–1436, Aug. 2011.</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[6] ECMC TC48, ECMA standard 387, “High rate 60 GHz PHY, MAC </a:t>
            </a:r>
            <a:r>
              <a:rPr lang="en-US" sz="2000" dirty="0" smtClean="0">
                <a:latin typeface="Times New Roman" pitchFamily="18" charset="0"/>
                <a:cs typeface="Times New Roman" pitchFamily="18" charset="0"/>
              </a:rPr>
              <a:t>and HDMI </a:t>
            </a:r>
            <a:r>
              <a:rPr lang="en-US" sz="2000" dirty="0" smtClean="0">
                <a:latin typeface="Times New Roman" pitchFamily="18" charset="0"/>
                <a:cs typeface="Times New Roman" pitchFamily="18" charset="0"/>
              </a:rPr>
              <a:t>PAL,” Dec. 2008.</a:t>
            </a:r>
          </a:p>
          <a:p>
            <a:pPr algn="just">
              <a:buNone/>
            </a:pPr>
            <a:endParaRPr lang="en-US" sz="2000" dirty="0" smtClean="0">
              <a:latin typeface="Times New Roman" pitchFamily="18" charset="0"/>
              <a:cs typeface="Times New Roman" pitchFamily="18" charset="0"/>
            </a:endParaRPr>
          </a:p>
          <a:p>
            <a:pPr algn="just">
              <a:buNone/>
            </a:pPr>
            <a:r>
              <a:rPr lang="en-US" sz="2000" dirty="0" smtClean="0">
                <a:latin typeface="Times New Roman" pitchFamily="18" charset="0"/>
                <a:cs typeface="Times New Roman" pitchFamily="18" charset="0"/>
              </a:rPr>
              <a:t> [7] H. </a:t>
            </a:r>
            <a:r>
              <a:rPr lang="en-US" sz="2000" dirty="0" err="1" smtClean="0">
                <a:latin typeface="Times New Roman" pitchFamily="18" charset="0"/>
                <a:cs typeface="Times New Roman" pitchFamily="18" charset="0"/>
              </a:rPr>
              <a:t>Ajorloo</a:t>
            </a:r>
            <a:r>
              <a:rPr lang="en-US" sz="2000" dirty="0" smtClean="0">
                <a:latin typeface="Times New Roman" pitchFamily="18" charset="0"/>
                <a:cs typeface="Times New Roman" pitchFamily="18" charset="0"/>
              </a:rPr>
              <a:t>, M. T. </a:t>
            </a:r>
            <a:r>
              <a:rPr lang="en-US" sz="2000" dirty="0" err="1" smtClean="0">
                <a:latin typeface="Times New Roman" pitchFamily="18" charset="0"/>
                <a:cs typeface="Times New Roman" pitchFamily="18" charset="0"/>
              </a:rPr>
              <a:t>Manzuri-Shalmani</a:t>
            </a:r>
            <a:r>
              <a:rPr lang="en-US" sz="2000" dirty="0" smtClean="0">
                <a:latin typeface="Times New Roman" pitchFamily="18" charset="0"/>
                <a:cs typeface="Times New Roman" pitchFamily="18" charset="0"/>
              </a:rPr>
              <a:t>, “Modeling beacon period </a:t>
            </a:r>
            <a:r>
              <a:rPr lang="en-US" sz="2000" dirty="0" smtClean="0">
                <a:latin typeface="Times New Roman" pitchFamily="18" charset="0"/>
                <a:cs typeface="Times New Roman" pitchFamily="18" charset="0"/>
              </a:rPr>
              <a:t>length of </a:t>
            </a:r>
            <a:r>
              <a:rPr lang="en-US" sz="2000" dirty="0" smtClean="0">
                <a:latin typeface="Times New Roman" pitchFamily="18" charset="0"/>
                <a:cs typeface="Times New Roman" pitchFamily="18" charset="0"/>
              </a:rPr>
              <a:t>the UWB and 60-GHz </a:t>
            </a:r>
            <a:r>
              <a:rPr lang="en-US" sz="2000" dirty="0" err="1" smtClean="0">
                <a:latin typeface="Times New Roman" pitchFamily="18" charset="0"/>
                <a:cs typeface="Times New Roman" pitchFamily="18" charset="0"/>
              </a:rPr>
              <a:t>mmWave</a:t>
            </a:r>
            <a:r>
              <a:rPr lang="en-US" sz="2000" dirty="0" smtClean="0">
                <a:latin typeface="Times New Roman" pitchFamily="18" charset="0"/>
                <a:cs typeface="Times New Roman" pitchFamily="18" charset="0"/>
              </a:rPr>
              <a:t> WPANs based on ECMA-368 and ECMA-387 standards,” IEEE Transactions on Mobile </a:t>
            </a:r>
            <a:r>
              <a:rPr lang="en-US" sz="2000" dirty="0" err="1" smtClean="0">
                <a:latin typeface="Times New Roman" pitchFamily="18" charset="0"/>
                <a:cs typeface="Times New Roman" pitchFamily="18" charset="0"/>
              </a:rPr>
              <a:t>Computing,vol</a:t>
            </a:r>
            <a:r>
              <a:rPr lang="en-US" sz="2000" dirty="0" smtClean="0">
                <a:latin typeface="Times New Roman" pitchFamily="18" charset="0"/>
                <a:cs typeface="Times New Roman" pitchFamily="18" charset="0"/>
              </a:rPr>
              <a:t>. 12, no. 6, pp. 1201–1213, June 2013</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p>
          <a:p>
            <a:pPr algn="just">
              <a:buNone/>
            </a:pPr>
            <a:endParaRPr lang="en-US" sz="2000" dirty="0" smtClean="0">
              <a:latin typeface="Times New Roman" pitchFamily="18" charset="0"/>
              <a:cs typeface="Times New Roman" pitchFamily="18" charset="0"/>
            </a:endParaRPr>
          </a:p>
          <a:p>
            <a:pPr algn="just">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8] IEEE 802.15 WPAN Millimeter Wave Alternative PHY Task Group </a:t>
            </a:r>
            <a:r>
              <a:rPr lang="en-US" sz="2000" dirty="0" smtClean="0">
                <a:latin typeface="Times New Roman" pitchFamily="18" charset="0"/>
                <a:cs typeface="Times New Roman" pitchFamily="18" charset="0"/>
              </a:rPr>
              <a:t>3c(TG3c</a:t>
            </a:r>
            <a:r>
              <a:rPr lang="en-US" sz="2000" dirty="0" smtClean="0">
                <a:latin typeface="Times New Roman" pitchFamily="18" charset="0"/>
                <a:cs typeface="Times New Roman" pitchFamily="18" charset="0"/>
              </a:rPr>
              <a:t>). Available: http://www.ieee802. org/15/pub/TG3c.html</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p>
          <a:p>
            <a:pPr algn="just">
              <a:buNone/>
            </a:pPr>
            <a:endParaRPr lang="en-US" sz="2000" dirty="0" smtClean="0">
              <a:latin typeface="Times New Roman" pitchFamily="18" charset="0"/>
              <a:cs typeface="Times New Roman" pitchFamily="18" charset="0"/>
            </a:endParaRPr>
          </a:p>
          <a:p>
            <a:pPr>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1017</TotalTime>
  <Words>879</Words>
  <Application>Microsoft Office PowerPoint</Application>
  <PresentationFormat>On-screen Show (4:3)</PresentationFormat>
  <Paragraphs>76</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Survey of Millimeter Wave (mmWave) Communications for 5G Opportunities and Challenges</vt:lpstr>
      <vt:lpstr>Abstract</vt:lpstr>
      <vt:lpstr>Slide 3</vt:lpstr>
      <vt:lpstr>Existing System</vt:lpstr>
      <vt:lpstr>Disadvantage of Existing System</vt:lpstr>
      <vt:lpstr>PROPOSED SYSTEM :</vt:lpstr>
      <vt:lpstr>Slide 7</vt:lpstr>
      <vt:lpstr>ADVANTAGE</vt:lpstr>
      <vt:lpstr>Architecture Diagram </vt:lpstr>
      <vt:lpstr>Literature Survey</vt:lpstr>
      <vt:lpstr>Slide 11</vt:lpstr>
      <vt:lpstr>SOFTWARE REQUIREMENTS:</vt:lpstr>
      <vt:lpstr>HARDWARE REQUIREMENTS:</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457</cp:revision>
  <dcterms:created xsi:type="dcterms:W3CDTF">2006-08-16T00:00:00Z</dcterms:created>
  <dcterms:modified xsi:type="dcterms:W3CDTF">2021-02-27T12:23:04Z</dcterms:modified>
</cp:coreProperties>
</file>