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257" r:id="rId3"/>
    <p:sldId id="260" r:id="rId4"/>
    <p:sldId id="326" r:id="rId5"/>
    <p:sldId id="262" r:id="rId6"/>
    <p:sldId id="263" r:id="rId7"/>
    <p:sldId id="294" r:id="rId8"/>
    <p:sldId id="298" r:id="rId9"/>
    <p:sldId id="310" r:id="rId10"/>
    <p:sldId id="311" r:id="rId11"/>
    <p:sldId id="296" r:id="rId12"/>
    <p:sldId id="295" r:id="rId13"/>
    <p:sldId id="323" r:id="rId14"/>
    <p:sldId id="324"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24-Feb-21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24-Feb-21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24-Feb-21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24-Feb-21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24-Feb-21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24-Feb-21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24-Feb-21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24-Feb-21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24-Feb-21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24-Feb-21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24-Feb-21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24-Feb-21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24-Feb-21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latin typeface="Times New Roman" pitchFamily="18" charset="0"/>
                <a:cs typeface="Times New Roman" pitchFamily="18" charset="0"/>
              </a:rPr>
              <a:t>Traffic Forecasting and Decision making of investment and construction of Tourism Highway under the Background of Artificial intelligence</a:t>
            </a:r>
            <a:endParaRPr lang="en-US"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066800" y="457200"/>
            <a:ext cx="7866888" cy="6172200"/>
          </a:xfrm>
        </p:spPr>
        <p:txBody>
          <a:bodyPr>
            <a:noAutofit/>
          </a:bodyPr>
          <a:lstStyle/>
          <a:p>
            <a:pPr algn="just">
              <a:lnSpc>
                <a:spcPct val="150000"/>
              </a:lnSpc>
              <a:buNone/>
            </a:pPr>
            <a:endParaRPr lang="en-US" sz="2000" dirty="0" smtClean="0"/>
          </a:p>
          <a:p>
            <a:pPr algn="just">
              <a:lnSpc>
                <a:spcPct val="150000"/>
              </a:lnSpc>
              <a:buNone/>
            </a:pPr>
            <a:r>
              <a:rPr lang="en-US" sz="2000" dirty="0" smtClean="0">
                <a:latin typeface="Times New Roman" pitchFamily="18" charset="0"/>
                <a:cs typeface="Times New Roman" pitchFamily="18" charset="0"/>
              </a:rPr>
              <a:t>Passenger traffic fore casting and decision-making of investment and construction of the tourism highway under the background of artificial intelligence is studied in this paper. As an important information asset, big data is expected to provide people with comprehensive, accurate, and real-time business insights and decision guidance. The value of big data lies in its decision-making usefulness, and the knowledge contained in it can be discovered through analysis and mining can provide decision support for various practical </a:t>
            </a:r>
            <a:r>
              <a:rPr lang="en-US" sz="2000" dirty="0" smtClean="0">
                <a:latin typeface="Times New Roman" pitchFamily="18" charset="0"/>
                <a:cs typeface="Times New Roman" pitchFamily="18" charset="0"/>
              </a:rPr>
              <a:t>applications</a:t>
            </a:r>
            <a:r>
              <a:rPr lang="en-US" sz="2000" dirty="0" smtClean="0">
                <a:latin typeface="Times New Roman" pitchFamily="18" charset="0"/>
                <a:cs typeface="Times New Roman" pitchFamily="18" charset="0"/>
              </a:rPr>
              <a:t>. Forecasting is based on past and present conditions to then make predictive judgments about future development. This paper used the prediction model to construct the framework of decision making. The experimental results have proven the </a:t>
            </a:r>
            <a:r>
              <a:rPr lang="en-US" sz="2000" dirty="0" err="1" smtClean="0">
                <a:latin typeface="Times New Roman" pitchFamily="18" charset="0"/>
                <a:cs typeface="Times New Roman" pitchFamily="18" charset="0"/>
              </a:rPr>
              <a:t>ir</a:t>
            </a:r>
            <a:r>
              <a:rPr lang="en-US" sz="2000" dirty="0" smtClean="0">
                <a:latin typeface="Times New Roman" pitchFamily="18" charset="0"/>
                <a:cs typeface="Times New Roman" pitchFamily="18" charset="0"/>
              </a:rPr>
              <a:t> effectiveness. </a:t>
            </a:r>
            <a:endParaRPr lang="en-US" sz="20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rapid pace of developments in Artificial Intelligence (AI) is providing unprecedented opportunities to enhance the performance of different industries and businesses, including the transport sector. The innovations introduced by AI include highly advanced computational methods that mimic the way the human brain works. The application of AI in the transport field is aimed at overcoming the challenges of an increasing travel demand, CO2 emissions, safety concerns, and environmental degradation. In light of the availability of a huge amount of quantitative and qualitative data and AI in this digital age, addressing these concerns in a more efficient and effective fashion has become more plausible</a:t>
            </a:r>
            <a:r>
              <a:rPr lang="en-US" sz="2000" dirty="0" smtClean="0"/>
              <a:t>.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81000"/>
            <a:ext cx="7714488" cy="6324600"/>
          </a:xfrm>
        </p:spPr>
        <p:txBody>
          <a:bodyPr>
            <a:normAutofit fontScale="92500" lnSpcReduction="10000"/>
          </a:bodyPr>
          <a:lstStyle/>
          <a:p>
            <a:pPr algn="just">
              <a:lnSpc>
                <a:spcPct val="150000"/>
              </a:lnSpc>
              <a:buNone/>
            </a:pPr>
            <a:r>
              <a:rPr lang="en-US" sz="2400" dirty="0" smtClean="0">
                <a:latin typeface="Times New Roman" pitchFamily="18" charset="0"/>
                <a:cs typeface="Times New Roman" pitchFamily="18" charset="0"/>
              </a:rPr>
              <a:t>	Examples </a:t>
            </a:r>
            <a:r>
              <a:rPr lang="en-US" sz="2400" dirty="0" smtClean="0">
                <a:latin typeface="Times New Roman" pitchFamily="18" charset="0"/>
                <a:cs typeface="Times New Roman" pitchFamily="18" charset="0"/>
              </a:rPr>
              <a:t>of AI methods that are finding their way to the transport field include Artificial Neural Networks (ANN), Genetic algorithms (GA), Simulated Annealing (SA), Artificial Immune system (AIS), Ant Colony Optimizer (ACO) and Bee Colony Optimization (BCO) and Fuzzy Logic Model (FLM) The successful application of AI requires a good understanding of the relationships between AI and data on one hand, and transportation system characteristics and variables on the other hand. Moreover, it is promising for transport authorities to determine the way to use these technologies to create a rapid improvement in relieving congestion, making travel time more reliable to their customers and improve the economics and productivity of their vital </a:t>
            </a:r>
            <a:r>
              <a:rPr lang="en-US" sz="2400" dirty="0" smtClean="0">
                <a:latin typeface="Times New Roman" pitchFamily="18" charset="0"/>
                <a:cs typeface="Times New Roman" pitchFamily="18" charset="0"/>
              </a:rPr>
              <a:t>assets.</a:t>
            </a:r>
            <a:endParaRPr lang="en-US" sz="24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191000"/>
          </a:xfrm>
        </p:spPr>
        <p:txBody>
          <a:bodyPr>
            <a:noAutofit/>
          </a:bodyPr>
          <a:lstStyle/>
          <a:p>
            <a:pPr algn="just">
              <a:lnSpc>
                <a:spcPct val="150000"/>
              </a:lnSpc>
              <a:buNone/>
            </a:pPr>
            <a:r>
              <a:rPr lang="en-US" sz="2000" dirty="0" smtClean="0">
                <a:latin typeface="Times New Roman" pitchFamily="18" charset="0"/>
                <a:cs typeface="Times New Roman" pitchFamily="18" charset="0"/>
              </a:rPr>
              <a:t>Transportation problems become a challenge when the system and users’ behavior is too difficult to model and predict the travel patterns.</a:t>
            </a:r>
          </a:p>
          <a:p>
            <a:pPr algn="just">
              <a:lnSpc>
                <a:spcPct val="150000"/>
              </a:lnSpc>
              <a:buFont typeface="Wingdings" pitchFamily="2" charset="2"/>
              <a:buChar char="Ø"/>
            </a:pPr>
            <a:endParaRPr lang="en-US" sz="18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None/>
            </a:pPr>
            <a:r>
              <a:rPr lang="en-US" sz="2000" dirty="0" smtClean="0">
                <a:latin typeface="Times New Roman" pitchFamily="18" charset="0"/>
                <a:cs typeface="Times New Roman" pitchFamily="18" charset="0"/>
              </a:rPr>
              <a:t>This paper provides an overview of the AI techniques applied worldwide </a:t>
            </a:r>
            <a:r>
              <a:rPr lang="en-US" sz="2000" dirty="0" smtClean="0">
                <a:latin typeface="Times New Roman" pitchFamily="18" charset="0"/>
                <a:cs typeface="Times New Roman" pitchFamily="18" charset="0"/>
              </a:rPr>
              <a:t>to address </a:t>
            </a:r>
            <a:r>
              <a:rPr lang="en-US" sz="2000" dirty="0" smtClean="0">
                <a:latin typeface="Times New Roman" pitchFamily="18" charset="0"/>
                <a:cs typeface="Times New Roman" pitchFamily="18" charset="0"/>
              </a:rPr>
              <a:t>transportation problems mainly in traffic management, traffic safety, public </a:t>
            </a:r>
            <a:r>
              <a:rPr lang="en-US" sz="2000" dirty="0" smtClean="0">
                <a:latin typeface="Times New Roman" pitchFamily="18" charset="0"/>
                <a:cs typeface="Times New Roman" pitchFamily="18" charset="0"/>
              </a:rPr>
              <a:t>transportation, and </a:t>
            </a:r>
            <a:r>
              <a:rPr lang="en-US" sz="2000" dirty="0" smtClean="0">
                <a:latin typeface="Times New Roman" pitchFamily="18" charset="0"/>
                <a:cs typeface="Times New Roman" pitchFamily="18" charset="0"/>
              </a:rPr>
              <a:t>urban mobility. The overview concludes by addressing the challenges and limitations of </a:t>
            </a:r>
            <a:r>
              <a:rPr lang="en-US" sz="2000" dirty="0" smtClean="0">
                <a:latin typeface="Times New Roman" pitchFamily="18" charset="0"/>
                <a:cs typeface="Times New Roman" pitchFamily="18" charset="0"/>
              </a:rPr>
              <a:t>AI applications </a:t>
            </a:r>
            <a:r>
              <a:rPr lang="en-US" sz="2000" dirty="0" smtClean="0">
                <a:latin typeface="Times New Roman" pitchFamily="18" charset="0"/>
                <a:cs typeface="Times New Roman" pitchFamily="18" charset="0"/>
              </a:rPr>
              <a:t>in transport.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181600"/>
          </a:xfrm>
        </p:spPr>
        <p:txBody>
          <a:bodyPr>
            <a:normAutofit/>
          </a:bodyPr>
          <a:lstStyle/>
          <a:p>
            <a:pPr lvl="0" algn="just">
              <a:lnSpc>
                <a:spcPct val="150000"/>
              </a:lnSpc>
              <a:buFont typeface="Wingdings" pitchFamily="2" charset="2"/>
              <a:buChar char="Ø"/>
            </a:pP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 This is important to overcome the issue of a continuously rising demand with limited road supply. This includes better utilization of accurate prediction and detection models aiming to better forecast traffic volume, traffic conditions, and incidents.</a:t>
            </a:r>
          </a:p>
          <a:p>
            <a:pPr lvl="0" algn="just">
              <a:lnSpc>
                <a:spcPct val="150000"/>
              </a:lnSpc>
              <a:buFont typeface="Wingdings" pitchFamily="2" charset="2"/>
              <a:buChar char="Ø"/>
            </a:pPr>
            <a:r>
              <a:rPr lang="en-US" sz="2000" dirty="0" smtClean="0">
                <a:latin typeface="Times New Roman" pitchFamily="18" charset="0"/>
                <a:cs typeface="Times New Roman" pitchFamily="18" charset="0"/>
              </a:rPr>
              <a:t>Applications of AI aiming to improve public transport is also discussed. It is due to the fact that public transportation is regarded as a sustainable mode of mobility.</a:t>
            </a:r>
          </a:p>
          <a:p>
            <a:pPr lvl="0" algn="just">
              <a:lnSpc>
                <a:spcPct val="150000"/>
              </a:lnSpc>
              <a:buFont typeface="Wingdings" pitchFamily="2" charset="2"/>
              <a:buChar char="Ø"/>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05000" y="1524000"/>
            <a:ext cx="6400800" cy="45720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7686419"/>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algn="just">
                        <a:lnSpc>
                          <a:spcPct val="150000"/>
                        </a:lnSpc>
                      </a:pPr>
                      <a:r>
                        <a:rPr lang="en-US" sz="1600" dirty="0" smtClean="0">
                          <a:latin typeface="Times New Roman" pitchFamily="18" charset="0"/>
                          <a:cs typeface="Times New Roman" pitchFamily="18" charset="0"/>
                        </a:rPr>
                        <a:t>Traffic </a:t>
                      </a:r>
                      <a:r>
                        <a:rPr lang="en-US" sz="1600" dirty="0" err="1" smtClean="0">
                          <a:latin typeface="Times New Roman" pitchFamily="18" charset="0"/>
                          <a:cs typeface="Times New Roman" pitchFamily="18" charset="0"/>
                        </a:rPr>
                        <a:t>transf</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ormer</a:t>
                      </a:r>
                      <a:r>
                        <a:rPr lang="en-US" sz="1600" dirty="0" smtClean="0">
                          <a:latin typeface="Times New Roman" pitchFamily="18" charset="0"/>
                          <a:cs typeface="Times New Roman" pitchFamily="18" charset="0"/>
                        </a:rPr>
                        <a:t> : Capturing the continuity an d periodicity of time series f or traffic forecasting.</a:t>
                      </a:r>
                      <a:endParaRPr lang="en-US" sz="1600" dirty="0">
                        <a:latin typeface="Times New Roman" pitchFamily="18" charset="0"/>
                        <a:cs typeface="Times New Roman" pitchFamily="18" charset="0"/>
                      </a:endParaRPr>
                    </a:p>
                  </a:txBody>
                  <a:tcPr/>
                </a:tc>
                <a:tc>
                  <a:txBody>
                    <a:bodyPr/>
                    <a:lstStyle/>
                    <a:p>
                      <a:pPr algn="just">
                        <a:lnSpc>
                          <a:spcPct val="150000"/>
                        </a:lnSpc>
                      </a:pPr>
                      <a:r>
                        <a:rPr lang="en-US" sz="1600" dirty="0" err="1" smtClean="0">
                          <a:latin typeface="Times New Roman" pitchFamily="18" charset="0"/>
                          <a:cs typeface="Times New Roman" pitchFamily="18" charset="0"/>
                        </a:rPr>
                        <a:t>Cai</a:t>
                      </a:r>
                      <a:r>
                        <a:rPr lang="en-US" sz="1600" dirty="0" smtClean="0">
                          <a:latin typeface="Times New Roman" pitchFamily="18" charset="0"/>
                          <a:cs typeface="Times New Roman" pitchFamily="18" charset="0"/>
                        </a:rPr>
                        <a:t>, L., </a:t>
                      </a:r>
                      <a:r>
                        <a:rPr lang="en-US" sz="1600" dirty="0" err="1" smtClean="0">
                          <a:latin typeface="Times New Roman" pitchFamily="18" charset="0"/>
                          <a:cs typeface="Times New Roman" pitchFamily="18" charset="0"/>
                        </a:rPr>
                        <a:t>Jano</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wicz</a:t>
                      </a:r>
                      <a:r>
                        <a:rPr lang="en-US" sz="1600" dirty="0" smtClean="0">
                          <a:latin typeface="Times New Roman" pitchFamily="18" charset="0"/>
                          <a:cs typeface="Times New Roman" pitchFamily="18" charset="0"/>
                        </a:rPr>
                        <a:t>, K., Mai, G., Yan, B. an d </a:t>
                      </a:r>
                      <a:r>
                        <a:rPr lang="en-US" sz="1600" dirty="0" err="1" smtClean="0">
                          <a:latin typeface="Times New Roman" pitchFamily="18" charset="0"/>
                          <a:cs typeface="Times New Roman" pitchFamily="18" charset="0"/>
                        </a:rPr>
                        <a:t>Zh</a:t>
                      </a:r>
                      <a:r>
                        <a:rPr lang="en-US" sz="1600" dirty="0" smtClean="0">
                          <a:latin typeface="Times New Roman" pitchFamily="18" charset="0"/>
                          <a:cs typeface="Times New Roman" pitchFamily="18" charset="0"/>
                        </a:rPr>
                        <a:t> u, R.,</a:t>
                      </a:r>
                      <a:endParaRPr lang="en-US" sz="1600" dirty="0">
                        <a:latin typeface="Times New Roman" pitchFamily="18" charset="0"/>
                        <a:cs typeface="Times New Roman" pitchFamily="18" charset="0"/>
                      </a:endParaRPr>
                    </a:p>
                  </a:txBody>
                  <a:tcPr/>
                </a:tc>
                <a:tc>
                  <a:txBody>
                    <a:bodyPr/>
                    <a:lstStyle/>
                    <a:p>
                      <a:pPr algn="just">
                        <a:lnSpc>
                          <a:spcPct val="150000"/>
                        </a:lnSpc>
                      </a:pPr>
                      <a:r>
                        <a:rPr kumimoji="0" lang="en-US" sz="1600" kern="1200" dirty="0" smtClean="0">
                          <a:solidFill>
                            <a:schemeClr val="dk1"/>
                          </a:solidFill>
                          <a:latin typeface="Times New Roman" pitchFamily="18" charset="0"/>
                          <a:ea typeface="+mn-ea"/>
                          <a:cs typeface="Times New Roman" pitchFamily="18" charset="0"/>
                        </a:rPr>
                        <a:t>Traffic forecasting is important for the success of intelligent transportation systems. Deep learning models, including convolution neural networks and recurrent neural networks, have been extensively applied in traffic forecasting problems to model spatial and temporal dependencies</a:t>
                      </a:r>
                      <a:r>
                        <a:rPr kumimoji="0" lang="en-US" sz="1600" kern="1200" dirty="0" smtClean="0">
                          <a:solidFill>
                            <a:schemeClr val="dk1"/>
                          </a:solidFill>
                          <a:latin typeface="+mn-lt"/>
                          <a:ea typeface="+mn-ea"/>
                          <a:cs typeface="+mn-cs"/>
                        </a:rPr>
                        <a:t>. </a:t>
                      </a:r>
                      <a:endParaRPr lang="en-US" sz="1600" dirty="0" smtClean="0">
                        <a:latin typeface="Times New Roman" pitchFamily="18" charset="0"/>
                        <a:cs typeface="Times New Roman" pitchFamily="18" charset="0"/>
                      </a:endParaRPr>
                    </a:p>
                  </a:txBody>
                  <a:tcPr/>
                </a:tc>
              </a:tr>
              <a:tr h="1220991">
                <a:tc>
                  <a:txBody>
                    <a:bodyPr/>
                    <a:lstStyle/>
                    <a:p>
                      <a:pPr algn="just"/>
                      <a:r>
                        <a:rPr lang="en-US" sz="1600" dirty="0" smtClean="0">
                          <a:latin typeface="Times New Roman" pitchFamily="18" charset="0"/>
                          <a:cs typeface="Times New Roman" pitchFamily="18" charset="0"/>
                        </a:rPr>
                        <a:t>Deep spatial–t </a:t>
                      </a:r>
                      <a:r>
                        <a:rPr lang="en-US" sz="1600" dirty="0" err="1" smtClean="0">
                          <a:latin typeface="Times New Roman" pitchFamily="18" charset="0"/>
                          <a:cs typeface="Times New Roman" pitchFamily="18" charset="0"/>
                        </a:rPr>
                        <a:t>emporal</a:t>
                      </a:r>
                      <a:r>
                        <a:rPr lang="en-US" sz="1600" dirty="0" smtClean="0">
                          <a:latin typeface="Times New Roman" pitchFamily="18" charset="0"/>
                          <a:cs typeface="Times New Roman" pitchFamily="18" charset="0"/>
                        </a:rPr>
                        <a:t> 3D </a:t>
                      </a:r>
                      <a:r>
                        <a:rPr lang="en-US" sz="1600" dirty="0" err="1" smtClean="0">
                          <a:latin typeface="Times New Roman" pitchFamily="18" charset="0"/>
                          <a:cs typeface="Times New Roman" pitchFamily="18" charset="0"/>
                        </a:rPr>
                        <a:t>convolut</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ional</a:t>
                      </a:r>
                      <a:r>
                        <a:rPr lang="en-US" sz="1600" dirty="0" smtClean="0">
                          <a:latin typeface="Times New Roman" pitchFamily="18" charset="0"/>
                          <a:cs typeface="Times New Roman" pitchFamily="18" charset="0"/>
                        </a:rPr>
                        <a:t> neural net works for traffic data forecasting. </a:t>
                      </a:r>
                      <a:endParaRPr lang="en-US" sz="1600" dirty="0">
                        <a:latin typeface="Times New Roman" pitchFamily="18" charset="0"/>
                        <a:cs typeface="Times New Roman" pitchFamily="18" charset="0"/>
                      </a:endParaRPr>
                    </a:p>
                  </a:txBody>
                  <a:tcPr/>
                </a:tc>
                <a:tc>
                  <a:txBody>
                    <a:bodyPr/>
                    <a:lstStyle/>
                    <a:p>
                      <a:pPr algn="just">
                        <a:lnSpc>
                          <a:spcPct val="150000"/>
                        </a:lnSpc>
                      </a:pPr>
                      <a:r>
                        <a:rPr lang="en-US" sz="1600" dirty="0" err="1" smtClean="0">
                          <a:latin typeface="Times New Roman" pitchFamily="18" charset="0"/>
                          <a:cs typeface="Times New Roman" pitchFamily="18" charset="0"/>
                        </a:rPr>
                        <a:t>Guo</a:t>
                      </a:r>
                      <a:r>
                        <a:rPr lang="en-US" sz="1600" dirty="0" smtClean="0">
                          <a:latin typeface="Times New Roman" pitchFamily="18" charset="0"/>
                          <a:cs typeface="Times New Roman" pitchFamily="18" charset="0"/>
                        </a:rPr>
                        <a:t>, S., Lin, Y., Li, S., Chen, Z. and Wan</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lang="en-US" sz="1600" dirty="0" smtClean="0">
                          <a:latin typeface="Times New Roman" pitchFamily="18" charset="0"/>
                          <a:cs typeface="Times New Roman" pitchFamily="18" charset="0"/>
                        </a:rPr>
                        <a:t>Reliable traffic prediction is critical to improve safety, stability, and efficiency of intelligent transportation systems. However, traffic prediction is a very challenging problem because traffic data are a typical type of </a:t>
                      </a:r>
                      <a:r>
                        <a:rPr lang="en-US" sz="1600" dirty="0" err="1" smtClean="0">
                          <a:latin typeface="Times New Roman" pitchFamily="18" charset="0"/>
                          <a:cs typeface="Times New Roman" pitchFamily="18" charset="0"/>
                        </a:rPr>
                        <a:t>spatio</a:t>
                      </a:r>
                      <a:r>
                        <a:rPr lang="en-US" sz="1600" dirty="0" smtClean="0">
                          <a:latin typeface="Times New Roman" pitchFamily="18" charset="0"/>
                          <a:cs typeface="Times New Roman" pitchFamily="18" charset="0"/>
                        </a:rPr>
                        <a:t>-temporal data, which simultaneously shows correlation and heterogeneity both in space and time.</a:t>
                      </a:r>
                      <a:endParaRPr lang="en-US" sz="1600" dirty="0">
                        <a:latin typeface="Times New Roman" pitchFamily="18" charset="0"/>
                        <a:ea typeface="Calibri"/>
                        <a:cs typeface="Times New Roman" pitchFamily="18" charset="0"/>
                      </a:endParaRPr>
                    </a:p>
                  </a:txBody>
                  <a:tcPr marL="114300" marR="11430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460693"/>
          <a:ext cx="7620000" cy="6046787"/>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US" sz="1600" dirty="0" smtClean="0">
                          <a:latin typeface="Times New Roman" pitchFamily="18" charset="0"/>
                          <a:cs typeface="Times New Roman" pitchFamily="18" charset="0"/>
                        </a:rPr>
                        <a:t>Traffic transformer : Capturing the continuity an d periodicity of time series for traffic forecasting. </a:t>
                      </a:r>
                      <a:endParaRPr lang="en-US" sz="1600" dirty="0" smtClean="0">
                        <a:latin typeface="Times New Roman" pitchFamily="18" charset="0"/>
                        <a:ea typeface="Calibri"/>
                        <a:cs typeface="Times New Roman" pitchFamily="18" charset="0"/>
                      </a:endParaRPr>
                    </a:p>
                    <a:p>
                      <a:pPr algn="just">
                        <a:lnSpc>
                          <a:spcPct val="150000"/>
                        </a:lnSpc>
                      </a:pPr>
                      <a:endParaRPr lang="en-US" sz="16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US" sz="1600" dirty="0" err="1" smtClean="0">
                          <a:latin typeface="Times New Roman" pitchFamily="18" charset="0"/>
                          <a:cs typeface="Times New Roman" pitchFamily="18" charset="0"/>
                        </a:rPr>
                        <a:t>Cai</a:t>
                      </a:r>
                      <a:r>
                        <a:rPr lang="en-US" sz="1600" dirty="0" smtClean="0">
                          <a:latin typeface="Times New Roman" pitchFamily="18" charset="0"/>
                          <a:cs typeface="Times New Roman" pitchFamily="18" charset="0"/>
                        </a:rPr>
                        <a:t>, L., </a:t>
                      </a:r>
                      <a:r>
                        <a:rPr lang="en-US" sz="1600" dirty="0" err="1" smtClean="0">
                          <a:latin typeface="Times New Roman" pitchFamily="18" charset="0"/>
                          <a:cs typeface="Times New Roman" pitchFamily="18" charset="0"/>
                        </a:rPr>
                        <a:t>Jano</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wicz</a:t>
                      </a:r>
                      <a:r>
                        <a:rPr lang="en-US" sz="1600" dirty="0" smtClean="0">
                          <a:latin typeface="Times New Roman" pitchFamily="18" charset="0"/>
                          <a:cs typeface="Times New Roman" pitchFamily="18" charset="0"/>
                        </a:rPr>
                        <a:t>, K., Mai, G., Yan, B. an d </a:t>
                      </a:r>
                      <a:r>
                        <a:rPr lang="en-US" sz="1600" dirty="0" err="1" smtClean="0">
                          <a:latin typeface="Times New Roman" pitchFamily="18" charset="0"/>
                          <a:cs typeface="Times New Roman" pitchFamily="18" charset="0"/>
                        </a:rPr>
                        <a:t>Zh</a:t>
                      </a:r>
                      <a:r>
                        <a:rPr lang="en-US" sz="1600" dirty="0" smtClean="0">
                          <a:latin typeface="Times New Roman" pitchFamily="18" charset="0"/>
                          <a:cs typeface="Times New Roman" pitchFamily="18" charset="0"/>
                        </a:rPr>
                        <a:t> u, R., 202 0. </a:t>
                      </a:r>
                    </a:p>
                    <a:p>
                      <a:pPr marL="0" marR="0" algn="just">
                        <a:lnSpc>
                          <a:spcPct val="150000"/>
                        </a:lnSpc>
                        <a:spcBef>
                          <a:spcPts val="0"/>
                        </a:spcBef>
                        <a:spcAft>
                          <a:spcPts val="0"/>
                        </a:spcAft>
                      </a:pPr>
                      <a:endParaRPr lang="en-US" sz="1600" dirty="0">
                        <a:latin typeface="Times New Roman" pitchFamily="18" charset="0"/>
                        <a:ea typeface="Calibri"/>
                        <a:cs typeface="Times New Roman" pitchFamily="18" charset="0"/>
                      </a:endParaRPr>
                    </a:p>
                  </a:txBody>
                  <a:tcPr marL="68580" marR="68580" marT="0" marB="0"/>
                </a:tc>
                <a:tc>
                  <a:txBody>
                    <a:bodyPr/>
                    <a:lstStyle/>
                    <a:p>
                      <a:pPr algn="just"/>
                      <a:r>
                        <a:rPr kumimoji="0" lang="en-US" sz="1800" kern="1200" baseline="0" dirty="0" smtClean="0">
                          <a:solidFill>
                            <a:schemeClr val="dk1"/>
                          </a:solidFill>
                          <a:latin typeface="+mn-lt"/>
                          <a:ea typeface="+mn-ea"/>
                          <a:cs typeface="+mn-cs"/>
                        </a:rPr>
                        <a:t>Spatial and time-dependent data is of interest in many applications. This task is difficult due to its complex spatial dependency, long-range temporal dependency, data non-</a:t>
                      </a:r>
                      <a:r>
                        <a:rPr kumimoji="0" lang="en-US" sz="1800" kern="1200" baseline="0" dirty="0" err="1" smtClean="0">
                          <a:solidFill>
                            <a:schemeClr val="dk1"/>
                          </a:solidFill>
                          <a:latin typeface="+mn-lt"/>
                          <a:ea typeface="+mn-ea"/>
                          <a:cs typeface="+mn-cs"/>
                        </a:rPr>
                        <a:t>stationarity</a:t>
                      </a:r>
                      <a:r>
                        <a:rPr kumimoji="0" lang="en-US" sz="1800" kern="1200" baseline="0" dirty="0" smtClean="0">
                          <a:solidFill>
                            <a:schemeClr val="dk1"/>
                          </a:solidFill>
                          <a:latin typeface="+mn-lt"/>
                          <a:ea typeface="+mn-ea"/>
                          <a:cs typeface="+mn-cs"/>
                        </a:rPr>
                        <a:t>, and data heterogeneity.</a:t>
                      </a:r>
                      <a:endParaRPr lang="en-US" sz="1600" dirty="0">
                        <a:latin typeface="Times New Roman" pitchFamily="18" charset="0"/>
                        <a:cs typeface="Times New Roman" pitchFamily="18" charset="0"/>
                      </a:endParaRPr>
                    </a:p>
                  </a:txBody>
                  <a:tcPr/>
                </a:tc>
              </a:tr>
              <a:tr h="3070288">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US" sz="1600" dirty="0" smtClean="0">
                          <a:latin typeface="Times New Roman" pitchFamily="18" charset="0"/>
                          <a:cs typeface="Times New Roman" pitchFamily="18" charset="0"/>
                        </a:rPr>
                        <a:t>Ro ad2v </a:t>
                      </a:r>
                      <a:r>
                        <a:rPr lang="en-US" sz="1600" dirty="0" err="1" smtClean="0">
                          <a:latin typeface="Times New Roman" pitchFamily="18" charset="0"/>
                          <a:cs typeface="Times New Roman" pitchFamily="18" charset="0"/>
                        </a:rPr>
                        <a:t>ec</a:t>
                      </a:r>
                      <a:r>
                        <a:rPr lang="en-US" sz="1600" dirty="0" smtClean="0">
                          <a:latin typeface="Times New Roman" pitchFamily="18" charset="0"/>
                          <a:cs typeface="Times New Roman" pitchFamily="18" charset="0"/>
                        </a:rPr>
                        <a:t>: Measuring traffic interactions in urban road system from massive t ravel routes. </a:t>
                      </a:r>
                    </a:p>
                    <a:p>
                      <a:pPr algn="just">
                        <a:lnSpc>
                          <a:spcPct val="150000"/>
                        </a:lnSpc>
                      </a:pPr>
                      <a:endParaRPr lang="en-US" sz="16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US" sz="1600" dirty="0" smtClean="0">
                          <a:latin typeface="Times New Roman" pitchFamily="18" charset="0"/>
                          <a:cs typeface="Times New Roman" pitchFamily="18" charset="0"/>
                        </a:rPr>
                        <a:t>Liu, K., </a:t>
                      </a:r>
                      <a:r>
                        <a:rPr lang="en-US" sz="1600" dirty="0" err="1" smtClean="0">
                          <a:latin typeface="Times New Roman" pitchFamily="18" charset="0"/>
                          <a:cs typeface="Times New Roman" pitchFamily="18" charset="0"/>
                        </a:rPr>
                        <a:t>Gao</a:t>
                      </a:r>
                      <a:r>
                        <a:rPr lang="en-US" sz="1600" dirty="0" smtClean="0">
                          <a:latin typeface="Times New Roman" pitchFamily="18" charset="0"/>
                          <a:cs typeface="Times New Roman" pitchFamily="18" charset="0"/>
                        </a:rPr>
                        <a:t>, S., </a:t>
                      </a:r>
                      <a:r>
                        <a:rPr lang="en-US" sz="1600" dirty="0" err="1" smtClean="0">
                          <a:latin typeface="Times New Roman" pitchFamily="18" charset="0"/>
                          <a:cs typeface="Times New Roman" pitchFamily="18" charset="0"/>
                        </a:rPr>
                        <a:t>Qiu</a:t>
                      </a:r>
                      <a:r>
                        <a:rPr lang="en-US" sz="1600" dirty="0" smtClean="0">
                          <a:latin typeface="Times New Roman" pitchFamily="18" charset="0"/>
                          <a:cs typeface="Times New Roman" pitchFamily="18" charset="0"/>
                        </a:rPr>
                        <a:t>, P ., Liu, X., Yan , B. an d Lu, F., 2 017 . </a:t>
                      </a:r>
                      <a:endParaRPr lang="en-US" sz="1600" dirty="0" smtClean="0">
                        <a:latin typeface="Times New Roman" pitchFamily="18" charset="0"/>
                        <a:ea typeface="Calibri"/>
                        <a:cs typeface="Times New Roman" pitchFamily="18" charset="0"/>
                      </a:endParaRPr>
                    </a:p>
                    <a:p>
                      <a:pPr algn="just">
                        <a:lnSpc>
                          <a:spcPct val="150000"/>
                        </a:lnSpc>
                      </a:pPr>
                      <a:endParaRPr lang="en-US" sz="1600" dirty="0">
                        <a:latin typeface="Times New Roman" pitchFamily="18" charset="0"/>
                        <a:cs typeface="Times New Roman" pitchFamily="18" charset="0"/>
                      </a:endParaRPr>
                    </a:p>
                  </a:txBody>
                  <a:tcPr/>
                </a:tc>
                <a:tc>
                  <a:txBody>
                    <a:bodyPr/>
                    <a:lstStyle/>
                    <a:p>
                      <a:pPr algn="just">
                        <a:lnSpc>
                          <a:spcPct val="150000"/>
                        </a:lnSpc>
                      </a:pPr>
                      <a:r>
                        <a:rPr kumimoji="0" lang="en-US" sz="1600" kern="1200" dirty="0" smtClean="0">
                          <a:solidFill>
                            <a:schemeClr val="dk1"/>
                          </a:solidFill>
                          <a:latin typeface="Times New Roman" pitchFamily="18" charset="0"/>
                          <a:ea typeface="+mn-ea"/>
                          <a:cs typeface="Times New Roman" pitchFamily="18" charset="0"/>
                        </a:rPr>
                        <a:t>Researchers have developed various approaches for exploring the spatial </a:t>
                      </a:r>
                      <a:r>
                        <a:rPr kumimoji="0" lang="en-US" sz="1600" kern="1200" dirty="0" err="1" smtClean="0">
                          <a:solidFill>
                            <a:schemeClr val="dk1"/>
                          </a:solidFill>
                          <a:latin typeface="Times New Roman" pitchFamily="18" charset="0"/>
                          <a:ea typeface="+mn-ea"/>
                          <a:cs typeface="Times New Roman" pitchFamily="18" charset="0"/>
                        </a:rPr>
                        <a:t>information,temporal</a:t>
                      </a:r>
                      <a:r>
                        <a:rPr kumimoji="0" lang="en-US" sz="1600" kern="1200" dirty="0" smtClean="0">
                          <a:solidFill>
                            <a:schemeClr val="dk1"/>
                          </a:solidFill>
                          <a:latin typeface="Times New Roman" pitchFamily="18" charset="0"/>
                          <a:ea typeface="+mn-ea"/>
                          <a:cs typeface="Times New Roman" pitchFamily="18" charset="0"/>
                        </a:rPr>
                        <a:t> patterns, and Twitter content in topics of interest in order to generate a better understanding </a:t>
                      </a:r>
                      <a:r>
                        <a:rPr kumimoji="0" lang="en-US" sz="1600" kern="1200" dirty="0" err="1" smtClean="0">
                          <a:solidFill>
                            <a:schemeClr val="dk1"/>
                          </a:solidFill>
                          <a:latin typeface="Times New Roman" pitchFamily="18" charset="0"/>
                          <a:ea typeface="+mn-ea"/>
                          <a:cs typeface="Times New Roman" pitchFamily="18" charset="0"/>
                        </a:rPr>
                        <a:t>ofhuman</a:t>
                      </a:r>
                      <a:r>
                        <a:rPr kumimoji="0" lang="en-US" sz="1600" kern="1200" dirty="0" smtClean="0">
                          <a:solidFill>
                            <a:schemeClr val="dk1"/>
                          </a:solidFill>
                          <a:latin typeface="Times New Roman" pitchFamily="18" charset="0"/>
                          <a:ea typeface="+mn-ea"/>
                          <a:cs typeface="Times New Roman" pitchFamily="18" charset="0"/>
                        </a:rPr>
                        <a:t> behavior; however, few investigations have integrated these three dimensions simultaneously.</a:t>
                      </a:r>
                      <a:endParaRPr lang="en-US" sz="16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buNone/>
            </a:pPr>
            <a:r>
              <a:rPr lang="en-US" sz="2000" dirty="0" smtClean="0">
                <a:latin typeface="Times New Roman" pitchFamily="18" charset="0"/>
                <a:cs typeface="Times New Roman" pitchFamily="18" charset="0"/>
              </a:rPr>
              <a:t>1.Cai</a:t>
            </a:r>
            <a:r>
              <a:rPr lang="en-US" sz="2000" dirty="0" smtClean="0">
                <a:latin typeface="Times New Roman" pitchFamily="18" charset="0"/>
                <a:cs typeface="Times New Roman" pitchFamily="18" charset="0"/>
              </a:rPr>
              <a:t>, L., </a:t>
            </a:r>
            <a:r>
              <a:rPr lang="en-US" sz="2000" dirty="0" err="1" smtClean="0">
                <a:latin typeface="Times New Roman" pitchFamily="18" charset="0"/>
                <a:cs typeface="Times New Roman" pitchFamily="18" charset="0"/>
              </a:rPr>
              <a:t>Jano</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wicz</a:t>
            </a:r>
            <a:r>
              <a:rPr lang="en-US" sz="2000" dirty="0" smtClean="0">
                <a:latin typeface="Times New Roman" pitchFamily="18" charset="0"/>
                <a:cs typeface="Times New Roman" pitchFamily="18" charset="0"/>
              </a:rPr>
              <a:t>, K., Mai, G., Yan, B. an d </a:t>
            </a:r>
            <a:r>
              <a:rPr lang="en-US" sz="2000" dirty="0" err="1" smtClean="0">
                <a:latin typeface="Times New Roman" pitchFamily="18" charset="0"/>
                <a:cs typeface="Times New Roman" pitchFamily="18" charset="0"/>
              </a:rPr>
              <a:t>Zh</a:t>
            </a:r>
            <a:r>
              <a:rPr lang="en-US" sz="2000" dirty="0" smtClean="0">
                <a:latin typeface="Times New Roman" pitchFamily="18" charset="0"/>
                <a:cs typeface="Times New Roman" pitchFamily="18" charset="0"/>
              </a:rPr>
              <a:t> u, R., 202 0. Traffic </a:t>
            </a:r>
            <a:r>
              <a:rPr lang="en-US" sz="2000" dirty="0" err="1" smtClean="0">
                <a:latin typeface="Times New Roman" pitchFamily="18" charset="0"/>
                <a:cs typeface="Times New Roman" pitchFamily="18" charset="0"/>
              </a:rPr>
              <a:t>transf</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ormer</a:t>
            </a:r>
            <a:r>
              <a:rPr lang="en-US" sz="2000" dirty="0" smtClean="0">
                <a:latin typeface="Times New Roman" pitchFamily="18" charset="0"/>
                <a:cs typeface="Times New Roman" pitchFamily="18" charset="0"/>
              </a:rPr>
              <a:t> : Capturing the continuity an d periodicity of time series f or traffic forecasting. Transactions in GIS, 24(3), pp.736-755.</a:t>
            </a:r>
          </a:p>
          <a:p>
            <a:pPr algn="just">
              <a:buNone/>
            </a:pPr>
            <a:r>
              <a:rPr lang="en-US" sz="2000" dirty="0" smtClean="0">
                <a:latin typeface="Times New Roman" pitchFamily="18" charset="0"/>
                <a:cs typeface="Times New Roman" pitchFamily="18" charset="0"/>
              </a:rPr>
              <a:t> 2. </a:t>
            </a:r>
            <a:r>
              <a:rPr lang="en-US" sz="2000" dirty="0" err="1" smtClean="0">
                <a:latin typeface="Times New Roman" pitchFamily="18" charset="0"/>
                <a:cs typeface="Times New Roman" pitchFamily="18" charset="0"/>
              </a:rPr>
              <a:t>Gu</a:t>
            </a:r>
            <a:r>
              <a:rPr lang="en-US" sz="2000" dirty="0" smtClean="0">
                <a:latin typeface="Times New Roman" pitchFamily="18" charset="0"/>
                <a:cs typeface="Times New Roman" pitchFamily="18" charset="0"/>
              </a:rPr>
              <a:t>, J., W an g, Z., </a:t>
            </a:r>
            <a:r>
              <a:rPr lang="en-US" sz="2000" dirty="0" err="1" smtClean="0">
                <a:latin typeface="Times New Roman" pitchFamily="18" charset="0"/>
                <a:cs typeface="Times New Roman" pitchFamily="18" charset="0"/>
              </a:rPr>
              <a:t>Kuen</a:t>
            </a:r>
            <a:r>
              <a:rPr lang="en-US" sz="2000" dirty="0" smtClean="0">
                <a:latin typeface="Times New Roman" pitchFamily="18" charset="0"/>
                <a:cs typeface="Times New Roman" pitchFamily="18" charset="0"/>
              </a:rPr>
              <a:t> , J., Ma, L., </a:t>
            </a:r>
            <a:r>
              <a:rPr lang="en-US" sz="2000" dirty="0" err="1" smtClean="0">
                <a:latin typeface="Times New Roman" pitchFamily="18" charset="0"/>
                <a:cs typeface="Times New Roman" pitchFamily="18" charset="0"/>
              </a:rPr>
              <a:t>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ahr</a:t>
            </a:r>
            <a:r>
              <a:rPr lang="en-US" sz="2000" dirty="0" smtClean="0">
                <a:latin typeface="Times New Roman" pitchFamily="18" charset="0"/>
                <a:cs typeface="Times New Roman" pitchFamily="18" charset="0"/>
              </a:rPr>
              <a:t> o </a:t>
            </a:r>
            <a:r>
              <a:rPr lang="en-US" sz="2000" dirty="0" err="1" smtClean="0">
                <a:latin typeface="Times New Roman" pitchFamily="18" charset="0"/>
                <a:cs typeface="Times New Roman" pitchFamily="18" charset="0"/>
              </a:rPr>
              <a:t>udy</a:t>
            </a:r>
            <a:r>
              <a:rPr lang="en-US" sz="2000" dirty="0" smtClean="0">
                <a:latin typeface="Times New Roman" pitchFamily="18" charset="0"/>
                <a:cs typeface="Times New Roman" pitchFamily="18" charset="0"/>
              </a:rPr>
              <a:t>, A., </a:t>
            </a:r>
            <a:r>
              <a:rPr lang="en-US" sz="2000" dirty="0" err="1" smtClean="0">
                <a:latin typeface="Times New Roman" pitchFamily="18" charset="0"/>
                <a:cs typeface="Times New Roman" pitchFamily="18" charset="0"/>
              </a:rPr>
              <a:t>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uai</a:t>
            </a:r>
            <a:r>
              <a:rPr lang="en-US" sz="2000" dirty="0" smtClean="0">
                <a:latin typeface="Times New Roman" pitchFamily="18" charset="0"/>
                <a:cs typeface="Times New Roman" pitchFamily="18" charset="0"/>
              </a:rPr>
              <a:t>, B., Liu, T., W an g, X. , W an g, G. , Ca </a:t>
            </a:r>
            <a:r>
              <a:rPr lang="en-US" sz="2000" dirty="0" err="1" smtClean="0">
                <a:latin typeface="Times New Roman" pitchFamily="18" charset="0"/>
                <a:cs typeface="Times New Roman" pitchFamily="18" charset="0"/>
              </a:rPr>
              <a:t>i</a:t>
            </a:r>
            <a:r>
              <a:rPr lang="en-US" sz="2000" dirty="0" smtClean="0">
                <a:latin typeface="Times New Roman" pitchFamily="18" charset="0"/>
                <a:cs typeface="Times New Roman" pitchFamily="18" charset="0"/>
              </a:rPr>
              <a:t>, J. an d Ch en , T . , 201 8. Recent advances in </a:t>
            </a:r>
            <a:r>
              <a:rPr lang="en-US" sz="2000" dirty="0" err="1" smtClean="0">
                <a:latin typeface="Times New Roman" pitchFamily="18" charset="0"/>
                <a:cs typeface="Times New Roman" pitchFamily="18" charset="0"/>
              </a:rPr>
              <a:t>convolutional</a:t>
            </a:r>
            <a:r>
              <a:rPr lang="en-US" sz="2000" dirty="0" smtClean="0">
                <a:latin typeface="Times New Roman" pitchFamily="18" charset="0"/>
                <a:cs typeface="Times New Roman" pitchFamily="18" charset="0"/>
              </a:rPr>
              <a:t> neural networks. Pattern Recognition, 77, pp.354-377. </a:t>
            </a:r>
          </a:p>
          <a:p>
            <a:pPr algn="just">
              <a:buNone/>
            </a:pPr>
            <a:r>
              <a:rPr lang="en-US" sz="2000" dirty="0" smtClean="0">
                <a:latin typeface="Times New Roman" pitchFamily="18" charset="0"/>
                <a:cs typeface="Times New Roman" pitchFamily="18" charset="0"/>
              </a:rPr>
              <a:t> </a:t>
            </a:r>
          </a:p>
          <a:p>
            <a:pPr algn="just">
              <a:buNone/>
            </a:pPr>
            <a:r>
              <a:rPr lang="en-US" sz="2000" dirty="0" smtClean="0">
                <a:latin typeface="Times New Roman" pitchFamily="18" charset="0"/>
                <a:cs typeface="Times New Roman" pitchFamily="18" charset="0"/>
              </a:rPr>
              <a:t>3</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Guo</a:t>
            </a:r>
            <a:r>
              <a:rPr lang="en-US" sz="2000" dirty="0" smtClean="0">
                <a:latin typeface="Times New Roman" pitchFamily="18" charset="0"/>
                <a:cs typeface="Times New Roman" pitchFamily="18" charset="0"/>
              </a:rPr>
              <a:t>, S., Lin, Y., Li, S., Chen, Z. and Wan, H., 2019. Deep spatial–t </a:t>
            </a:r>
            <a:r>
              <a:rPr lang="en-US" sz="2000" dirty="0" err="1" smtClean="0">
                <a:latin typeface="Times New Roman" pitchFamily="18" charset="0"/>
                <a:cs typeface="Times New Roman" pitchFamily="18" charset="0"/>
              </a:rPr>
              <a:t>emporal</a:t>
            </a:r>
            <a:r>
              <a:rPr lang="en-US" sz="2000" dirty="0" smtClean="0">
                <a:latin typeface="Times New Roman" pitchFamily="18" charset="0"/>
                <a:cs typeface="Times New Roman" pitchFamily="18" charset="0"/>
              </a:rPr>
              <a:t> 3D </a:t>
            </a:r>
            <a:r>
              <a:rPr lang="en-US" sz="2000" dirty="0" err="1" smtClean="0">
                <a:latin typeface="Times New Roman" pitchFamily="18" charset="0"/>
                <a:cs typeface="Times New Roman" pitchFamily="18" charset="0"/>
              </a:rPr>
              <a:t>convolut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ional</a:t>
            </a:r>
            <a:r>
              <a:rPr lang="en-US" sz="2000" dirty="0" smtClean="0">
                <a:latin typeface="Times New Roman" pitchFamily="18" charset="0"/>
                <a:cs typeface="Times New Roman" pitchFamily="18" charset="0"/>
              </a:rPr>
              <a:t> neural net works for traffic data forecast </a:t>
            </a:r>
            <a:r>
              <a:rPr lang="en-US" sz="2000" dirty="0" err="1" smtClean="0">
                <a:latin typeface="Times New Roman" pitchFamily="18" charset="0"/>
                <a:cs typeface="Times New Roman" pitchFamily="18" charset="0"/>
              </a:rPr>
              <a:t>ing</a:t>
            </a:r>
            <a:r>
              <a:rPr lang="en-US" sz="2000" dirty="0" smtClean="0">
                <a:latin typeface="Times New Roman" pitchFamily="18" charset="0"/>
                <a:cs typeface="Times New Roman" pitchFamily="18" charset="0"/>
              </a:rPr>
              <a:t>. IEEE Transact ions on </a:t>
            </a:r>
            <a:r>
              <a:rPr lang="en-US" sz="2000" dirty="0" err="1" smtClean="0">
                <a:latin typeface="Times New Roman" pitchFamily="18" charset="0"/>
                <a:cs typeface="Times New Roman" pitchFamily="18" charset="0"/>
              </a:rPr>
              <a:t>Int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elligent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Transportat</a:t>
            </a:r>
            <a:r>
              <a:rPr lang="en-US" sz="2000" dirty="0" smtClean="0">
                <a:latin typeface="Times New Roman" pitchFamily="18" charset="0"/>
                <a:cs typeface="Times New Roman" pitchFamily="18" charset="0"/>
              </a:rPr>
              <a:t> ion </a:t>
            </a:r>
            <a:r>
              <a:rPr lang="en-US" sz="2000" dirty="0" err="1" smtClean="0">
                <a:latin typeface="Times New Roman" pitchFamily="18" charset="0"/>
                <a:cs typeface="Times New Roman" pitchFamily="18" charset="0"/>
              </a:rPr>
              <a:t>Syst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ems</a:t>
            </a:r>
            <a:r>
              <a:rPr lang="en-US" sz="2000" dirty="0" smtClean="0">
                <a:latin typeface="Times New Roman" pitchFamily="18" charset="0"/>
                <a:cs typeface="Times New Roman" pitchFamily="18" charset="0"/>
              </a:rPr>
              <a:t>, 20(10), pp.3913-3926. </a:t>
            </a:r>
          </a:p>
          <a:p>
            <a:pPr algn="just">
              <a:buNone/>
            </a:pPr>
            <a:r>
              <a:rPr lang="en-US" sz="2000" dirty="0" smtClean="0">
                <a:latin typeface="Times New Roman" pitchFamily="18" charset="0"/>
                <a:cs typeface="Times New Roman" pitchFamily="18" charset="0"/>
              </a:rPr>
              <a:t> </a:t>
            </a:r>
          </a:p>
          <a:p>
            <a:pPr algn="just">
              <a:buNone/>
            </a:pPr>
            <a:r>
              <a:rPr lang="en-US" sz="2000" dirty="0" smtClean="0">
                <a:latin typeface="Times New Roman" pitchFamily="18" charset="0"/>
                <a:cs typeface="Times New Roman" pitchFamily="18" charset="0"/>
              </a:rPr>
              <a:t>4. </a:t>
            </a:r>
            <a:r>
              <a:rPr lang="en-US" sz="2000" dirty="0" smtClean="0">
                <a:latin typeface="Times New Roman" pitchFamily="18" charset="0"/>
                <a:cs typeface="Times New Roman" pitchFamily="18" charset="0"/>
              </a:rPr>
              <a:t>Liu, K., </a:t>
            </a:r>
            <a:r>
              <a:rPr lang="en-US" sz="2000" dirty="0" err="1" smtClean="0">
                <a:latin typeface="Times New Roman" pitchFamily="18" charset="0"/>
                <a:cs typeface="Times New Roman" pitchFamily="18" charset="0"/>
              </a:rPr>
              <a:t>Gao</a:t>
            </a:r>
            <a:r>
              <a:rPr lang="en-US" sz="2000" dirty="0" smtClean="0">
                <a:latin typeface="Times New Roman" pitchFamily="18" charset="0"/>
                <a:cs typeface="Times New Roman" pitchFamily="18" charset="0"/>
              </a:rPr>
              <a:t>, S., </a:t>
            </a:r>
            <a:r>
              <a:rPr lang="en-US" sz="2000" dirty="0" err="1" smtClean="0">
                <a:latin typeface="Times New Roman" pitchFamily="18" charset="0"/>
                <a:cs typeface="Times New Roman" pitchFamily="18" charset="0"/>
              </a:rPr>
              <a:t>Qiu</a:t>
            </a:r>
            <a:r>
              <a:rPr lang="en-US" sz="2000" dirty="0" smtClean="0">
                <a:latin typeface="Times New Roman" pitchFamily="18" charset="0"/>
                <a:cs typeface="Times New Roman" pitchFamily="18" charset="0"/>
              </a:rPr>
              <a:t>, P ., Liu, X., Yan , B. an d Lu, F., 2 017 . Ro ad2v </a:t>
            </a:r>
            <a:r>
              <a:rPr lang="en-US" sz="2000" dirty="0" err="1" smtClean="0">
                <a:latin typeface="Times New Roman" pitchFamily="18" charset="0"/>
                <a:cs typeface="Times New Roman" pitchFamily="18" charset="0"/>
              </a:rPr>
              <a:t>ec</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Measuring traffic interactions </a:t>
            </a: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urban road system from massive </a:t>
            </a:r>
            <a:r>
              <a:rPr lang="en-US" sz="2000" dirty="0" smtClean="0">
                <a:latin typeface="Times New Roman" pitchFamily="18" charset="0"/>
                <a:cs typeface="Times New Roman" pitchFamily="18" charset="0"/>
              </a:rPr>
              <a:t>t ravel </a:t>
            </a:r>
            <a:r>
              <a:rPr lang="en-US" sz="2000" dirty="0" smtClean="0">
                <a:latin typeface="Times New Roman" pitchFamily="18" charset="0"/>
                <a:cs typeface="Times New Roman" pitchFamily="18" charset="0"/>
              </a:rPr>
              <a:t>routes</a:t>
            </a:r>
            <a:r>
              <a:rPr lang="en-US" sz="2000" dirty="0" smtClean="0">
                <a:latin typeface="Times New Roman" pitchFamily="18" charset="0"/>
                <a:cs typeface="Times New Roman" pitchFamily="18" charset="0"/>
              </a:rPr>
              <a:t>. I SP RS I n t </a:t>
            </a:r>
            <a:r>
              <a:rPr lang="en-US" sz="2000" dirty="0" err="1" smtClean="0">
                <a:latin typeface="Times New Roman" pitchFamily="18" charset="0"/>
                <a:cs typeface="Times New Roman" pitchFamily="18" charset="0"/>
              </a:rPr>
              <a:t>er</a:t>
            </a:r>
            <a:r>
              <a:rPr lang="en-US" sz="2000" dirty="0" smtClean="0">
                <a:latin typeface="Times New Roman" pitchFamily="18" charset="0"/>
                <a:cs typeface="Times New Roman" pitchFamily="18" charset="0"/>
              </a:rPr>
              <a:t> national Jo </a:t>
            </a:r>
            <a:r>
              <a:rPr lang="en-US" sz="2000" dirty="0" err="1" smtClean="0">
                <a:latin typeface="Times New Roman" pitchFamily="18" charset="0"/>
                <a:cs typeface="Times New Roman" pitchFamily="18" charset="0"/>
              </a:rPr>
              <a:t>ur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nal</a:t>
            </a:r>
            <a:r>
              <a:rPr lang="en-US" sz="2000" dirty="0" smtClean="0">
                <a:latin typeface="Times New Roman" pitchFamily="18" charset="0"/>
                <a:cs typeface="Times New Roman" pitchFamily="18" charset="0"/>
              </a:rPr>
              <a:t> o f Geo - </a:t>
            </a:r>
            <a:r>
              <a:rPr lang="en-US" sz="2000" dirty="0" smtClean="0">
                <a:latin typeface="Times New Roman" pitchFamily="18" charset="0"/>
                <a:cs typeface="Times New Roman" pitchFamily="18" charset="0"/>
              </a:rPr>
              <a:t>Info </a:t>
            </a:r>
            <a:r>
              <a:rPr lang="en-US" sz="2000" dirty="0" err="1" smtClean="0">
                <a:latin typeface="Times New Roman" pitchFamily="18" charset="0"/>
                <a:cs typeface="Times New Roman" pitchFamily="18" charset="0"/>
              </a:rPr>
              <a:t>rmation</a:t>
            </a:r>
            <a:r>
              <a:rPr lang="en-US" sz="2000" dirty="0" smtClean="0">
                <a:latin typeface="Times New Roman" pitchFamily="18" charset="0"/>
                <a:cs typeface="Times New Roman" pitchFamily="18" charset="0"/>
              </a:rPr>
              <a:t> , 6 ( 11 ), p .3 21. </a:t>
            </a:r>
          </a:p>
          <a:p>
            <a:pPr algn="just"/>
            <a:r>
              <a:rPr lang="en-US" sz="2000" dirty="0" smtClean="0">
                <a:latin typeface="Times New Roman" pitchFamily="18" charset="0"/>
                <a:cs typeface="Times New Roman" pitchFamily="18" charset="0"/>
              </a:rPr>
              <a:t> </a:t>
            </a:r>
          </a:p>
          <a:p>
            <a:pPr algn="just"/>
            <a:endParaRPr lang="en-US" sz="2000" dirty="0" smtClean="0">
              <a:latin typeface="Times New Roman" pitchFamily="18" charset="0"/>
              <a:cs typeface="Times New Roman" pitchFamily="18" charset="0"/>
            </a:endParaRPr>
          </a:p>
          <a:p>
            <a:pPr algn="just">
              <a:lnSpc>
                <a:spcPct val="16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6172200"/>
          </a:xfrm>
        </p:spPr>
        <p:txBody>
          <a:bodyPr>
            <a:noAutofit/>
          </a:bodyPr>
          <a:lstStyle/>
          <a:p>
            <a:pPr algn="just">
              <a:lnSpc>
                <a:spcPct val="160000"/>
              </a:lnSpc>
              <a:buNone/>
            </a:pPr>
            <a:r>
              <a:rPr lang="en-US" sz="2000" dirty="0" smtClean="0">
                <a:latin typeface="Times New Roman" pitchFamily="18" charset="0"/>
                <a:cs typeface="Times New Roman" pitchFamily="18" charset="0"/>
              </a:rPr>
              <a:t>5. </a:t>
            </a:r>
            <a:r>
              <a:rPr lang="en-US" sz="2000" dirty="0" err="1" smtClean="0">
                <a:latin typeface="Times New Roman" pitchFamily="18" charset="0"/>
                <a:cs typeface="Times New Roman" pitchFamily="18" charset="0"/>
              </a:rPr>
              <a:t>Peng</a:t>
            </a:r>
            <a:r>
              <a:rPr lang="en-US" sz="2000" dirty="0" smtClean="0">
                <a:latin typeface="Times New Roman" pitchFamily="18" charset="0"/>
                <a:cs typeface="Times New Roman" pitchFamily="18" charset="0"/>
              </a:rPr>
              <a:t>, K.C. and Chen, T., 2016, March. Toward correlating and solving </a:t>
            </a:r>
            <a:r>
              <a:rPr lang="en-US" sz="2000" dirty="0" err="1" smtClean="0">
                <a:latin typeface="Times New Roman" pitchFamily="18" charset="0"/>
                <a:cs typeface="Times New Roman" pitchFamily="18" charset="0"/>
              </a:rPr>
              <a:t>abst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ract</a:t>
            </a:r>
            <a:r>
              <a:rPr lang="en-US" sz="2000" dirty="0" smtClean="0">
                <a:latin typeface="Times New Roman" pitchFamily="18" charset="0"/>
                <a:cs typeface="Times New Roman" pitchFamily="18" charset="0"/>
              </a:rPr>
              <a:t> t ask s </a:t>
            </a:r>
            <a:r>
              <a:rPr lang="en-US" sz="2000" dirty="0" err="1" smtClean="0">
                <a:latin typeface="Times New Roman" pitchFamily="18" charset="0"/>
                <a:cs typeface="Times New Roman" pitchFamily="18" charset="0"/>
              </a:rPr>
              <a:t>usin</a:t>
            </a:r>
            <a:r>
              <a:rPr lang="en-US" sz="2000" dirty="0" smtClean="0">
                <a:latin typeface="Times New Roman" pitchFamily="18" charset="0"/>
                <a:cs typeface="Times New Roman" pitchFamily="18" charset="0"/>
              </a:rPr>
              <a:t> g con </a:t>
            </a:r>
            <a:r>
              <a:rPr lang="en-US" sz="2000" dirty="0" err="1" smtClean="0">
                <a:latin typeface="Times New Roman" pitchFamily="18" charset="0"/>
                <a:cs typeface="Times New Roman" pitchFamily="18" charset="0"/>
              </a:rPr>
              <a:t>vo</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lut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io</a:t>
            </a:r>
            <a:r>
              <a:rPr lang="en-US" sz="2000" dirty="0" smtClean="0">
                <a:latin typeface="Times New Roman" pitchFamily="18" charset="0"/>
                <a:cs typeface="Times New Roman" pitchFamily="18" charset="0"/>
              </a:rPr>
              <a:t> n al </a:t>
            </a:r>
            <a:r>
              <a:rPr lang="en-US" sz="2000" dirty="0" err="1" smtClean="0">
                <a:latin typeface="Times New Roman" pitchFamily="18" charset="0"/>
                <a:cs typeface="Times New Roman" pitchFamily="18" charset="0"/>
              </a:rPr>
              <a:t>neur</a:t>
            </a:r>
            <a:r>
              <a:rPr lang="en-US" sz="2000" dirty="0" smtClean="0">
                <a:latin typeface="Times New Roman" pitchFamily="18" charset="0"/>
                <a:cs typeface="Times New Roman" pitchFamily="18" charset="0"/>
              </a:rPr>
              <a:t> al n et </a:t>
            </a:r>
            <a:r>
              <a:rPr lang="en-US" sz="2000" dirty="0" err="1" smtClean="0">
                <a:latin typeface="Times New Roman" pitchFamily="18" charset="0"/>
                <a:cs typeface="Times New Roman" pitchFamily="18" charset="0"/>
              </a:rPr>
              <a:t>wor</a:t>
            </a:r>
            <a:r>
              <a:rPr lang="en-US" sz="2000" dirty="0" smtClean="0">
                <a:latin typeface="Times New Roman" pitchFamily="18" charset="0"/>
                <a:cs typeface="Times New Roman" pitchFamily="18" charset="0"/>
              </a:rPr>
              <a:t> k s. In 20 16 I EEE W </a:t>
            </a:r>
            <a:r>
              <a:rPr lang="en-US" sz="2000" dirty="0" err="1" smtClean="0">
                <a:latin typeface="Times New Roman" pitchFamily="18" charset="0"/>
                <a:cs typeface="Times New Roman" pitchFamily="18" charset="0"/>
              </a:rPr>
              <a:t>int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er</a:t>
            </a:r>
            <a:r>
              <a:rPr lang="en-US" sz="2000" dirty="0" smtClean="0">
                <a:latin typeface="Times New Roman" pitchFamily="18" charset="0"/>
                <a:cs typeface="Times New Roman" pitchFamily="18" charset="0"/>
              </a:rPr>
              <a:t> Conference on Applications of Computer Vision (WACV) (pp. 1-9). IEEE</a:t>
            </a:r>
            <a:r>
              <a:rPr lang="en-US" sz="2000" dirty="0" smtClean="0">
                <a:latin typeface="Times New Roman" pitchFamily="18" charset="0"/>
                <a:cs typeface="Times New Roman" pitchFamily="18" charset="0"/>
              </a:rPr>
              <a:t>.</a:t>
            </a:r>
          </a:p>
          <a:p>
            <a:pPr algn="just">
              <a:lnSpc>
                <a:spcPct val="160000"/>
              </a:lnSpc>
              <a:buNone/>
            </a:pPr>
            <a:r>
              <a:rPr lang="en-US" sz="2000" dirty="0" smtClean="0">
                <a:latin typeface="Times New Roman" pitchFamily="18" charset="0"/>
                <a:cs typeface="Times New Roman" pitchFamily="18" charset="0"/>
              </a:rPr>
              <a:t>6.</a:t>
            </a:r>
            <a:r>
              <a:rPr lang="en-US" sz="2000" dirty="0" smtClean="0">
                <a:latin typeface="Times New Roman" pitchFamily="18" charset="0"/>
                <a:cs typeface="Times New Roman" pitchFamily="18" charset="0"/>
              </a:rPr>
              <a:t> Zhang, C. and </a:t>
            </a:r>
            <a:r>
              <a:rPr lang="en-US" sz="2000" dirty="0" err="1" smtClean="0">
                <a:latin typeface="Times New Roman" pitchFamily="18" charset="0"/>
                <a:cs typeface="Times New Roman" pitchFamily="18" charset="0"/>
              </a:rPr>
              <a:t>Patras</a:t>
            </a:r>
            <a:r>
              <a:rPr lang="en-US" sz="2000" dirty="0" smtClean="0">
                <a:latin typeface="Times New Roman" pitchFamily="18" charset="0"/>
                <a:cs typeface="Times New Roman" pitchFamily="18" charset="0"/>
              </a:rPr>
              <a:t>, P., 2018, June. Long-term mobile traffic forecasting using deep spat </a:t>
            </a:r>
            <a:r>
              <a:rPr lang="en-US" sz="2000" dirty="0" err="1" smtClean="0">
                <a:latin typeface="Times New Roman" pitchFamily="18" charset="0"/>
                <a:cs typeface="Times New Roman" pitchFamily="18" charset="0"/>
              </a:rPr>
              <a:t>io</a:t>
            </a:r>
            <a:r>
              <a:rPr lang="en-US" sz="2000" dirty="0" smtClean="0">
                <a:latin typeface="Times New Roman" pitchFamily="18" charset="0"/>
                <a:cs typeface="Times New Roman" pitchFamily="18" charset="0"/>
              </a:rPr>
              <a:t>-t </a:t>
            </a:r>
            <a:r>
              <a:rPr lang="en-US" sz="2000" dirty="0" err="1" smtClean="0">
                <a:latin typeface="Times New Roman" pitchFamily="18" charset="0"/>
                <a:cs typeface="Times New Roman" pitchFamily="18" charset="0"/>
              </a:rPr>
              <a:t>emporal</a:t>
            </a:r>
            <a:r>
              <a:rPr lang="en-US" sz="2000" dirty="0" smtClean="0">
                <a:latin typeface="Times New Roman" pitchFamily="18" charset="0"/>
                <a:cs typeface="Times New Roman" pitchFamily="18" charset="0"/>
              </a:rPr>
              <a:t> neural net works. In Proceedings of t he Eight </a:t>
            </a:r>
            <a:r>
              <a:rPr lang="en-US" sz="2000" dirty="0" err="1" smtClean="0">
                <a:latin typeface="Times New Roman" pitchFamily="18" charset="0"/>
                <a:cs typeface="Times New Roman" pitchFamily="18" charset="0"/>
              </a:rPr>
              <a:t>eenth</a:t>
            </a:r>
            <a:r>
              <a:rPr lang="en-US" sz="2000" dirty="0" smtClean="0">
                <a:latin typeface="Times New Roman" pitchFamily="18" charset="0"/>
                <a:cs typeface="Times New Roman" pitchFamily="18" charset="0"/>
              </a:rPr>
              <a:t> ACM I </a:t>
            </a:r>
            <a:r>
              <a:rPr lang="en-US" sz="2000" dirty="0" err="1" smtClean="0">
                <a:latin typeface="Times New Roman" pitchFamily="18" charset="0"/>
                <a:cs typeface="Times New Roman" pitchFamily="18" charset="0"/>
              </a:rPr>
              <a:t>ntern</a:t>
            </a:r>
            <a:r>
              <a:rPr lang="en-US" sz="2000" dirty="0" smtClean="0">
                <a:latin typeface="Times New Roman" pitchFamily="18" charset="0"/>
                <a:cs typeface="Times New Roman" pitchFamily="18" charset="0"/>
              </a:rPr>
              <a:t> at </a:t>
            </a:r>
            <a:r>
              <a:rPr lang="en-US" sz="2000" dirty="0" err="1" smtClean="0">
                <a:latin typeface="Times New Roman" pitchFamily="18" charset="0"/>
                <a:cs typeface="Times New Roman" pitchFamily="18" charset="0"/>
              </a:rPr>
              <a:t>io</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nal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Sy</a:t>
            </a:r>
            <a:r>
              <a:rPr lang="en-US" sz="2000" dirty="0" smtClean="0">
                <a:latin typeface="Times New Roman" pitchFamily="18" charset="0"/>
                <a:cs typeface="Times New Roman" pitchFamily="18" charset="0"/>
              </a:rPr>
              <a:t> mp o </a:t>
            </a:r>
            <a:r>
              <a:rPr lang="en-US" sz="2000" dirty="0" err="1" smtClean="0">
                <a:latin typeface="Times New Roman" pitchFamily="18" charset="0"/>
                <a:cs typeface="Times New Roman" pitchFamily="18" charset="0"/>
              </a:rPr>
              <a:t>sium</a:t>
            </a:r>
            <a:r>
              <a:rPr lang="en-US" sz="2000" dirty="0" smtClean="0">
                <a:latin typeface="Times New Roman" pitchFamily="18" charset="0"/>
                <a:cs typeface="Times New Roman" pitchFamily="18" charset="0"/>
              </a:rPr>
              <a:t> on Mo bile Ad Hoc Networking and Computing (pp. 231-240).</a:t>
            </a:r>
          </a:p>
          <a:p>
            <a:pPr algn="just">
              <a:lnSpc>
                <a:spcPct val="160000"/>
              </a:lnSpc>
              <a:buNone/>
            </a:pPr>
            <a:r>
              <a:rPr lang="en-US" sz="2000" dirty="0" smtClean="0">
                <a:latin typeface="Times New Roman" pitchFamily="18" charset="0"/>
                <a:cs typeface="Times New Roman" pitchFamily="18" charset="0"/>
              </a:rPr>
              <a:t>7.</a:t>
            </a:r>
            <a:r>
              <a:rPr lang="en-US" sz="2000" dirty="0" smtClean="0"/>
              <a:t> </a:t>
            </a:r>
            <a:r>
              <a:rPr lang="en-US" sz="2000" dirty="0" err="1" smtClean="0">
                <a:latin typeface="Times New Roman" pitchFamily="18" charset="0"/>
                <a:cs typeface="Times New Roman" pitchFamily="18" charset="0"/>
              </a:rPr>
              <a:t>Iyer</a:t>
            </a:r>
            <a:r>
              <a:rPr lang="en-US" sz="2000" dirty="0" smtClean="0">
                <a:latin typeface="Times New Roman" pitchFamily="18" charset="0"/>
                <a:cs typeface="Times New Roman" pitchFamily="18" charset="0"/>
              </a:rPr>
              <a:t> , S.R., An, U. an d Subramanian , L., 202 0, May . Forecast in g Sparse Traffic Congestion Patterns Using Message-Passing RNNS. In ICASSP 2 020 -2 020 I EEE International Conference on Acoustics, Speech an d Sign al Processing g ( I CASSP ) ( p </a:t>
            </a:r>
            <a:r>
              <a:rPr lang="en-US" sz="2000" dirty="0" err="1" smtClean="0">
                <a:latin typeface="Times New Roman" pitchFamily="18" charset="0"/>
                <a:cs typeface="Times New Roman" pitchFamily="18" charset="0"/>
              </a:rPr>
              <a:t>p</a:t>
            </a:r>
            <a:r>
              <a:rPr lang="en-US" sz="2000" dirty="0" smtClean="0">
                <a:latin typeface="Times New Roman" pitchFamily="18" charset="0"/>
                <a:cs typeface="Times New Roman" pitchFamily="18" charset="0"/>
              </a:rPr>
              <a:t>. 3 772 -3 776 ). I EEE</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1125</TotalTime>
  <Words>1016</Words>
  <Application>Microsoft Office PowerPoint</Application>
  <PresentationFormat>On-screen Show (4:3)</PresentationFormat>
  <Paragraphs>60</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Traffic Forecasting and Decision making of investment and construction of Tourism Highway under the Background of Artificial intelligence</vt:lpstr>
      <vt:lpstr>Abstract</vt:lpstr>
      <vt:lpstr>Existing System</vt:lpstr>
      <vt:lpstr>Slide 4</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463</cp:revision>
  <dcterms:created xsi:type="dcterms:W3CDTF">2006-08-16T00:00:00Z</dcterms:created>
  <dcterms:modified xsi:type="dcterms:W3CDTF">2021-02-25T10:24:47Z</dcterms:modified>
</cp:coreProperties>
</file>