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312" r:id="rId4"/>
    <p:sldId id="260" r:id="rId5"/>
    <p:sldId id="262" r:id="rId6"/>
    <p:sldId id="263" r:id="rId7"/>
    <p:sldId id="294" r:id="rId8"/>
    <p:sldId id="298" r:id="rId9"/>
    <p:sldId id="310" r:id="rId10"/>
    <p:sldId id="311" r:id="rId11"/>
    <p:sldId id="296" r:id="rId12"/>
    <p:sldId id="295" r:id="rId13"/>
    <p:sldId id="307" r:id="rId14"/>
    <p:sldId id="30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914400"/>
            <a:ext cx="7467600" cy="48006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A Dynamic Deep-learning-based Virtual </a:t>
            </a:r>
            <a:r>
              <a:rPr lang="en-US" b="1" dirty="0" smtClean="0"/>
              <a:t>Edge Node </a:t>
            </a:r>
            <a:r>
              <a:rPr lang="en-US" b="1" dirty="0" smtClean="0"/>
              <a:t>Placement Scheme for Edge </a:t>
            </a:r>
            <a:r>
              <a:rPr lang="en-US" b="1" dirty="0" smtClean="0"/>
              <a:t>Cloud Systems </a:t>
            </a:r>
            <a:r>
              <a:rPr lang="en-US" b="1" dirty="0" smtClean="0"/>
              <a:t>in Mobile Environment</a:t>
            </a:r>
            <a:r>
              <a:rPr lang="en-US" b="1" dirty="0" smtClean="0"/>
              <a:t/>
            </a:r>
            <a:br>
              <a:rPr lang="en-US" b="1" dirty="0" smtClean="0"/>
            </a:br>
            <a:r>
              <a:rPr lang="en-US" b="1" dirty="0" smtClean="0"/>
              <a:t/>
            </a:r>
            <a:br>
              <a:rPr lang="en-US" b="1" dirty="0" smtClean="0"/>
            </a:br>
            <a:r>
              <a:rPr lang="en-US" b="1" dirty="0" smtClean="0"/>
              <a:t/>
            </a:r>
            <a:br>
              <a:rPr lang="en-US" b="1" dirty="0" smtClean="0"/>
            </a:b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None/>
            </a:pPr>
            <a:r>
              <a:rPr lang="en-US" sz="2000" dirty="0" smtClean="0">
                <a:latin typeface="Times New Roman" pitchFamily="18" charset="0"/>
                <a:ea typeface="Tahoma" pitchFamily="34" charset="0"/>
                <a:cs typeface="Times New Roman" pitchFamily="18" charset="0"/>
              </a:rPr>
              <a:t>Edge </a:t>
            </a:r>
            <a:r>
              <a:rPr lang="en-US" sz="2000" dirty="0" smtClean="0">
                <a:latin typeface="Times New Roman" pitchFamily="18" charset="0"/>
                <a:ea typeface="Tahoma" pitchFamily="34" charset="0"/>
                <a:cs typeface="Times New Roman" pitchFamily="18" charset="0"/>
              </a:rPr>
              <a:t>node placement is a key topic to edge cloud </a:t>
            </a:r>
            <a:r>
              <a:rPr lang="en-US" sz="2000" dirty="0" smtClean="0">
                <a:latin typeface="Times New Roman" pitchFamily="18" charset="0"/>
                <a:ea typeface="Tahoma" pitchFamily="34" charset="0"/>
                <a:cs typeface="Times New Roman" pitchFamily="18" charset="0"/>
              </a:rPr>
              <a:t>systems for </a:t>
            </a:r>
            <a:r>
              <a:rPr lang="en-US" sz="2000" dirty="0" smtClean="0">
                <a:latin typeface="Times New Roman" pitchFamily="18" charset="0"/>
                <a:ea typeface="Tahoma" pitchFamily="34" charset="0"/>
                <a:cs typeface="Times New Roman" pitchFamily="18" charset="0"/>
              </a:rPr>
              <a:t>that it affects their service performances significantly. Previous solutions based on the existing information are not suitable for the mobile environment due to the mobility and random Internet access of end users. In this paper, we propose a dynamic virtual edge node placement scheme, in which the edge node placement strategy is generated based on the prediction information. Our placement scheme applies the pay-as-you-go and Spot Instance model of cloud computing, which may allocate the service resources with low cost conveniently and flexibly. What’s more Long Short-Term Memory (LSTM) is implemented to predict the information of end users’ requests and the resources’ prices, endowing the generated placement strategy with the adaptability to the change of end users. </a:t>
            </a:r>
            <a:endParaRPr lang="en-US" sz="2000" dirty="0" smtClean="0">
              <a:latin typeface="Times New Roman" pitchFamily="18" charset="0"/>
              <a:ea typeface="Tahoma" pitchFamily="34" charset="0"/>
              <a:cs typeface="Times New Roman" pitchFamily="18" charset="0"/>
            </a:endParaRPr>
          </a:p>
          <a:p>
            <a:endParaRPr lang="en-US" sz="2400" dirty="0" smtClean="0"/>
          </a:p>
          <a:p>
            <a:endParaRPr lang="en-US" sz="2400" dirty="0" smtClean="0"/>
          </a:p>
          <a:p>
            <a:endParaRPr lang="en-US" sz="2400" dirty="0" smtClean="0"/>
          </a:p>
          <a:p>
            <a:endParaRPr lang="en-US" sz="2400" dirty="0" smtClean="0"/>
          </a:p>
          <a:p>
            <a:endParaRPr lang="en-US" sz="2400" dirty="0" smtClean="0"/>
          </a:p>
          <a:p>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92500"/>
          </a:bodyPr>
          <a:lstStyle/>
          <a:p>
            <a:pPr algn="just">
              <a:lnSpc>
                <a:spcPct val="150000"/>
              </a:lnSpc>
              <a:buNone/>
            </a:pPr>
            <a:r>
              <a:rPr lang="en-US" sz="2400" dirty="0" smtClean="0">
                <a:latin typeface="Times New Roman" pitchFamily="18" charset="0"/>
                <a:cs typeface="Times New Roman" pitchFamily="18" charset="0"/>
              </a:rPr>
              <a:t>	At </a:t>
            </a:r>
            <a:r>
              <a:rPr lang="en-US" sz="2400" dirty="0" smtClean="0">
                <a:latin typeface="Times New Roman" pitchFamily="18" charset="0"/>
                <a:cs typeface="Times New Roman" pitchFamily="18" charset="0"/>
              </a:rPr>
              <a:t>last, a set of hierarchical-clustering-based placement algorithms are proposed, which not only locate virtual edge nodes and allocate their corresponding service resources actively, but also guarantee the service quality of end users with low time complexity. The simulation with trace data shows that compared with K-means-clustering-based placement schemes, our virtual edge node placement scheme can provide users with high-quality service in terms of network delay with relatively low placement cost time-efficiently.</a:t>
            </a:r>
          </a:p>
          <a:p>
            <a:pPr algn="just">
              <a:lnSpc>
                <a:spcPct val="150000"/>
              </a:lnSpc>
            </a:pPr>
            <a:r>
              <a:rPr lang="en-US" sz="2400" b="1"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lgn="just">
              <a:lnSpc>
                <a:spcPct val="150000"/>
              </a:lnSpc>
            </a:pPr>
            <a:endParaRPr lang="en-US"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The performance of mobile computing would be significantly improved by leveraging cloud computing and mi-grating mobile workloads for remote execution at the cloud. In this paper, to efficiently handle the peak load and satisfy the requirements of remote program execution, we propose to deploy cloud servers at the network edge and design the edge cloud as a tree hierarchy of geo-distributed servers, so as to efficiently utilize the cloud resources to serve the peak loads from mobile users.</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rmAutofit/>
          </a:bodyPr>
          <a:lstStyle/>
          <a:p>
            <a:pPr algn="just">
              <a:lnSpc>
                <a:spcPct val="150000"/>
              </a:lnSpc>
            </a:pPr>
            <a:r>
              <a:rPr lang="en-US" sz="2000" dirty="0" smtClean="0">
                <a:latin typeface="Times New Roman" pitchFamily="18" charset="0"/>
                <a:cs typeface="Times New Roman" pitchFamily="18" charset="0"/>
              </a:rPr>
              <a:t>When there is only one server at each tier of the edge cloud, we formulate the workload placement problem as a mixed nonlinear integer programming (MNIP) problem, with integer variables indicating the locations of workloads being placed and non-integer variables indicating the amount of capacity allocated to execute each workload.</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hierarchical architecture of edge cloud enables aggregation of the peak loads across different tiers of cloud servers to maximize the amount of mobile workloads being served</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To ensure efficient utilization of cloud resources, we further propose a workload placement algorithm that decides which edge cloud server’s mobile programs are placed on and how much computational capacity is provisioned to execute each program</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performance of our proposed hierarchical edge cloud architecture on serving mobile workloads is evaluated by formal analysis, small-scale system experimentation, and large-scale trace-based simulations.</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lvl="0">
              <a:lnSpc>
                <a:spcPct val="150000"/>
              </a:lnSpc>
            </a:pPr>
            <a:r>
              <a:rPr lang="en-US" sz="2000" dirty="0" smtClean="0">
                <a:latin typeface="Times New Roman" pitchFamily="18" charset="0"/>
                <a:cs typeface="Times New Roman" pitchFamily="18" charset="0"/>
              </a:rPr>
              <a:t>To introduce a novel problem definition for two-level container allocation.</a:t>
            </a:r>
          </a:p>
          <a:p>
            <a:pPr lvl="0">
              <a:lnSpc>
                <a:spcPct val="150000"/>
              </a:lnSpc>
            </a:pPr>
            <a:r>
              <a:rPr lang="en-US" sz="2000" dirty="0" smtClean="0">
                <a:latin typeface="Times New Roman" pitchFamily="18" charset="0"/>
                <a:cs typeface="Times New Roman" pitchFamily="18" charset="0"/>
              </a:rPr>
              <a:t>To develop a hybrid approach GPHH and human-designed rules.</a:t>
            </a:r>
          </a:p>
          <a:p>
            <a:pPr lvl="0">
              <a:lnSpc>
                <a:spcPct val="150000"/>
              </a:lnSpc>
            </a:pPr>
            <a:r>
              <a:rPr lang="en-US" sz="2000" dirty="0" smtClean="0">
                <a:latin typeface="Times New Roman" pitchFamily="18" charset="0"/>
                <a:cs typeface="Times New Roman" pitchFamily="18" charset="0"/>
              </a:rPr>
              <a:t>To evaluate our proposed approach on benchmark datasets.</a:t>
            </a:r>
          </a:p>
          <a:p>
            <a:pPr>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Deep learning-driven wireless communication for edge-cloud computing:  opportunities and challenges | Journal of Cloud Computing | Full Text"/>
          <p:cNvPicPr>
            <a:picLocks noGrp="1"/>
          </p:cNvPicPr>
          <p:nvPr>
            <p:ph idx="1"/>
          </p:nvPr>
        </p:nvPicPr>
        <p:blipFill>
          <a:blip r:embed="rId2"/>
          <a:srcRect/>
          <a:stretch>
            <a:fillRect/>
          </a:stretch>
        </p:blipFill>
        <p:spPr bwMode="auto">
          <a:xfrm>
            <a:off x="1922462" y="1633537"/>
            <a:ext cx="6524625" cy="442912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5765800"/>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kumimoji="0" lang="en-US" sz="1800" kern="1200" dirty="0" smtClean="0">
                          <a:solidFill>
                            <a:schemeClr val="dk1"/>
                          </a:solidFill>
                          <a:latin typeface="+mn-lt"/>
                          <a:ea typeface="+mn-ea"/>
                          <a:cs typeface="+mn-cs"/>
                        </a:rPr>
                        <a:t>Classification of optimization problems in fog computing, Future Generation Computer Systems</a:t>
                      </a:r>
                      <a:endParaRPr lang="en-US" dirty="0">
                        <a:latin typeface="Times New Roman" pitchFamily="18" charset="0"/>
                        <a:cs typeface="Times New Roman" pitchFamily="18" charset="0"/>
                      </a:endParaRPr>
                    </a:p>
                  </a:txBody>
                  <a:tcPr/>
                </a:tc>
                <a:tc>
                  <a:txBody>
                    <a:bodyPr/>
                    <a:lstStyle/>
                    <a:p>
                      <a:pPr algn="just"/>
                      <a:r>
                        <a:rPr kumimoji="0" lang="en-US" sz="1800" kern="1200" dirty="0" err="1" smtClean="0">
                          <a:solidFill>
                            <a:schemeClr val="dk1"/>
                          </a:solidFill>
                          <a:latin typeface="+mn-lt"/>
                          <a:ea typeface="+mn-ea"/>
                          <a:cs typeface="+mn-cs"/>
                        </a:rPr>
                        <a:t>Bellendorf</a:t>
                      </a:r>
                      <a:r>
                        <a:rPr kumimoji="0" lang="en-US" sz="1800" kern="1200" dirty="0" smtClean="0">
                          <a:solidFill>
                            <a:schemeClr val="dk1"/>
                          </a:solidFill>
                          <a:latin typeface="+mn-lt"/>
                          <a:ea typeface="+mn-ea"/>
                          <a:cs typeface="+mn-cs"/>
                        </a:rPr>
                        <a:t>, Z. A. Mann, ,</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Big data analytics with the cloud computing are one of the emerging area for processing and analytics. Fog computing is the paradigm where fog devices help to reduce latency and increase throughput for assisting at the edge of the client.</a:t>
                      </a:r>
                      <a:endParaRPr lang="en-US" dirty="0" smtClean="0">
                        <a:latin typeface="Times New Roman" pitchFamily="18" charset="0"/>
                        <a:cs typeface="Times New Roman" pitchFamily="18" charset="0"/>
                      </a:endParaRPr>
                    </a:p>
                  </a:txBody>
                  <a:tcPr/>
                </a:tc>
              </a:tr>
              <a:tr h="370840">
                <a:tc>
                  <a:txBody>
                    <a:bodyPr/>
                    <a:lstStyle/>
                    <a:p>
                      <a:pPr algn="just"/>
                      <a:r>
                        <a:rPr kumimoji="0" lang="en-US" sz="1800" kern="1200" dirty="0" smtClean="0">
                          <a:solidFill>
                            <a:schemeClr val="dk1"/>
                          </a:solidFill>
                          <a:latin typeface="+mn-lt"/>
                          <a:ea typeface="+mn-ea"/>
                          <a:cs typeface="+mn-cs"/>
                        </a:rPr>
                        <a:t>Price-Based Distributed Offloading for Mobile-Edge Computing With Computation Capacity Constraints</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M. Liu and Y. Liu, </a:t>
                      </a:r>
                      <a:endParaRPr lang="en-US"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Mobile-edge computing (MEC) is a promising technology to enable real-time information transmission and com-putting by offloading computation tasks from wireless devices to network edge. In this study, we propose a price-based distributed method to manage the offloaded computation tasks from users.</a:t>
                      </a:r>
                    </a:p>
                    <a:p>
                      <a:pPr algn="just"/>
                      <a:endParaRPr lang="en-US"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6714554"/>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r>
                        <a:rPr kumimoji="0" lang="en-US" sz="1800" kern="1200" dirty="0" smtClean="0">
                          <a:solidFill>
                            <a:schemeClr val="dk1"/>
                          </a:solidFill>
                          <a:latin typeface="+mn-lt"/>
                          <a:ea typeface="+mn-ea"/>
                          <a:cs typeface="+mn-cs"/>
                        </a:rPr>
                        <a:t>Live migration of virtual network functions in cloud-based edge networks</a:t>
                      </a:r>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400" dirty="0">
                          <a:latin typeface="Times New Roman"/>
                          <a:ea typeface="Calibri"/>
                          <a:cs typeface="Times New Roman"/>
                        </a:rPr>
                        <a:t>W. </a:t>
                      </a:r>
                      <a:r>
                        <a:rPr lang="en-US" sz="1400" dirty="0" err="1">
                          <a:latin typeface="Times New Roman"/>
                          <a:ea typeface="Calibri"/>
                          <a:cs typeface="Times New Roman"/>
                        </a:rPr>
                        <a:t>Cerroni</a:t>
                      </a:r>
                      <a:r>
                        <a:rPr lang="en-US" sz="1400" dirty="0">
                          <a:latin typeface="Times New Roman"/>
                          <a:ea typeface="Calibri"/>
                          <a:cs typeface="Times New Roman"/>
                        </a:rPr>
                        <a:t>, F. </a:t>
                      </a:r>
                      <a:r>
                        <a:rPr lang="en-US" sz="1400" dirty="0" err="1">
                          <a:latin typeface="Times New Roman"/>
                          <a:ea typeface="Calibri"/>
                          <a:cs typeface="Times New Roman"/>
                        </a:rPr>
                        <a:t>Callegati</a:t>
                      </a:r>
                      <a:r>
                        <a:rPr lang="en-US" sz="1400" dirty="0">
                          <a:latin typeface="Times New Roman"/>
                          <a:ea typeface="Calibri"/>
                          <a:cs typeface="Times New Roman"/>
                        </a:rPr>
                        <a:t>, </a:t>
                      </a:r>
                      <a:endParaRPr lang="en-US" sz="1100" dirty="0">
                        <a:latin typeface="Calibri"/>
                        <a:ea typeface="Calibri"/>
                        <a:cs typeface="Times New Roman"/>
                      </a:endParaRPr>
                    </a:p>
                  </a:txBody>
                  <a:tcPr marL="68580" marR="68580" marT="0" marB="0"/>
                </a:tc>
                <a:tc>
                  <a:txBody>
                    <a:bodyPr/>
                    <a:lstStyle/>
                    <a:p>
                      <a:pPr algn="just"/>
                      <a:r>
                        <a:rPr kumimoji="0" lang="en-US" sz="1800" kern="1200" dirty="0" smtClean="0">
                          <a:solidFill>
                            <a:schemeClr val="dk1"/>
                          </a:solidFill>
                          <a:latin typeface="+mn-lt"/>
                          <a:ea typeface="+mn-ea"/>
                          <a:cs typeface="+mn-cs"/>
                        </a:rPr>
                        <a:t>While relocation of bi-directional service flows immobile services with computation offloading, round trip delay of in-flight service packets should be kept short to provide swift responses in the services. </a:t>
                      </a:r>
                      <a:endParaRPr lang="en-US" dirty="0">
                        <a:latin typeface="Times New Roman" pitchFamily="18" charset="0"/>
                        <a:cs typeface="Times New Roman" pitchFamily="18" charset="0"/>
                      </a:endParaRPr>
                    </a:p>
                  </a:txBody>
                  <a:tcPr/>
                </a:tc>
              </a:tr>
              <a:tr h="636135">
                <a:tc>
                  <a:txBody>
                    <a:bodyPr/>
                    <a:lstStyle/>
                    <a:p>
                      <a:r>
                        <a:rPr kumimoji="0" lang="en-US" sz="2000" kern="1200" dirty="0" smtClean="0">
                          <a:solidFill>
                            <a:schemeClr val="dk1"/>
                          </a:solidFill>
                          <a:latin typeface="Times New Roman" pitchFamily="18" charset="0"/>
                          <a:ea typeface="+mn-ea"/>
                          <a:cs typeface="Times New Roman" pitchFamily="18" charset="0"/>
                        </a:rPr>
                        <a:t>Cost Aware cloudlet Placement for big data processing at the edge.</a:t>
                      </a:r>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Q. Fan and N. </a:t>
                      </a:r>
                      <a:r>
                        <a:rPr kumimoji="0" lang="en-US" sz="2000" kern="1200" dirty="0" err="1" smtClean="0">
                          <a:solidFill>
                            <a:schemeClr val="dk1"/>
                          </a:solidFill>
                          <a:latin typeface="Times New Roman" pitchFamily="18" charset="0"/>
                          <a:ea typeface="+mn-ea"/>
                          <a:cs typeface="Times New Roman" pitchFamily="18" charset="0"/>
                        </a:rPr>
                        <a:t>Ansari</a:t>
                      </a:r>
                      <a:r>
                        <a:rPr kumimoji="0" lang="en-US" sz="2000" kern="1200" dirty="0" smtClean="0">
                          <a:solidFill>
                            <a:schemeClr val="dk1"/>
                          </a:solidFill>
                          <a:latin typeface="Times New Roman" pitchFamily="18" charset="0"/>
                          <a:ea typeface="+mn-ea"/>
                          <a:cs typeface="Times New Roman" pitchFamily="18" charset="0"/>
                        </a:rPr>
                        <a:t>, </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2000" dirty="0">
                          <a:latin typeface="Times New Roman" pitchFamily="18" charset="0"/>
                          <a:ea typeface="Calibri"/>
                          <a:cs typeface="Times New Roman" pitchFamily="18" charset="0"/>
                        </a:rPr>
                        <a:t>As accessing computing resources from the remote cloud inherently incurs high end-to-end (E2E) delay for mobile users, cloudlets, which are deployed at the edge of a network, can potentially mitigate this problem.</a:t>
                      </a: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066800"/>
            <a:ext cx="7498080" cy="5181600"/>
          </a:xfrm>
        </p:spPr>
        <p:txBody>
          <a:bodyPr>
            <a:normAutofit lnSpcReduction="10000"/>
          </a:bodyPr>
          <a:lstStyle/>
          <a:p>
            <a:pPr>
              <a:buNone/>
            </a:pPr>
            <a:r>
              <a:rPr lang="en-US" sz="1900"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1.Z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Sanaei</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Abolfazli</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Gani</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Buyya</a:t>
            </a:r>
            <a:r>
              <a:rPr lang="en-US" sz="2000" dirty="0" smtClean="0">
                <a:latin typeface="Times New Roman" pitchFamily="18" charset="0"/>
                <a:cs typeface="Times New Roman" pitchFamily="18" charset="0"/>
              </a:rPr>
              <a:t>, Heterogeneity in Mobile Cloud Computing: Taxonomy and Open Challenges, </a:t>
            </a:r>
            <a:r>
              <a:rPr lang="en-US" sz="2000" dirty="0" smtClean="0">
                <a:latin typeface="Times New Roman" pitchFamily="18" charset="0"/>
                <a:cs typeface="Times New Roman" pitchFamily="18" charset="0"/>
              </a:rPr>
              <a:t>.</a:t>
            </a:r>
          </a:p>
          <a:p>
            <a:pPr algn="just">
              <a:lnSpc>
                <a:spcPct val="150000"/>
              </a:lnSpc>
              <a:buNone/>
            </a:pPr>
            <a:r>
              <a:rPr lang="en-US" sz="2000" dirty="0" smtClean="0">
                <a:latin typeface="Times New Roman" pitchFamily="18" charset="0"/>
                <a:cs typeface="Times New Roman" pitchFamily="18" charset="0"/>
              </a:rPr>
              <a:t>2.</a:t>
            </a:r>
            <a:r>
              <a:rPr lang="en-US" sz="2000" dirty="0" smtClean="0">
                <a:latin typeface="Times New Roman" pitchFamily="18" charset="0"/>
                <a:cs typeface="Times New Roman" pitchFamily="18" charset="0"/>
              </a:rPr>
              <a:t> L. Tong, Y. Li, and W. </a:t>
            </a:r>
            <a:r>
              <a:rPr lang="en-US" sz="2000" dirty="0" err="1" smtClean="0">
                <a:latin typeface="Times New Roman" pitchFamily="18" charset="0"/>
                <a:cs typeface="Times New Roman" pitchFamily="18" charset="0"/>
              </a:rPr>
              <a:t>Gao</a:t>
            </a:r>
            <a:r>
              <a:rPr lang="en-US" sz="2000" dirty="0" smtClean="0">
                <a:latin typeface="Times New Roman" pitchFamily="18" charset="0"/>
                <a:cs typeface="Times New Roman" pitchFamily="18" charset="0"/>
              </a:rPr>
              <a:t>, A hierarchical edge cloud architecture for mobile </a:t>
            </a:r>
            <a:r>
              <a:rPr lang="en-US" sz="2000" dirty="0" smtClean="0">
                <a:latin typeface="Times New Roman" pitchFamily="18" charset="0"/>
                <a:cs typeface="Times New Roman" pitchFamily="18" charset="0"/>
              </a:rPr>
              <a:t>computing.</a:t>
            </a:r>
          </a:p>
          <a:p>
            <a:pPr algn="just">
              <a:lnSpc>
                <a:spcPct val="150000"/>
              </a:lnSpc>
              <a:buNone/>
            </a:pPr>
            <a:r>
              <a:rPr lang="en-US" sz="2000" dirty="0" smtClean="0">
                <a:latin typeface="Times New Roman" pitchFamily="18" charset="0"/>
                <a:cs typeface="Times New Roman" pitchFamily="18" charset="0"/>
              </a:rPr>
              <a:t>3.</a:t>
            </a:r>
            <a:r>
              <a:rPr lang="en-US" sz="2000" dirty="0" smtClean="0">
                <a:latin typeface="Times New Roman" pitchFamily="18" charset="0"/>
                <a:cs typeface="Times New Roman" pitchFamily="18" charset="0"/>
              </a:rPr>
              <a:t> F. </a:t>
            </a:r>
            <a:r>
              <a:rPr lang="en-US" sz="2000" dirty="0" err="1" smtClean="0">
                <a:latin typeface="Times New Roman" pitchFamily="18" charset="0"/>
                <a:cs typeface="Times New Roman" pitchFamily="18" charset="0"/>
              </a:rPr>
              <a:t>Bonomi</a:t>
            </a:r>
            <a:r>
              <a:rPr lang="en-US" sz="2000" dirty="0" smtClean="0">
                <a:latin typeface="Times New Roman" pitchFamily="18" charset="0"/>
                <a:cs typeface="Times New Roman" pitchFamily="18" charset="0"/>
              </a:rPr>
              <a:t>, R. </a:t>
            </a:r>
            <a:r>
              <a:rPr lang="en-US" sz="2000" dirty="0" err="1" smtClean="0">
                <a:latin typeface="Times New Roman" pitchFamily="18" charset="0"/>
                <a:cs typeface="Times New Roman" pitchFamily="18" charset="0"/>
              </a:rPr>
              <a:t>Milito</a:t>
            </a:r>
            <a:r>
              <a:rPr lang="en-US" sz="2000" dirty="0" smtClean="0">
                <a:latin typeface="Times New Roman" pitchFamily="18" charset="0"/>
                <a:cs typeface="Times New Roman" pitchFamily="18" charset="0"/>
              </a:rPr>
              <a:t>, J. Zhu, and S. </a:t>
            </a:r>
            <a:r>
              <a:rPr lang="en-US" sz="2000" dirty="0" err="1" smtClean="0">
                <a:latin typeface="Times New Roman" pitchFamily="18" charset="0"/>
                <a:cs typeface="Times New Roman" pitchFamily="18" charset="0"/>
              </a:rPr>
              <a:t>Addepalli</a:t>
            </a:r>
            <a:r>
              <a:rPr lang="en-US" sz="2000" dirty="0" smtClean="0">
                <a:latin typeface="Times New Roman" pitchFamily="18" charset="0"/>
                <a:cs typeface="Times New Roman" pitchFamily="18" charset="0"/>
              </a:rPr>
              <a:t>, Fog Computing and Its Role in the Internet of </a:t>
            </a:r>
            <a:r>
              <a:rPr lang="en-US" sz="2000" dirty="0" smtClean="0">
                <a:latin typeface="Times New Roman" pitchFamily="18" charset="0"/>
                <a:cs typeface="Times New Roman" pitchFamily="18" charset="0"/>
              </a:rPr>
              <a:t>Things.</a:t>
            </a:r>
          </a:p>
          <a:p>
            <a:pPr algn="just">
              <a:lnSpc>
                <a:spcPct val="150000"/>
              </a:lnSpc>
              <a:buNone/>
            </a:pPr>
            <a:r>
              <a:rPr lang="en-US" sz="2000" dirty="0" smtClean="0">
                <a:latin typeface="Times New Roman" pitchFamily="18" charset="0"/>
                <a:cs typeface="Times New Roman" pitchFamily="18" charset="0"/>
              </a:rPr>
              <a:t>4.</a:t>
            </a:r>
            <a:r>
              <a:rPr lang="en-US" sz="2000" dirty="0" smtClean="0">
                <a:latin typeface="Times New Roman" pitchFamily="18" charset="0"/>
                <a:cs typeface="Times New Roman" pitchFamily="18" charset="0"/>
              </a:rPr>
              <a:t> J. </a:t>
            </a:r>
            <a:r>
              <a:rPr lang="en-US" sz="2000" dirty="0" err="1" smtClean="0">
                <a:latin typeface="Times New Roman" pitchFamily="18" charset="0"/>
                <a:cs typeface="Times New Roman" pitchFamily="18" charset="0"/>
              </a:rPr>
              <a:t>Bellendorf</a:t>
            </a:r>
            <a:r>
              <a:rPr lang="en-US" sz="2000" dirty="0" smtClean="0">
                <a:latin typeface="Times New Roman" pitchFamily="18" charset="0"/>
                <a:cs typeface="Times New Roman" pitchFamily="18" charset="0"/>
              </a:rPr>
              <a:t>, Z. A. Mann, Classification of optimization problems in fog computing, Future Generation Computer </a:t>
            </a:r>
            <a:r>
              <a:rPr lang="en-US" sz="2000" dirty="0" smtClean="0">
                <a:latin typeface="Times New Roman" pitchFamily="18" charset="0"/>
                <a:cs typeface="Times New Roman" pitchFamily="18" charset="0"/>
              </a:rPr>
              <a:t>Systems.</a:t>
            </a:r>
          </a:p>
          <a:p>
            <a:pPr algn="just">
              <a:lnSpc>
                <a:spcPct val="150000"/>
              </a:lnSpc>
              <a:buNone/>
            </a:pPr>
            <a:r>
              <a:rPr lang="en-US" sz="2000" dirty="0" smtClean="0">
                <a:latin typeface="Times New Roman" pitchFamily="18" charset="0"/>
                <a:cs typeface="Times New Roman" pitchFamily="18" charset="0"/>
              </a:rPr>
              <a:t>5.</a:t>
            </a:r>
            <a:r>
              <a:rPr lang="en-US" sz="2000" dirty="0" smtClean="0">
                <a:latin typeface="Times New Roman" pitchFamily="18" charset="0"/>
                <a:cs typeface="Times New Roman" pitchFamily="18" charset="0"/>
              </a:rPr>
              <a:t> W. Yu, F. Liang, X. He, W. G. </a:t>
            </a:r>
            <a:r>
              <a:rPr lang="en-US" sz="2000" dirty="0" err="1" smtClean="0">
                <a:latin typeface="Times New Roman" pitchFamily="18" charset="0"/>
                <a:cs typeface="Times New Roman" pitchFamily="18" charset="0"/>
              </a:rPr>
              <a:t>Hatcger</a:t>
            </a:r>
            <a:r>
              <a:rPr lang="en-US" sz="2000" dirty="0" smtClean="0">
                <a:latin typeface="Times New Roman" pitchFamily="18" charset="0"/>
                <a:cs typeface="Times New Roman" pitchFamily="18" charset="0"/>
              </a:rPr>
              <a:t>, C. Lu, J. Lin and X. Yang, A Survey on the Edge Computing for the Internet of </a:t>
            </a:r>
            <a:r>
              <a:rPr lang="en-US" sz="2000" dirty="0" smtClean="0">
                <a:latin typeface="Times New Roman" pitchFamily="18" charset="0"/>
                <a:cs typeface="Times New Roman" pitchFamily="18" charset="0"/>
              </a:rPr>
              <a:t>Things</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
        <p:nvSpPr>
          <p:cNvPr id="4" name="Rectangle 3"/>
          <p:cNvSpPr/>
          <p:nvPr/>
        </p:nvSpPr>
        <p:spPr>
          <a:xfrm>
            <a:off x="1524000" y="12192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buNone/>
            </a:pPr>
            <a:r>
              <a:rPr lang="en-US" sz="2000" dirty="0" smtClean="0">
                <a:latin typeface="Times New Roman" pitchFamily="18" charset="0"/>
                <a:cs typeface="Times New Roman" pitchFamily="18" charset="0"/>
              </a:rPr>
              <a:t>6. 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Xu</a:t>
            </a:r>
            <a:r>
              <a:rPr lang="en-US" sz="2000" dirty="0" smtClean="0">
                <a:latin typeface="Times New Roman" pitchFamily="18" charset="0"/>
                <a:cs typeface="Times New Roman" pitchFamily="18" charset="0"/>
              </a:rPr>
              <a:t>, W. Liang, W. </a:t>
            </a:r>
            <a:r>
              <a:rPr lang="en-US" sz="2000" dirty="0" err="1" smtClean="0">
                <a:latin typeface="Times New Roman" pitchFamily="18" charset="0"/>
                <a:cs typeface="Times New Roman" pitchFamily="18" charset="0"/>
              </a:rPr>
              <a:t>Xu</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Jia</a:t>
            </a:r>
            <a:r>
              <a:rPr lang="en-US" sz="2000" dirty="0" smtClean="0">
                <a:latin typeface="Times New Roman" pitchFamily="18" charset="0"/>
                <a:cs typeface="Times New Roman" pitchFamily="18" charset="0"/>
              </a:rPr>
              <a:t>, and S. </a:t>
            </a:r>
            <a:r>
              <a:rPr lang="en-US" sz="2000" dirty="0" err="1" smtClean="0">
                <a:latin typeface="Times New Roman" pitchFamily="18" charset="0"/>
                <a:cs typeface="Times New Roman" pitchFamily="18" charset="0"/>
              </a:rPr>
              <a:t>Guo</a:t>
            </a:r>
            <a:r>
              <a:rPr lang="en-US" sz="2000" dirty="0" smtClean="0">
                <a:latin typeface="Times New Roman" pitchFamily="18" charset="0"/>
                <a:cs typeface="Times New Roman" pitchFamily="18" charset="0"/>
              </a:rPr>
              <a:t> Capacitated Cloudlet Placements in Wireless Metropolitan Area </a:t>
            </a:r>
            <a:r>
              <a:rPr lang="en-US" sz="2000" dirty="0" smtClean="0">
                <a:latin typeface="Times New Roman" pitchFamily="18" charset="0"/>
                <a:cs typeface="Times New Roman" pitchFamily="18" charset="0"/>
              </a:rPr>
              <a:t>Networks.</a:t>
            </a:r>
          </a:p>
          <a:p>
            <a:pPr algn="just">
              <a:lnSpc>
                <a:spcPct val="150000"/>
              </a:lnSpc>
              <a:buNone/>
            </a:pPr>
            <a:r>
              <a:rPr lang="en-US" sz="2000" dirty="0" smtClean="0">
                <a:latin typeface="Times New Roman" pitchFamily="18" charset="0"/>
                <a:cs typeface="Times New Roman" pitchFamily="18" charset="0"/>
              </a:rPr>
              <a:t>7.</a:t>
            </a:r>
            <a:r>
              <a:rPr lang="en-US" sz="2000" dirty="0" smtClean="0">
                <a:latin typeface="Times New Roman" pitchFamily="18" charset="0"/>
                <a:cs typeface="Times New Roman" pitchFamily="18" charset="0"/>
              </a:rPr>
              <a:t> Q. Fan and N. </a:t>
            </a:r>
            <a:r>
              <a:rPr lang="en-US" sz="2000" dirty="0" err="1" smtClean="0">
                <a:latin typeface="Times New Roman" pitchFamily="18" charset="0"/>
                <a:cs typeface="Times New Roman" pitchFamily="18" charset="0"/>
              </a:rPr>
              <a:t>Ansari</a:t>
            </a:r>
            <a:r>
              <a:rPr lang="en-US" sz="2000" dirty="0" smtClean="0">
                <a:latin typeface="Times New Roman" pitchFamily="18" charset="0"/>
                <a:cs typeface="Times New Roman" pitchFamily="18" charset="0"/>
              </a:rPr>
              <a:t>, Cost Aware cloudlet Placement for big data processing at the </a:t>
            </a:r>
            <a:r>
              <a:rPr lang="en-US" sz="2000" dirty="0" smtClean="0">
                <a:latin typeface="Times New Roman" pitchFamily="18" charset="0"/>
                <a:cs typeface="Times New Roman" pitchFamily="18" charset="0"/>
              </a:rPr>
              <a:t>edge.</a:t>
            </a:r>
          </a:p>
          <a:p>
            <a:pPr algn="just">
              <a:lnSpc>
                <a:spcPct val="150000"/>
              </a:lnSpc>
              <a:buNone/>
            </a:pPr>
            <a:r>
              <a:rPr lang="en-US" sz="2000" dirty="0" smtClean="0">
                <a:latin typeface="Times New Roman" pitchFamily="18" charset="0"/>
                <a:cs typeface="Times New Roman" pitchFamily="18" charset="0"/>
              </a:rPr>
              <a:t>8.</a:t>
            </a:r>
            <a:r>
              <a:rPr lang="en-US" sz="2000" dirty="0" smtClean="0">
                <a:latin typeface="Times New Roman" pitchFamily="18" charset="0"/>
                <a:cs typeface="Times New Roman" pitchFamily="18" charset="0"/>
              </a:rPr>
              <a:t> ] M. Liu and Y. Liu, Price-Based Distributed Offloading for Mobile-Edge Computing With Computation Capacity </a:t>
            </a:r>
            <a:r>
              <a:rPr lang="en-US" sz="2000" dirty="0" smtClean="0">
                <a:latin typeface="Times New Roman" pitchFamily="18" charset="0"/>
                <a:cs typeface="Times New Roman" pitchFamily="18" charset="0"/>
              </a:rPr>
              <a:t>Constraints.</a:t>
            </a:r>
          </a:p>
          <a:p>
            <a:pPr algn="just">
              <a:lnSpc>
                <a:spcPct val="150000"/>
              </a:lnSpc>
              <a:buNone/>
            </a:pPr>
            <a:r>
              <a:rPr lang="en-US" sz="2000" dirty="0" smtClean="0">
                <a:latin typeface="Times New Roman" pitchFamily="18" charset="0"/>
                <a:cs typeface="Times New Roman" pitchFamily="18" charset="0"/>
              </a:rPr>
              <a:t>9.</a:t>
            </a:r>
            <a:r>
              <a:rPr lang="en-US" sz="2000" dirty="0" smtClean="0">
                <a:latin typeface="Times New Roman" pitchFamily="18" charset="0"/>
                <a:cs typeface="Times New Roman" pitchFamily="18" charset="0"/>
              </a:rPr>
              <a:t> M. Liu and Y. Liu, Price-Based Distributed Offloading for Mobile-Edge Computing With Computation Capacity </a:t>
            </a:r>
            <a:r>
              <a:rPr lang="en-US" sz="2000" dirty="0" smtClean="0">
                <a:latin typeface="Times New Roman" pitchFamily="18" charset="0"/>
                <a:cs typeface="Times New Roman" pitchFamily="18" charset="0"/>
              </a:rPr>
              <a:t>Constraints.</a:t>
            </a:r>
          </a:p>
          <a:p>
            <a:pPr algn="just">
              <a:lnSpc>
                <a:spcPct val="150000"/>
              </a:lnSpc>
              <a:buNone/>
            </a:pPr>
            <a:r>
              <a:rPr lang="en-US" sz="2000" dirty="0" smtClean="0">
                <a:latin typeface="Times New Roman" pitchFamily="18" charset="0"/>
                <a:cs typeface="Times New Roman" pitchFamily="18" charset="0"/>
              </a:rPr>
              <a:t>10.</a:t>
            </a:r>
            <a:r>
              <a:rPr lang="en-US" sz="2000" dirty="0" smtClean="0">
                <a:latin typeface="Times New Roman" pitchFamily="18" charset="0"/>
                <a:cs typeface="Times New Roman" pitchFamily="18" charset="0"/>
              </a:rPr>
              <a:t> W. </a:t>
            </a:r>
            <a:r>
              <a:rPr lang="en-US" sz="2000" dirty="0" err="1" smtClean="0">
                <a:latin typeface="Times New Roman" pitchFamily="18" charset="0"/>
                <a:cs typeface="Times New Roman" pitchFamily="18" charset="0"/>
              </a:rPr>
              <a:t>Cerroni</a:t>
            </a:r>
            <a:r>
              <a:rPr lang="en-US" sz="2000" dirty="0" smtClean="0">
                <a:latin typeface="Times New Roman" pitchFamily="18" charset="0"/>
                <a:cs typeface="Times New Roman" pitchFamily="18" charset="0"/>
              </a:rPr>
              <a:t>, F. </a:t>
            </a:r>
            <a:r>
              <a:rPr lang="en-US" sz="2000" dirty="0" err="1" smtClean="0">
                <a:latin typeface="Times New Roman" pitchFamily="18" charset="0"/>
                <a:cs typeface="Times New Roman" pitchFamily="18" charset="0"/>
              </a:rPr>
              <a:t>Callegati</a:t>
            </a:r>
            <a:r>
              <a:rPr lang="en-US" sz="2000" dirty="0" smtClean="0">
                <a:latin typeface="Times New Roman" pitchFamily="18" charset="0"/>
                <a:cs typeface="Times New Roman" pitchFamily="18" charset="0"/>
              </a:rPr>
              <a:t>, Live migration of virtual network functions in cloud-based edge </a:t>
            </a:r>
            <a:r>
              <a:rPr lang="en-US" sz="2000" dirty="0" smtClean="0">
                <a:latin typeface="Times New Roman" pitchFamily="18" charset="0"/>
                <a:cs typeface="Times New Roman" pitchFamily="18" charset="0"/>
              </a:rPr>
              <a:t>networks.</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671</TotalTime>
  <Words>949</Words>
  <Application>Microsoft Office PowerPoint</Application>
  <PresentationFormat>On-screen Show (4:3)</PresentationFormat>
  <Paragraphs>81</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A Dynamic Deep-learning-based Virtual Edge Node Placement Scheme for Edge Cloud Systems in Mobile Environment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277</cp:revision>
  <dcterms:created xsi:type="dcterms:W3CDTF">2006-08-16T00:00:00Z</dcterms:created>
  <dcterms:modified xsi:type="dcterms:W3CDTF">2021-01-25T10:10:33Z</dcterms:modified>
</cp:coreProperties>
</file>