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257" r:id="rId3"/>
    <p:sldId id="260" r:id="rId4"/>
    <p:sldId id="262" r:id="rId5"/>
    <p:sldId id="263" r:id="rId6"/>
    <p:sldId id="294" r:id="rId7"/>
    <p:sldId id="325" r:id="rId8"/>
    <p:sldId id="326" r:id="rId9"/>
    <p:sldId id="298" r:id="rId10"/>
    <p:sldId id="310" r:id="rId11"/>
    <p:sldId id="311" r:id="rId12"/>
    <p:sldId id="296" r:id="rId13"/>
    <p:sldId id="295" r:id="rId14"/>
    <p:sldId id="307" r:id="rId15"/>
    <p:sldId id="324"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3190" autoAdjust="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27-Feb-21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27-Feb-21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27-Feb-21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Road accident analysis and prediction of accident severity by using machine learning</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buNone/>
            </a:pPr>
            <a:endParaRPr lang="en-US" sz="1800" dirty="0" smtClean="0"/>
          </a:p>
          <a:p>
            <a:endParaRPr lang="en-US" sz="1800" dirty="0" smtClean="0"/>
          </a:p>
          <a:p>
            <a:pPr>
              <a:buNone/>
            </a:pPr>
            <a:r>
              <a:rPr lang="en-US" sz="1800" b="1" dirty="0" smtClean="0"/>
              <a:t> </a:t>
            </a:r>
            <a:endParaRPr lang="en-US" sz="1800" dirty="0" smtClean="0"/>
          </a:p>
          <a:p>
            <a:pPr algn="just"/>
            <a:endParaRPr lang="en-US" sz="1800" dirty="0" smtClean="0"/>
          </a:p>
          <a:p>
            <a:pPr algn="just">
              <a:lnSpc>
                <a:spcPct val="150000"/>
              </a:lnSpc>
            </a:pPr>
            <a:endParaRPr lang="en-US" sz="1800" dirty="0" smtClean="0">
              <a:latin typeface="Times New Roman" pitchFamily="18" charset="0"/>
              <a:cs typeface="Times New Roman" pitchFamily="18" charset="0"/>
            </a:endParaRPr>
          </a:p>
          <a:p>
            <a:pPr algn="just">
              <a:lnSpc>
                <a:spcPct val="150000"/>
              </a:lnSpc>
              <a:buNone/>
            </a:pPr>
            <a:r>
              <a:rPr lang="en-US" sz="1800" b="1" dirty="0" smtClean="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19200" y="838200"/>
            <a:ext cx="7714488" cy="5867400"/>
          </a:xfrm>
        </p:spPr>
        <p:txBody>
          <a:bodyPr>
            <a:noAutofit/>
          </a:bodyPr>
          <a:lstStyle/>
          <a:p>
            <a:pPr algn="just">
              <a:lnSpc>
                <a:spcPct val="150000"/>
              </a:lnSpc>
              <a:buNone/>
            </a:pPr>
            <a:r>
              <a:rPr lang="en-US" sz="2000" smtClean="0"/>
              <a:t>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257800"/>
          </a:xfrm>
        </p:spPr>
        <p:txBody>
          <a:bodyPr>
            <a:normAutofit/>
          </a:bodyPr>
          <a:lstStyle/>
          <a:p>
            <a:pPr lvl="0" algn="just">
              <a:lnSpc>
                <a:spcPct val="200000"/>
              </a:lnSpc>
              <a:buFont typeface="Wingdings" pitchFamily="2" charset="2"/>
              <a:buChar char="Ø"/>
            </a:pPr>
            <a:r>
              <a:rPr lang="en-US" sz="2000" dirty="0" smtClean="0">
                <a:latin typeface="Times New Roman" pitchFamily="18" charset="0"/>
                <a:cs typeface="Times New Roman" pitchFamily="18" charset="0"/>
              </a:rPr>
              <a:t>The required precautions against potential accidents may be taken by reckoning the risks for road accidents.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6565392"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790688" cy="6019800"/>
          </a:xfrm>
        </p:spPr>
        <p:txBody>
          <a:bodyPr>
            <a:noAutofit/>
          </a:bodyPr>
          <a:lstStyle/>
          <a:p>
            <a:pPr algn="just">
              <a:lnSpc>
                <a:spcPct val="150000"/>
              </a:lnSpc>
              <a:buNone/>
            </a:pPr>
            <a:endParaRPr lang="en-US" sz="2000" dirty="0" smtClean="0"/>
          </a:p>
          <a:p>
            <a:pPr algn="just">
              <a:lnSpc>
                <a:spcPct val="150000"/>
              </a:lnSpc>
            </a:pPr>
            <a:r>
              <a:rPr lang="en-US" sz="2000" dirty="0" smtClean="0">
                <a:latin typeface="Times New Roman" pitchFamily="18" charset="0"/>
                <a:cs typeface="Times New Roman" pitchFamily="18" charset="0"/>
              </a:rPr>
              <a:t>Large calibrated data agglomerations have increased by the reasons of the technological improvements and data storage with low cost. Arising the need of accession to information from this large calibrated data obtained the corner stone of the data mining. </a:t>
            </a:r>
          </a:p>
          <a:p>
            <a:pPr algn="just">
              <a:lnSpc>
                <a:spcPct val="150000"/>
              </a:lnSpc>
            </a:pPr>
            <a:r>
              <a:rPr lang="en-US" sz="2000" dirty="0" smtClean="0">
                <a:latin typeface="Times New Roman" pitchFamily="18" charset="0"/>
                <a:cs typeface="Times New Roman" pitchFamily="18" charset="0"/>
              </a:rPr>
              <a:t>In this study, assignment of the most compatible machine learning classification techniques for road accidents estimation by data mining has been intended</a:t>
            </a:r>
          </a:p>
          <a:p>
            <a:pPr algn="just">
              <a:lnSpc>
                <a:spcPct val="150000"/>
              </a:lnSpc>
            </a:pPr>
            <a:endParaRPr lang="en-US" sz="2000" dirty="0" smtClean="0"/>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562600"/>
          </a:xfrm>
        </p:spPr>
        <p:txBody>
          <a:bodyPr>
            <a:normAutofit/>
          </a:bodyPr>
          <a:lstStyle/>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buNone/>
            </a:pPr>
            <a:endParaRPr lang="en-US" sz="2000" dirty="0" smtClean="0"/>
          </a:p>
          <a:p>
            <a:pPr lvl="0" algn="just">
              <a:lnSpc>
                <a:spcPct val="200000"/>
              </a:lnSpc>
              <a:buFont typeface="Wingdings" pitchFamily="2" charset="2"/>
              <a:buChar char="Ø"/>
            </a:pPr>
            <a:r>
              <a:rPr lang="en-US" sz="2000" dirty="0" smtClean="0">
                <a:latin typeface="Times New Roman" pitchFamily="18" charset="0"/>
                <a:cs typeface="Times New Roman" pitchFamily="18" charset="0"/>
              </a:rPr>
              <a:t>machine learning algorithm, which is much acceptable for road accident assumption by the data mining method attaining from road accident data was studied to be found.</a:t>
            </a:r>
          </a:p>
          <a:p>
            <a:pPr lvl="0" algn="just">
              <a:lnSpc>
                <a:spcPct val="200000"/>
              </a:lnSpc>
              <a:buFont typeface="Wingdings" pitchFamily="2" charset="2"/>
              <a:buChar char="Ø"/>
            </a:pPr>
            <a:r>
              <a:rPr lang="en-US" sz="2000" dirty="0" smtClean="0">
                <a:latin typeface="Times New Roman" pitchFamily="18" charset="0"/>
                <a:cs typeface="Times New Roman" pitchFamily="18" charset="0"/>
              </a:rPr>
              <a:t>It is observed that 854.000 road accidents happened in general of the country in 2013 on the study by TRAMER. %34 of these accidents happened in Istanbul.</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MODULE</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14400"/>
            <a:ext cx="7498080" cy="5638800"/>
          </a:xfrm>
        </p:spPr>
        <p:txBody>
          <a:bodyPr>
            <a:normAutofit fontScale="92500" lnSpcReduction="10000"/>
          </a:bodyPr>
          <a:lstStyle/>
          <a:p>
            <a:pPr>
              <a:buFont typeface="Wingdings" pitchFamily="2" charset="2"/>
              <a:buChar char="Ø"/>
            </a:pPr>
            <a:r>
              <a:rPr lang="en-US" sz="2200" b="1" dirty="0" smtClean="0">
                <a:latin typeface="Times New Roman" pitchFamily="18" charset="0"/>
                <a:cs typeface="Times New Roman" pitchFamily="18" charset="0"/>
              </a:rPr>
              <a:t>Data Set Selection</a:t>
            </a:r>
          </a:p>
          <a:p>
            <a:pPr algn="just">
              <a:buNone/>
            </a:pPr>
            <a:r>
              <a:rPr lang="en-US" sz="1700" dirty="0" smtClean="0">
                <a:latin typeface="Times New Roman" pitchFamily="18" charset="0"/>
                <a:cs typeface="Times New Roman" pitchFamily="18" charset="0"/>
              </a:rPr>
              <a:t>	Data is the most import part when you work on prediction systems. It plays a very vital role your whole project i.e., you system depends on that data. So selection of data is the first and the critical step which should be performed properly, For our project we got the data from the government website. These datasets were available for all. There are other tons of websites who provide such data. The dataset we choose wad selected based on the various factors and constraints we were going to take under the consideration for our prediction system.</a:t>
            </a:r>
          </a:p>
          <a:p>
            <a:pPr algn="just">
              <a:buFont typeface="Wingdings" pitchFamily="2" charset="2"/>
              <a:buChar char="Ø"/>
            </a:pPr>
            <a:endParaRPr lang="en-US" sz="1800" b="1" dirty="0" smtClean="0">
              <a:latin typeface="Times New Roman" pitchFamily="18" charset="0"/>
              <a:cs typeface="Times New Roman" pitchFamily="18" charset="0"/>
            </a:endParaRPr>
          </a:p>
          <a:p>
            <a:pPr algn="just">
              <a:buFont typeface="Wingdings" pitchFamily="2" charset="2"/>
              <a:buChar char="Ø"/>
            </a:pPr>
            <a:r>
              <a:rPr lang="en-US" sz="1800" b="1" dirty="0" smtClean="0">
                <a:latin typeface="Times New Roman" pitchFamily="18" charset="0"/>
                <a:cs typeface="Times New Roman" pitchFamily="18" charset="0"/>
              </a:rPr>
              <a:t>Data Cleaning and Data Transformation</a:t>
            </a:r>
          </a:p>
          <a:p>
            <a:pPr algn="just">
              <a:buNone/>
            </a:pPr>
            <a:r>
              <a:rPr lang="en-US" sz="1800" dirty="0" smtClean="0">
                <a:latin typeface="Times New Roman" pitchFamily="18" charset="0"/>
                <a:cs typeface="Times New Roman" pitchFamily="18" charset="0"/>
              </a:rPr>
              <a:t>	After we have selected the dataset. The next step is to clean the data and transform it into the desired format as it is possible the dataset we use may be of different format. It is also possible that we may use multiple datasets from different sources which may be in different file formats. So to use them we need to convert them into the format we want to or the type that type prediction system supports. The reason behind this step is that it is possible that the data set contains the constraints which are not needed by the prediction system and including them makes the system complicated and may extend the processing time. Another reason behind data cleaning is the dataset may contain null value and garbage values too. So the solution to this issue is when the data is transformed the garbage values are replaced. There are many methods to perform that.</a:t>
            </a:r>
            <a:endParaRPr lang="en-US" sz="17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790688" cy="6477000"/>
          </a:xfrm>
        </p:spPr>
        <p:txBody>
          <a:bodyPr>
            <a:normAutofit/>
          </a:bodyPr>
          <a:lstStyle/>
          <a:p>
            <a:pPr algn="just">
              <a:buFont typeface="Wingdings" pitchFamily="2" charset="2"/>
              <a:buChar char="Ø"/>
            </a:pPr>
            <a:r>
              <a:rPr lang="en-US" sz="2000" b="1" dirty="0" smtClean="0">
                <a:latin typeface="Times New Roman" pitchFamily="18" charset="0"/>
                <a:cs typeface="Times New Roman" pitchFamily="18" charset="0"/>
              </a:rPr>
              <a:t>Data Processing and Algorithm Implementation</a:t>
            </a:r>
          </a:p>
          <a:p>
            <a:pPr algn="just">
              <a:buNone/>
            </a:pPr>
            <a:r>
              <a:rPr lang="en-US" sz="2000" dirty="0" smtClean="0">
                <a:latin typeface="Times New Roman" pitchFamily="18" charset="0"/>
                <a:cs typeface="Times New Roman" pitchFamily="18" charset="0"/>
              </a:rPr>
              <a:t>	After the data is been cleaned and transformed it’s ready to process further. After the data has been cleaned and we have taken the required constraints. We divide the whole dataset </a:t>
            </a:r>
            <a:r>
              <a:rPr lang="en-US" sz="2000" dirty="0" err="1" smtClean="0">
                <a:latin typeface="Times New Roman" pitchFamily="18" charset="0"/>
                <a:cs typeface="Times New Roman" pitchFamily="18" charset="0"/>
              </a:rPr>
              <a:t>int</a:t>
            </a:r>
            <a:r>
              <a:rPr lang="en-US" sz="2000" dirty="0" smtClean="0">
                <a:latin typeface="Times New Roman" pitchFamily="18" charset="0"/>
                <a:cs typeface="Times New Roman" pitchFamily="18" charset="0"/>
              </a:rPr>
              <a:t> o the two parts that can be either 70-30 or 80-20. The larger portion of the data is for the processing. The algorithm is applied on that part of data. Which helps the algorithm to learn on its own and make prediction for the future data or the unknown data. The algorithm is executed in which we take only the required constraints from the cleaned data. The output of the algorithm is in ‘yes’ and ‘no’. It gives the error rate and the success rate.</a:t>
            </a:r>
          </a:p>
          <a:p>
            <a:pPr algn="just">
              <a:buFont typeface="Wingdings" pitchFamily="2" charset="2"/>
              <a:buChar char="Ø"/>
            </a:pPr>
            <a:r>
              <a:rPr lang="en-US" sz="2000" b="1" dirty="0" smtClean="0">
                <a:latin typeface="Times New Roman" pitchFamily="18" charset="0"/>
                <a:cs typeface="Times New Roman" pitchFamily="18" charset="0"/>
              </a:rPr>
              <a:t> Output and User Side Experience</a:t>
            </a:r>
          </a:p>
          <a:p>
            <a:pPr algn="just">
              <a:buNone/>
            </a:pPr>
            <a:r>
              <a:rPr lang="en-US" sz="2000" dirty="0" smtClean="0">
                <a:latin typeface="Times New Roman" pitchFamily="18" charset="0"/>
                <a:cs typeface="Times New Roman" pitchFamily="18" charset="0"/>
              </a:rPr>
              <a:t>	After the prediction system is ready to use. The Website is developed for the user. The user just has to fill a form which consists of different options they need to select. They are like the type of climate, the type of vehicle and so on. Once the user submits the form the algorithm is triggered and the input given by the user is passed to the prediction system. The user is given how accident prone the road can be in percentage.</a:t>
            </a:r>
            <a:endParaRPr lang="en-US" sz="2000"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24012"/>
            <a:ext cx="6629399" cy="4448175"/>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6584155"/>
        </p:xfrm>
        <a:graphic>
          <a:graphicData uri="http://schemas.openxmlformats.org/drawingml/2006/table">
            <a:tbl>
              <a:tblPr firstRow="1" bandRow="1">
                <a:tableStyleId>{5C22544A-7EE6-4342-B048-85BDC9FD1C3A}</a:tableStyleId>
              </a:tblPr>
              <a:tblGrid>
                <a:gridCol w="2133600"/>
                <a:gridCol w="2057400"/>
                <a:gridCol w="3306762"/>
              </a:tblGrid>
              <a:tr h="295590">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6235">
                <a:tc>
                  <a:txBody>
                    <a:bodyPr/>
                    <a:lstStyle/>
                    <a:p>
                      <a:pPr algn="just">
                        <a:lnSpc>
                          <a:spcPct val="100000"/>
                        </a:lnSpc>
                      </a:pPr>
                      <a:r>
                        <a:rPr lang="en-US" sz="1600" dirty="0" smtClean="0"/>
                        <a:t>"Road Accidents in Bangladesh: An Alarming Issue", </a:t>
                      </a:r>
                      <a:endParaRPr lang="en-US" sz="1600" dirty="0">
                        <a:latin typeface="Times New Roman" pitchFamily="18" charset="0"/>
                        <a:cs typeface="Times New Roman" pitchFamily="18" charset="0"/>
                      </a:endParaRPr>
                    </a:p>
                  </a:txBody>
                  <a:tcPr/>
                </a:tc>
                <a:tc>
                  <a:txBody>
                    <a:bodyPr/>
                    <a:lstStyle/>
                    <a:p>
                      <a:pPr algn="just">
                        <a:lnSpc>
                          <a:spcPct val="100000"/>
                        </a:lnSpc>
                      </a:pPr>
                      <a:r>
                        <a:rPr lang="en-US" sz="1600" dirty="0" smtClean="0"/>
                        <a:t>T. </a:t>
                      </a:r>
                      <a:r>
                        <a:rPr lang="en-US" sz="1600" dirty="0" err="1" smtClean="0"/>
                        <a:t>Rahman</a:t>
                      </a:r>
                      <a:r>
                        <a:rPr lang="en-US" sz="1600" dirty="0" smtClean="0"/>
                        <a:t>,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lang="en-US" sz="1600" dirty="0" smtClean="0"/>
                        <a:t>This paper discusses the involvement of Non-Motorized Vehicles(NMVs) in road traffic system and accidents with particular context of Bangladesh. Considering all forms of NMVs, rickshaws are the most popular mode.</a:t>
                      </a:r>
                      <a:endParaRPr lang="en-US" sz="1600" dirty="0">
                        <a:latin typeface="Times New Roman" pitchFamily="18" charset="0"/>
                        <a:ea typeface="Calibri"/>
                        <a:cs typeface="Times New Roman" pitchFamily="18" charset="0"/>
                      </a:endParaRPr>
                    </a:p>
                  </a:txBody>
                  <a:tcPr marL="114300" marR="114300" marT="0" marB="0"/>
                </a:tc>
              </a:tr>
              <a:tr h="920430">
                <a:tc>
                  <a:txBody>
                    <a:bodyPr/>
                    <a:lstStyle/>
                    <a:p>
                      <a:pPr>
                        <a:buNone/>
                      </a:pPr>
                      <a:r>
                        <a:rPr lang="en-US" sz="1600" dirty="0" smtClean="0"/>
                        <a:t>, "Mining traffic accident data </a:t>
                      </a:r>
                    </a:p>
                    <a:p>
                      <a:pPr>
                        <a:buNone/>
                      </a:pPr>
                      <a:r>
                        <a:rPr lang="en-US" sz="1600" dirty="0" smtClean="0"/>
                        <a:t>of N5 national highway in Bangladesh employing decision trees,"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600" dirty="0" smtClean="0"/>
                        <a:t> M. S. </a:t>
                      </a:r>
                      <a:r>
                        <a:rPr lang="en-US" sz="1600" dirty="0" err="1" smtClean="0"/>
                        <a:t>Satu</a:t>
                      </a:r>
                      <a:r>
                        <a:rPr lang="en-US" sz="1600" dirty="0" smtClean="0"/>
                        <a:t>, S. </a:t>
                      </a:r>
                      <a:r>
                        <a:rPr lang="en-US" sz="1600" dirty="0" err="1" smtClean="0"/>
                        <a:t>Ahamed</a:t>
                      </a:r>
                      <a:r>
                        <a:rPr lang="en-US" sz="1600" dirty="0" smtClean="0"/>
                        <a:t>, F. </a:t>
                      </a:r>
                      <a:r>
                        <a:rPr lang="en-US" sz="1600" dirty="0" err="1" smtClean="0"/>
                        <a:t>Hossain</a:t>
                      </a:r>
                      <a:r>
                        <a:rPr lang="en-US" sz="1600" dirty="0" smtClean="0"/>
                        <a:t>, T. </a:t>
                      </a:r>
                      <a:r>
                        <a:rPr lang="en-US" sz="1600" dirty="0" err="1" smtClean="0"/>
                        <a:t>Akter</a:t>
                      </a:r>
                      <a:r>
                        <a:rPr lang="en-US" sz="1600" dirty="0" smtClean="0"/>
                        <a:t> and D. M. </a:t>
                      </a:r>
                      <a:r>
                        <a:rPr lang="en-US" sz="1600" dirty="0" err="1" smtClean="0"/>
                        <a:t>Farid</a:t>
                      </a:r>
                      <a:endParaRPr lang="en-US" sz="1600" dirty="0">
                        <a:latin typeface="Times New Roman" pitchFamily="18" charset="0"/>
                        <a:ea typeface="Calibri"/>
                        <a:cs typeface="Times New Roman" pitchFamily="18" charset="0"/>
                      </a:endParaRPr>
                    </a:p>
                  </a:txBody>
                  <a:tcPr marL="68580" marR="68580" marT="0" marB="0"/>
                </a:tc>
                <a:tc>
                  <a:txBody>
                    <a:bodyPr/>
                    <a:lstStyle/>
                    <a:p>
                      <a:pPr marL="0" marR="0" algn="just">
                        <a:lnSpc>
                          <a:spcPct val="150000"/>
                        </a:lnSpc>
                        <a:spcBef>
                          <a:spcPts val="0"/>
                        </a:spcBef>
                        <a:spcAft>
                          <a:spcPts val="1000"/>
                        </a:spcAft>
                      </a:pPr>
                      <a:r>
                        <a:rPr lang="en-US" sz="1600" dirty="0" smtClean="0"/>
                        <a:t>Mining traffic accident data is necessary for accident free smart cities, as traffic accidents causes harmful injuries, loss of lives and damages properties of people. N5 National Highway in Bangladesh is the largest highway, where a large number of accidents occur in every year.</a:t>
                      </a:r>
                      <a:endParaRPr lang="en-US" sz="1600" dirty="0">
                        <a:latin typeface="Times New Roman" pitchFamily="18" charset="0"/>
                        <a:ea typeface="Calibri"/>
                        <a:cs typeface="Times New Roman" pitchFamily="18" charset="0"/>
                      </a:endParaRPr>
                    </a:p>
                  </a:txBody>
                  <a:tcPr marL="114300" marR="114300" marT="0" marB="0"/>
                </a:tc>
              </a:tr>
              <a:tr h="366235">
                <a:tc>
                  <a:txBody>
                    <a:bodyPr/>
                    <a:lstStyle/>
                    <a:p>
                      <a:pPr algn="just">
                        <a:lnSpc>
                          <a:spcPct val="100000"/>
                        </a:lnSpc>
                      </a:pP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c>
                  <a:txBody>
                    <a:bodyPr/>
                    <a:lstStyle/>
                    <a:p>
                      <a:pPr marL="0" marR="0" algn="just">
                        <a:lnSpc>
                          <a:spcPct val="150000"/>
                        </a:lnSpc>
                        <a:spcBef>
                          <a:spcPts val="0"/>
                        </a:spcBef>
                        <a:spcAft>
                          <a:spcPts val="1000"/>
                        </a:spcAft>
                      </a:pPr>
                      <a:endParaRPr lang="en-US" sz="1100" dirty="0">
                        <a:latin typeface="Calibri"/>
                        <a:ea typeface="Calibri"/>
                        <a:cs typeface="Times New Roman"/>
                      </a:endParaRPr>
                    </a:p>
                  </a:txBody>
                  <a:tcPr marL="114300" marR="11430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295400" y="609600"/>
          <a:ext cx="7620000" cy="6906514"/>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368554">
                <a:tc>
                  <a:txBody>
                    <a:bodyPr/>
                    <a:lstStyle/>
                    <a:p>
                      <a:pPr algn="just"/>
                      <a:r>
                        <a:rPr lang="en-US" sz="1800" dirty="0" smtClean="0">
                          <a:latin typeface="Times New Roman" pitchFamily="18" charset="0"/>
                          <a:cs typeface="Times New Roman" pitchFamily="18" charset="0"/>
                        </a:rPr>
                        <a:t>"A data mining approach to characterize road accident locations," </a:t>
                      </a:r>
                      <a:endParaRPr lang="en-US" dirty="0">
                        <a:latin typeface="Times New Roman" pitchFamily="18" charset="0"/>
                        <a:cs typeface="Times New Roman" pitchFamily="18" charset="0"/>
                      </a:endParaRPr>
                    </a:p>
                  </a:txBody>
                  <a:tcPr/>
                </a:tc>
                <a:tc>
                  <a:txBody>
                    <a:bodyPr/>
                    <a:lstStyle/>
                    <a:p>
                      <a:pPr algn="ctr"/>
                      <a:r>
                        <a:rPr lang="en-US" sz="1800" dirty="0" smtClean="0">
                          <a:latin typeface="Times New Roman" pitchFamily="18" charset="0"/>
                          <a:cs typeface="Times New Roman" pitchFamily="18" charset="0"/>
                        </a:rPr>
                        <a:t>S. Kumar and D. </a:t>
                      </a:r>
                      <a:r>
                        <a:rPr lang="en-US" sz="1800" dirty="0" err="1" smtClean="0">
                          <a:latin typeface="Times New Roman" pitchFamily="18" charset="0"/>
                          <a:cs typeface="Times New Roman" pitchFamily="18" charset="0"/>
                        </a:rPr>
                        <a:t>Toshniwal</a:t>
                      </a:r>
                      <a:r>
                        <a:rPr lang="en-US" sz="1800"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a:txBody>
                  <a:tcPr/>
                </a:tc>
                <a:tc>
                  <a:txBody>
                    <a:bodyPr/>
                    <a:lstStyle/>
                    <a:p>
                      <a:pPr algn="just">
                        <a:lnSpc>
                          <a:spcPct val="150000"/>
                        </a:lnSpc>
                      </a:pPr>
                      <a:r>
                        <a:rPr lang="en-US" dirty="0" smtClean="0"/>
                        <a:t>Data mining has been proven as a reliable technique to analyze road accidents and provide productive results. Most of the road accident data analysis use data mining techniques, focusing on identifying factors that affect the severity of an accident.</a:t>
                      </a:r>
                      <a:endParaRPr lang="en-US" dirty="0">
                        <a:latin typeface="Times New Roman" pitchFamily="18" charset="0"/>
                        <a:cs typeface="Times New Roman" pitchFamily="18" charset="0"/>
                      </a:endParaRPr>
                    </a:p>
                  </a:txBody>
                  <a:tcPr/>
                </a:tc>
              </a:tr>
              <a:tr h="368554">
                <a:tc>
                  <a:txBody>
                    <a:bodyPr/>
                    <a:lstStyle/>
                    <a:p>
                      <a:pPr algn="just"/>
                      <a:r>
                        <a:rPr lang="en-US" sz="1800" dirty="0" smtClean="0">
                          <a:latin typeface="Times New Roman" pitchFamily="18" charset="0"/>
                          <a:cs typeface="Times New Roman" pitchFamily="18" charset="0"/>
                        </a:rPr>
                        <a:t>“Mining Road Traffic Accident Data to Improve Safety: Role of Road-Related Factors on Accident Severity in Ethiopia,”</a:t>
                      </a:r>
                      <a:endParaRPr lang="en-US" sz="1800" dirty="0">
                        <a:latin typeface="Times New Roman" pitchFamily="18" charset="0"/>
                        <a:cs typeface="Times New Roman" pitchFamily="18" charset="0"/>
                      </a:endParaRPr>
                    </a:p>
                  </a:txBody>
                  <a:tcPr/>
                </a:tc>
                <a:tc>
                  <a:txBody>
                    <a:bodyPr/>
                    <a:lstStyle/>
                    <a:p>
                      <a:pPr algn="ctr"/>
                      <a:r>
                        <a:rPr lang="en-US" sz="1800" dirty="0" err="1" smtClean="0">
                          <a:latin typeface="Times New Roman" pitchFamily="18" charset="0"/>
                          <a:cs typeface="Times New Roman" pitchFamily="18" charset="0"/>
                        </a:rPr>
                        <a:t>Beshah</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Tibebe</a:t>
                      </a:r>
                      <a:r>
                        <a:rPr lang="en-US" sz="1800" dirty="0" smtClean="0">
                          <a:latin typeface="Times New Roman" pitchFamily="18" charset="0"/>
                          <a:cs typeface="Times New Roman" pitchFamily="18" charset="0"/>
                        </a:rPr>
                        <a:t>, and </a:t>
                      </a:r>
                      <a:r>
                        <a:rPr lang="en-US" sz="1800" dirty="0" err="1" smtClean="0">
                          <a:latin typeface="Times New Roman" pitchFamily="18" charset="0"/>
                          <a:cs typeface="Times New Roman" pitchFamily="18" charset="0"/>
                        </a:rPr>
                        <a:t>Shawndra</a:t>
                      </a:r>
                      <a:r>
                        <a:rPr lang="en-US" sz="1800" dirty="0" smtClean="0">
                          <a:latin typeface="Times New Roman" pitchFamily="18" charset="0"/>
                          <a:cs typeface="Times New Roman" pitchFamily="18" charset="0"/>
                        </a:rPr>
                        <a:t> Hill, </a:t>
                      </a:r>
                      <a:endParaRPr lang="en-US" sz="1800" dirty="0">
                        <a:latin typeface="Times New Roman" pitchFamily="18" charset="0"/>
                        <a:cs typeface="Times New Roman" pitchFamily="18" charset="0"/>
                      </a:endParaRPr>
                    </a:p>
                  </a:txBody>
                  <a:tcPr/>
                </a:tc>
                <a:tc>
                  <a:txBody>
                    <a:bodyPr/>
                    <a:lstStyle/>
                    <a:p>
                      <a:pPr marL="0" marR="0" algn="just">
                        <a:lnSpc>
                          <a:spcPct val="115000"/>
                        </a:lnSpc>
                        <a:spcBef>
                          <a:spcPts val="0"/>
                        </a:spcBef>
                        <a:spcAft>
                          <a:spcPts val="1000"/>
                        </a:spcAft>
                      </a:pPr>
                      <a:r>
                        <a:rPr lang="en-US" dirty="0" smtClean="0"/>
                        <a:t>Road traffic accidents (RTAs) are a major public health concern, resulting in an estimated 1.2 million deaths and 50 million injuries worldwide each year. In the developing world, RTAs are among the leading cause of death and injury; Ethiopia in particular experiences the highest rate of such accidents. </a:t>
                      </a:r>
                      <a:endParaRPr lang="en-US" sz="18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dirty="0" smtClean="0"/>
              <a:t>REFERENCES</a:t>
            </a:r>
            <a:endParaRPr lang="en-US" dirty="0"/>
          </a:p>
        </p:txBody>
      </p:sp>
      <p:sp>
        <p:nvSpPr>
          <p:cNvPr id="3" name="Content Placeholder 2"/>
          <p:cNvSpPr>
            <a:spLocks noGrp="1"/>
          </p:cNvSpPr>
          <p:nvPr>
            <p:ph idx="1"/>
          </p:nvPr>
        </p:nvSpPr>
        <p:spPr>
          <a:xfrm>
            <a:off x="1066800" y="609600"/>
            <a:ext cx="7866888" cy="6019800"/>
          </a:xfrm>
        </p:spPr>
        <p:txBody>
          <a:bodyPr>
            <a:noAutofit/>
          </a:bodyPr>
          <a:lstStyle/>
          <a:p>
            <a:endParaRPr lang="en-US" sz="1600" dirty="0" smtClean="0"/>
          </a:p>
          <a:p>
            <a:pPr>
              <a:buNone/>
            </a:pPr>
            <a:r>
              <a:rPr lang="en-US" sz="1600" dirty="0" smtClean="0"/>
              <a:t>[1] T. </a:t>
            </a:r>
            <a:r>
              <a:rPr lang="en-US" sz="1600" dirty="0" err="1" smtClean="0"/>
              <a:t>Rahman</a:t>
            </a:r>
            <a:r>
              <a:rPr lang="en-US" sz="1600" dirty="0" smtClean="0"/>
              <a:t>, "Road Accidents in Bangladesh: An Alarming Issue", The World Bank, 2012. [Online] </a:t>
            </a:r>
          </a:p>
          <a:p>
            <a:endParaRPr lang="en-US" sz="1600" dirty="0" smtClean="0"/>
          </a:p>
          <a:p>
            <a:pPr>
              <a:buNone/>
            </a:pPr>
            <a:r>
              <a:rPr lang="en-US" sz="1600" dirty="0" smtClean="0"/>
              <a:t>[2] K. M. </a:t>
            </a:r>
            <a:r>
              <a:rPr lang="en-US" sz="1600" dirty="0" err="1" smtClean="0"/>
              <a:t>Habibullah</a:t>
            </a:r>
            <a:r>
              <a:rPr lang="en-US" sz="1600" dirty="0" smtClean="0"/>
              <a:t>, A. </a:t>
            </a:r>
            <a:r>
              <a:rPr lang="en-US" sz="1600" dirty="0" err="1" smtClean="0"/>
              <a:t>Alam</a:t>
            </a:r>
            <a:r>
              <a:rPr lang="en-US" sz="1600" dirty="0" smtClean="0"/>
              <a:t>, S. </a:t>
            </a:r>
            <a:r>
              <a:rPr lang="en-US" sz="1600" dirty="0" err="1" smtClean="0"/>
              <a:t>Saha</a:t>
            </a:r>
            <a:r>
              <a:rPr lang="en-US" sz="1600" dirty="0" smtClean="0"/>
              <a:t>, A. </a:t>
            </a:r>
            <a:r>
              <a:rPr lang="en-US" sz="1600" dirty="0" err="1" smtClean="0"/>
              <a:t>Amin</a:t>
            </a:r>
            <a:r>
              <a:rPr lang="en-US" sz="1600" dirty="0" smtClean="0"/>
              <a:t> and A. K. Das, " A Driver-Centric Carpooling: Optimal Route-Finding Model using Heuristic Multi–Objective Search," 2019 4th International Conference on Computer and Communication Systems (ICCCS), Singapore, 2019. </a:t>
            </a:r>
          </a:p>
          <a:p>
            <a:endParaRPr lang="en-US" sz="1600" dirty="0" smtClean="0"/>
          </a:p>
          <a:p>
            <a:pPr>
              <a:buNone/>
            </a:pPr>
            <a:r>
              <a:rPr lang="en-US" sz="1600" dirty="0" smtClean="0"/>
              <a:t>[3] M. M. L. </a:t>
            </a:r>
            <a:r>
              <a:rPr lang="en-US" sz="1600" dirty="0" err="1" smtClean="0"/>
              <a:t>Elahi</a:t>
            </a:r>
            <a:r>
              <a:rPr lang="en-US" sz="1600" dirty="0" smtClean="0"/>
              <a:t>, R. </a:t>
            </a:r>
            <a:r>
              <a:rPr lang="en-US" sz="1600" dirty="0" err="1" smtClean="0"/>
              <a:t>Yasir</a:t>
            </a:r>
            <a:r>
              <a:rPr lang="en-US" sz="1600" dirty="0" smtClean="0"/>
              <a:t>, M. A. </a:t>
            </a:r>
            <a:r>
              <a:rPr lang="en-US" sz="1600" dirty="0" err="1" smtClean="0"/>
              <a:t>Syrus</a:t>
            </a:r>
            <a:r>
              <a:rPr lang="en-US" sz="1600" dirty="0" smtClean="0"/>
              <a:t>, M. S. Q. Z. Nine, I. </a:t>
            </a:r>
            <a:r>
              <a:rPr lang="en-US" sz="1600" dirty="0" err="1" smtClean="0"/>
              <a:t>Hossain</a:t>
            </a:r>
            <a:r>
              <a:rPr lang="en-US" sz="1600" dirty="0" smtClean="0"/>
              <a:t> and N. Ahmed, "Computer vision based road traffic accident and anomaly detection in the context of Bangladesh," 2014 International Conference on Informatics, Electronics &amp; Vision (ICIEV), Dhaka, 2014, pp. 1-6. </a:t>
            </a:r>
          </a:p>
          <a:p>
            <a:pPr>
              <a:buNone/>
            </a:pPr>
            <a:r>
              <a:rPr lang="en-US" sz="1600" dirty="0" smtClean="0"/>
              <a:t>[4] M. S. </a:t>
            </a:r>
            <a:r>
              <a:rPr lang="en-US" sz="1600" dirty="0" err="1" smtClean="0"/>
              <a:t>Satu</a:t>
            </a:r>
            <a:r>
              <a:rPr lang="en-US" sz="1600" dirty="0" smtClean="0"/>
              <a:t>, S. </a:t>
            </a:r>
            <a:r>
              <a:rPr lang="en-US" sz="1600" dirty="0" err="1" smtClean="0"/>
              <a:t>Ahamed</a:t>
            </a:r>
            <a:r>
              <a:rPr lang="en-US" sz="1600" dirty="0" smtClean="0"/>
              <a:t>, F. </a:t>
            </a:r>
            <a:r>
              <a:rPr lang="en-US" sz="1600" dirty="0" err="1" smtClean="0"/>
              <a:t>Hossain</a:t>
            </a:r>
            <a:r>
              <a:rPr lang="en-US" sz="1600" dirty="0" smtClean="0"/>
              <a:t>, T. </a:t>
            </a:r>
            <a:r>
              <a:rPr lang="en-US" sz="1600" dirty="0" err="1" smtClean="0"/>
              <a:t>Akter</a:t>
            </a:r>
            <a:r>
              <a:rPr lang="en-US" sz="1600" dirty="0" smtClean="0"/>
              <a:t> and D. M. </a:t>
            </a:r>
            <a:r>
              <a:rPr lang="en-US" sz="1600" dirty="0" err="1" smtClean="0"/>
              <a:t>Farid</a:t>
            </a:r>
            <a:r>
              <a:rPr lang="en-US" sz="1600" dirty="0" smtClean="0"/>
              <a:t>, "Mining traffic accident data </a:t>
            </a:r>
          </a:p>
          <a:p>
            <a:pPr>
              <a:buNone/>
            </a:pPr>
            <a:r>
              <a:rPr lang="en-US" sz="1600" dirty="0" smtClean="0"/>
              <a:t>of N5 national highway in Bangladesh employing decision trees," 2017 IEEE Region 10 Humanitarian Technology Conference (R10-HTC), Dhaka, 2017, pp. 722-725. </a:t>
            </a:r>
          </a:p>
          <a:p>
            <a:endParaRPr lang="en-US" sz="1600" dirty="0" smtClean="0"/>
          </a:p>
          <a:p>
            <a:pPr>
              <a:buNone/>
            </a:pPr>
            <a:r>
              <a:rPr lang="en-US" sz="1600" dirty="0" smtClean="0"/>
              <a:t>[5] H. İ. </a:t>
            </a:r>
            <a:r>
              <a:rPr lang="en-US" sz="1600" dirty="0" err="1" smtClean="0"/>
              <a:t>Bülbül</a:t>
            </a:r>
            <a:r>
              <a:rPr lang="en-US" sz="1600" dirty="0" smtClean="0"/>
              <a:t>, T. </a:t>
            </a:r>
            <a:r>
              <a:rPr lang="en-US" sz="1600" dirty="0" err="1" smtClean="0"/>
              <a:t>Kaya</a:t>
            </a:r>
            <a:r>
              <a:rPr lang="en-US" sz="1600" dirty="0" smtClean="0"/>
              <a:t> and Y. </a:t>
            </a:r>
            <a:r>
              <a:rPr lang="en-US" sz="1600" dirty="0" err="1" smtClean="0"/>
              <a:t>Tulgar</a:t>
            </a:r>
            <a:r>
              <a:rPr lang="en-US" sz="1600" dirty="0" smtClean="0"/>
              <a:t>, "Analysis for Status of the Road Accident Occurrence and Determination of the Risk of Accident by Machine Learning in Istanbul," 2016 15th IEEE International Conference on Machine Learning and Applications (ICMLA), Anaheim, CA, 2016, pp. 426-430. </a:t>
            </a:r>
          </a:p>
          <a:p>
            <a:pPr algn="just">
              <a:buNone/>
            </a:pP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457200"/>
            <a:ext cx="7714488" cy="6096000"/>
          </a:xfrm>
        </p:spPr>
        <p:txBody>
          <a:bodyPr>
            <a:normAutofit fontScale="70000" lnSpcReduction="20000"/>
          </a:bodyPr>
          <a:lstStyle/>
          <a:p>
            <a:endParaRPr lang="en-US" dirty="0" smtClean="0"/>
          </a:p>
          <a:p>
            <a:pPr algn="just">
              <a:buNone/>
            </a:pPr>
            <a:r>
              <a:rPr lang="en-US" sz="2600" dirty="0" smtClean="0">
                <a:latin typeface="Times New Roman" pitchFamily="18" charset="0"/>
                <a:cs typeface="Times New Roman" pitchFamily="18" charset="0"/>
              </a:rPr>
              <a:t>[6] S. Kumar and D. </a:t>
            </a:r>
            <a:r>
              <a:rPr lang="en-US" sz="2600" dirty="0" err="1" smtClean="0">
                <a:latin typeface="Times New Roman" pitchFamily="18" charset="0"/>
                <a:cs typeface="Times New Roman" pitchFamily="18" charset="0"/>
              </a:rPr>
              <a:t>Toshniwal</a:t>
            </a:r>
            <a:r>
              <a:rPr lang="en-US" sz="2600" dirty="0" smtClean="0">
                <a:latin typeface="Times New Roman" pitchFamily="18" charset="0"/>
                <a:cs typeface="Times New Roman" pitchFamily="18" charset="0"/>
              </a:rPr>
              <a:t>, "A data mining approach to characterize road accident locations," Journal of Modern Transportation(2016), vol. 24, issue no. 1, pp. 62-72. </a:t>
            </a:r>
          </a:p>
          <a:p>
            <a:pPr algn="just">
              <a:buNone/>
            </a:pPr>
            <a:endParaRPr lang="en-US" sz="2600" dirty="0" smtClean="0">
              <a:latin typeface="Times New Roman" pitchFamily="18" charset="0"/>
              <a:cs typeface="Times New Roman" pitchFamily="18" charset="0"/>
            </a:endParaRPr>
          </a:p>
          <a:p>
            <a:pPr algn="just">
              <a:buNone/>
            </a:pPr>
            <a:r>
              <a:rPr lang="en-US" sz="2600" dirty="0" smtClean="0">
                <a:latin typeface="Times New Roman" pitchFamily="18" charset="0"/>
                <a:cs typeface="Times New Roman" pitchFamily="18" charset="0"/>
              </a:rPr>
              <a:t>[7] </a:t>
            </a:r>
            <a:r>
              <a:rPr lang="en-US" sz="2600" dirty="0" err="1" smtClean="0">
                <a:latin typeface="Times New Roman" pitchFamily="18" charset="0"/>
                <a:cs typeface="Times New Roman" pitchFamily="18" charset="0"/>
              </a:rPr>
              <a:t>Beshah</a:t>
            </a:r>
            <a:r>
              <a:rPr lang="en-US" sz="2600" dirty="0" smtClean="0">
                <a:latin typeface="Times New Roman" pitchFamily="18" charset="0"/>
                <a:cs typeface="Times New Roman" pitchFamily="18" charset="0"/>
              </a:rPr>
              <a:t>, </a:t>
            </a:r>
            <a:r>
              <a:rPr lang="en-US" sz="2600" dirty="0" err="1" smtClean="0">
                <a:latin typeface="Times New Roman" pitchFamily="18" charset="0"/>
                <a:cs typeface="Times New Roman" pitchFamily="18" charset="0"/>
              </a:rPr>
              <a:t>Tibebe</a:t>
            </a:r>
            <a:r>
              <a:rPr lang="en-US" sz="2600" dirty="0" smtClean="0">
                <a:latin typeface="Times New Roman" pitchFamily="18" charset="0"/>
                <a:cs typeface="Times New Roman" pitchFamily="18" charset="0"/>
              </a:rPr>
              <a:t>, and </a:t>
            </a:r>
            <a:r>
              <a:rPr lang="en-US" sz="2600" dirty="0" err="1" smtClean="0">
                <a:latin typeface="Times New Roman" pitchFamily="18" charset="0"/>
                <a:cs typeface="Times New Roman" pitchFamily="18" charset="0"/>
              </a:rPr>
              <a:t>Shawndra</a:t>
            </a:r>
            <a:r>
              <a:rPr lang="en-US" sz="2600" dirty="0" smtClean="0">
                <a:latin typeface="Times New Roman" pitchFamily="18" charset="0"/>
                <a:cs typeface="Times New Roman" pitchFamily="18" charset="0"/>
              </a:rPr>
              <a:t> Hill, “Mining Road Traffic Accident Data to Improve Safety: Role of Road-Related Factors on Accident Severity in Ethiopia,” AAAI Spring Symposium: Artificial Intelligence for Development (2010). </a:t>
            </a:r>
          </a:p>
          <a:p>
            <a:pPr algn="just">
              <a:buNone/>
            </a:pPr>
            <a:endParaRPr lang="en-US" sz="2600" dirty="0" smtClean="0">
              <a:latin typeface="Times New Roman" pitchFamily="18" charset="0"/>
              <a:cs typeface="Times New Roman" pitchFamily="18" charset="0"/>
            </a:endParaRPr>
          </a:p>
          <a:p>
            <a:pPr algn="just">
              <a:buNone/>
            </a:pPr>
            <a:r>
              <a:rPr lang="en-US" sz="2600" dirty="0" smtClean="0">
                <a:latin typeface="Times New Roman" pitchFamily="18" charset="0"/>
                <a:cs typeface="Times New Roman" pitchFamily="18" charset="0"/>
              </a:rPr>
              <a:t>[8] A. </a:t>
            </a:r>
            <a:r>
              <a:rPr lang="en-US" sz="2600" dirty="0" err="1" smtClean="0">
                <a:latin typeface="Times New Roman" pitchFamily="18" charset="0"/>
                <a:cs typeface="Times New Roman" pitchFamily="18" charset="0"/>
              </a:rPr>
              <a:t>Esmaeili</a:t>
            </a:r>
            <a:r>
              <a:rPr lang="en-US" sz="2600" dirty="0" smtClean="0">
                <a:latin typeface="Times New Roman" pitchFamily="18" charset="0"/>
                <a:cs typeface="Times New Roman" pitchFamily="18" charset="0"/>
              </a:rPr>
              <a:t>, M. </a:t>
            </a:r>
            <a:r>
              <a:rPr lang="en-US" sz="2600" dirty="0" err="1" smtClean="0">
                <a:latin typeface="Times New Roman" pitchFamily="18" charset="0"/>
                <a:cs typeface="Times New Roman" pitchFamily="18" charset="0"/>
              </a:rPr>
              <a:t>Khalili</a:t>
            </a:r>
            <a:r>
              <a:rPr lang="en-US" sz="2600" dirty="0" smtClean="0">
                <a:latin typeface="Times New Roman" pitchFamily="18" charset="0"/>
                <a:cs typeface="Times New Roman" pitchFamily="18" charset="0"/>
              </a:rPr>
              <a:t> and A. </a:t>
            </a:r>
            <a:r>
              <a:rPr lang="en-US" sz="2600" dirty="0" err="1" smtClean="0">
                <a:latin typeface="Times New Roman" pitchFamily="18" charset="0"/>
                <a:cs typeface="Times New Roman" pitchFamily="18" charset="0"/>
              </a:rPr>
              <a:t>Pakgohar</a:t>
            </a:r>
            <a:r>
              <a:rPr lang="en-US" sz="2600" dirty="0" smtClean="0">
                <a:latin typeface="Times New Roman" pitchFamily="18" charset="0"/>
                <a:cs typeface="Times New Roman" pitchFamily="18" charset="0"/>
              </a:rPr>
              <a:t>, "Determining the road defects impact on accident severity; based on vehicle situation after accident, an approach of logistic regression," 2012 International Conference on Statistics in Science, Business and Engineering (ICSSBE), </a:t>
            </a:r>
            <a:r>
              <a:rPr lang="en-US" sz="2600" dirty="0" err="1" smtClean="0">
                <a:latin typeface="Times New Roman" pitchFamily="18" charset="0"/>
                <a:cs typeface="Times New Roman" pitchFamily="18" charset="0"/>
              </a:rPr>
              <a:t>Langkawi</a:t>
            </a:r>
            <a:r>
              <a:rPr lang="en-US" sz="2600" dirty="0" smtClean="0">
                <a:latin typeface="Times New Roman" pitchFamily="18" charset="0"/>
                <a:cs typeface="Times New Roman" pitchFamily="18" charset="0"/>
              </a:rPr>
              <a:t>, 2012, pp. 1-4. </a:t>
            </a:r>
          </a:p>
          <a:p>
            <a:pPr algn="just">
              <a:buNone/>
            </a:pPr>
            <a:endParaRPr lang="en-US" sz="2600" dirty="0" smtClean="0">
              <a:latin typeface="Times New Roman" pitchFamily="18" charset="0"/>
              <a:cs typeface="Times New Roman" pitchFamily="18" charset="0"/>
            </a:endParaRPr>
          </a:p>
          <a:p>
            <a:pPr algn="just">
              <a:buNone/>
            </a:pPr>
            <a:r>
              <a:rPr lang="en-US" sz="2600" dirty="0" smtClean="0">
                <a:latin typeface="Times New Roman" pitchFamily="18" charset="0"/>
                <a:cs typeface="Times New Roman" pitchFamily="18" charset="0"/>
              </a:rPr>
              <a:t>[9] M. A. A. </a:t>
            </a:r>
            <a:r>
              <a:rPr lang="en-US" sz="2600" dirty="0" err="1" smtClean="0">
                <a:latin typeface="Times New Roman" pitchFamily="18" charset="0"/>
                <a:cs typeface="Times New Roman" pitchFamily="18" charset="0"/>
              </a:rPr>
              <a:t>Mamun</a:t>
            </a:r>
            <a:r>
              <a:rPr lang="en-US" sz="2600" dirty="0" smtClean="0">
                <a:latin typeface="Times New Roman" pitchFamily="18" charset="0"/>
                <a:cs typeface="Times New Roman" pitchFamily="18" charset="0"/>
              </a:rPr>
              <a:t>, J. A. </a:t>
            </a:r>
            <a:r>
              <a:rPr lang="en-US" sz="2600" dirty="0" err="1" smtClean="0">
                <a:latin typeface="Times New Roman" pitchFamily="18" charset="0"/>
                <a:cs typeface="Times New Roman" pitchFamily="18" charset="0"/>
              </a:rPr>
              <a:t>Puspo</a:t>
            </a:r>
            <a:r>
              <a:rPr lang="en-US" sz="2600" dirty="0" smtClean="0">
                <a:latin typeface="Times New Roman" pitchFamily="18" charset="0"/>
                <a:cs typeface="Times New Roman" pitchFamily="18" charset="0"/>
              </a:rPr>
              <a:t> and A. K. Das, “An intelligent </a:t>
            </a:r>
            <a:r>
              <a:rPr lang="en-US" sz="2600" dirty="0" err="1" smtClean="0">
                <a:latin typeface="Times New Roman" pitchFamily="18" charset="0"/>
                <a:cs typeface="Times New Roman" pitchFamily="18" charset="0"/>
              </a:rPr>
              <a:t>smartphone</a:t>
            </a:r>
            <a:r>
              <a:rPr lang="en-US" sz="2600" dirty="0" smtClean="0">
                <a:latin typeface="Times New Roman" pitchFamily="18" charset="0"/>
                <a:cs typeface="Times New Roman" pitchFamily="18" charset="0"/>
              </a:rPr>
              <a:t> based approach using </a:t>
            </a:r>
            <a:r>
              <a:rPr lang="en-US" sz="2600" dirty="0" err="1" smtClean="0">
                <a:latin typeface="Times New Roman" pitchFamily="18" charset="0"/>
                <a:cs typeface="Times New Roman" pitchFamily="18" charset="0"/>
              </a:rPr>
              <a:t>IoT</a:t>
            </a:r>
            <a:r>
              <a:rPr lang="en-US" sz="2600" dirty="0" smtClean="0">
                <a:latin typeface="Times New Roman" pitchFamily="18" charset="0"/>
                <a:cs typeface="Times New Roman" pitchFamily="18" charset="0"/>
              </a:rPr>
              <a:t> for ensuring safe driving,” 2017 International Conference on Electrical Engineering and Computer Science (ICECOS), Palembang, 2017, pp. 217-223. </a:t>
            </a:r>
          </a:p>
          <a:p>
            <a:pPr algn="just">
              <a:buNone/>
            </a:pPr>
            <a:endParaRPr lang="en-US" sz="2600" dirty="0" smtClean="0">
              <a:latin typeface="Times New Roman" pitchFamily="18" charset="0"/>
              <a:cs typeface="Times New Roman" pitchFamily="18" charset="0"/>
            </a:endParaRPr>
          </a:p>
          <a:p>
            <a:pPr algn="just">
              <a:buNone/>
            </a:pPr>
            <a:r>
              <a:rPr lang="en-US" sz="2600" dirty="0" smtClean="0">
                <a:latin typeface="Times New Roman" pitchFamily="18" charset="0"/>
                <a:cs typeface="Times New Roman" pitchFamily="18" charset="0"/>
              </a:rPr>
              <a:t>[10] T. </a:t>
            </a:r>
            <a:r>
              <a:rPr lang="en-US" sz="2600" dirty="0" err="1" smtClean="0">
                <a:latin typeface="Times New Roman" pitchFamily="18" charset="0"/>
                <a:cs typeface="Times New Roman" pitchFamily="18" charset="0"/>
              </a:rPr>
              <a:t>Adhikary</a:t>
            </a:r>
            <a:r>
              <a:rPr lang="en-US" sz="2600" dirty="0" smtClean="0">
                <a:latin typeface="Times New Roman" pitchFamily="18" charset="0"/>
                <a:cs typeface="Times New Roman" pitchFamily="18" charset="0"/>
              </a:rPr>
              <a:t>, A. K. Das, M. A. </a:t>
            </a:r>
            <a:r>
              <a:rPr lang="en-US" sz="2600" dirty="0" err="1" smtClean="0">
                <a:latin typeface="Times New Roman" pitchFamily="18" charset="0"/>
                <a:cs typeface="Times New Roman" pitchFamily="18" charset="0"/>
              </a:rPr>
              <a:t>Razzaque</a:t>
            </a:r>
            <a:r>
              <a:rPr lang="en-US" sz="2600" dirty="0" smtClean="0">
                <a:latin typeface="Times New Roman" pitchFamily="18" charset="0"/>
                <a:cs typeface="Times New Roman" pitchFamily="18" charset="0"/>
              </a:rPr>
              <a:t>, A. </a:t>
            </a:r>
            <a:r>
              <a:rPr lang="en-US" sz="2600" dirty="0" err="1" smtClean="0">
                <a:latin typeface="Times New Roman" pitchFamily="18" charset="0"/>
                <a:cs typeface="Times New Roman" pitchFamily="18" charset="0"/>
              </a:rPr>
              <a:t>Almogren</a:t>
            </a:r>
            <a:r>
              <a:rPr lang="en-US" sz="2600" dirty="0" smtClean="0">
                <a:latin typeface="Times New Roman" pitchFamily="18" charset="0"/>
                <a:cs typeface="Times New Roman" pitchFamily="18" charset="0"/>
              </a:rPr>
              <a:t>, M. </a:t>
            </a:r>
            <a:r>
              <a:rPr lang="en-US" sz="2600" dirty="0" err="1" smtClean="0">
                <a:latin typeface="Times New Roman" pitchFamily="18" charset="0"/>
                <a:cs typeface="Times New Roman" pitchFamily="18" charset="0"/>
              </a:rPr>
              <a:t>Alrubaian</a:t>
            </a:r>
            <a:r>
              <a:rPr lang="en-US" sz="2600" dirty="0" smtClean="0">
                <a:latin typeface="Times New Roman" pitchFamily="18" charset="0"/>
                <a:cs typeface="Times New Roman" pitchFamily="18" charset="0"/>
              </a:rPr>
              <a:t>, and M. M. Hassan, “Quality of Service Aware Reliable Task Scheduling in Vehicular Cloud Computing,” Mobile Networks and Applications, Volume 21, Issue 3, pp 482-493, June 2016 </a:t>
            </a:r>
          </a:p>
          <a:p>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1124</TotalTime>
  <Words>963</Words>
  <Application>Microsoft Office PowerPoint</Application>
  <PresentationFormat>On-screen Show (4:3)</PresentationFormat>
  <Paragraphs>89</Paragraphs>
  <Slides>15</Slides>
  <Notes>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Road accident analysis and prediction of accident severity by using machine learning</vt:lpstr>
      <vt:lpstr>Abstract</vt:lpstr>
      <vt:lpstr>Existing System</vt:lpstr>
      <vt:lpstr>Disadvantage of Existing System</vt:lpstr>
      <vt:lpstr>PROPOSED SYSTEM :</vt:lpstr>
      <vt:lpstr>ADVANTAGE</vt:lpstr>
      <vt:lpstr>MODULE</vt:lpstr>
      <vt:lpstr>Slide 8</vt:lpstr>
      <vt:lpstr>Architecture Diagram </vt:lpstr>
      <vt:lpstr>Literature Survey</vt:lpstr>
      <vt:lpstr>Slide 11</vt:lpstr>
      <vt:lpstr>SOFTWARE REQUIREMENTS:</vt:lpstr>
      <vt:lpstr>HARDWARE REQUIREMENTS:</vt:lpstr>
      <vt:lpstr>REFERENCES</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538</cp:revision>
  <dcterms:created xsi:type="dcterms:W3CDTF">2006-08-16T00:00:00Z</dcterms:created>
  <dcterms:modified xsi:type="dcterms:W3CDTF">2021-02-27T10:45:26Z</dcterms:modified>
</cp:coreProperties>
</file>