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260" r:id="rId4"/>
    <p:sldId id="262" r:id="rId5"/>
    <p:sldId id="263" r:id="rId6"/>
    <p:sldId id="323" r:id="rId7"/>
    <p:sldId id="294" r:id="rId8"/>
    <p:sldId id="298" r:id="rId9"/>
    <p:sldId id="310" r:id="rId10"/>
    <p:sldId id="311" r:id="rId11"/>
    <p:sldId id="296" r:id="rId12"/>
    <p:sldId id="295" r:id="rId13"/>
    <p:sldId id="307" r:id="rId14"/>
    <p:sldId id="32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03-Feb-21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03-Feb-21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03-Feb-21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Performance analysis of brain Tumor image classification using CNN and SVM</a:t>
            </a:r>
            <a:r>
              <a:rPr lang="en-US" dirty="0" smtClean="0"/>
              <a:t/>
            </a:r>
            <a:br>
              <a:rPr lang="en-US"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435608" y="609600"/>
            <a:ext cx="7498080" cy="6019800"/>
          </a:xfrm>
        </p:spPr>
        <p:txBody>
          <a:bodyPr>
            <a:noAutofit/>
          </a:bodyPr>
          <a:lstStyle/>
          <a:p>
            <a:pPr algn="just">
              <a:lnSpc>
                <a:spcPct val="150000"/>
              </a:lnSpc>
              <a:buFont typeface="Wingdings" pitchFamily="2" charset="2"/>
              <a:buChar char="Ø"/>
            </a:pPr>
            <a:r>
              <a:rPr lang="en-US" sz="2400" dirty="0" smtClean="0"/>
              <a:t> </a:t>
            </a:r>
            <a:r>
              <a:rPr lang="en-US" sz="1800" dirty="0" err="1" smtClean="0">
                <a:latin typeface="Times New Roman" pitchFamily="18" charset="0"/>
                <a:cs typeface="Times New Roman" pitchFamily="18" charset="0"/>
              </a:rPr>
              <a:t>Tumour</a:t>
            </a:r>
            <a:r>
              <a:rPr lang="en-US" sz="1800" dirty="0" smtClean="0">
                <a:latin typeface="Times New Roman" pitchFamily="18" charset="0"/>
                <a:cs typeface="Times New Roman" pitchFamily="18" charset="0"/>
              </a:rPr>
              <a:t> is the undesired mass in the body. Brain </a:t>
            </a:r>
            <a:r>
              <a:rPr lang="en-US" sz="1800" dirty="0" err="1" smtClean="0">
                <a:latin typeface="Times New Roman" pitchFamily="18" charset="0"/>
                <a:cs typeface="Times New Roman" pitchFamily="18" charset="0"/>
              </a:rPr>
              <a:t>tumour</a:t>
            </a:r>
            <a:r>
              <a:rPr lang="en-US" sz="1800" dirty="0" smtClean="0">
                <a:latin typeface="Times New Roman" pitchFamily="18" charset="0"/>
                <a:cs typeface="Times New Roman" pitchFamily="18" charset="0"/>
              </a:rPr>
              <a:t> is the significant growth of brain cells. Manual method of classifying is time consuming and can be done at selective diagnostic centers only. Brain </a:t>
            </a:r>
            <a:r>
              <a:rPr lang="en-US" sz="1800" dirty="0" err="1" smtClean="0">
                <a:latin typeface="Times New Roman" pitchFamily="18" charset="0"/>
                <a:cs typeface="Times New Roman" pitchFamily="18" charset="0"/>
              </a:rPr>
              <a:t>tumour</a:t>
            </a:r>
            <a:r>
              <a:rPr lang="en-US" sz="1800" dirty="0" smtClean="0">
                <a:latin typeface="Times New Roman" pitchFamily="18" charset="0"/>
                <a:cs typeface="Times New Roman" pitchFamily="18" charset="0"/>
              </a:rPr>
              <a:t> classification is crucial task to do since treatment is based on different location and size of it. Magnetic Resonance Imaging (MRI) is most suitable way to do so. Hence there is a need to build such system which will automatically classify the brain </a:t>
            </a:r>
            <a:r>
              <a:rPr lang="en-US" sz="1800" dirty="0" err="1" smtClean="0">
                <a:latin typeface="Times New Roman" pitchFamily="18" charset="0"/>
                <a:cs typeface="Times New Roman" pitchFamily="18" charset="0"/>
              </a:rPr>
              <a:t>tumour</a:t>
            </a:r>
            <a:r>
              <a:rPr lang="en-US" sz="1800" dirty="0" smtClean="0">
                <a:latin typeface="Times New Roman" pitchFamily="18" charset="0"/>
                <a:cs typeface="Times New Roman" pitchFamily="18" charset="0"/>
              </a:rPr>
              <a:t> type based on input MR images only. </a:t>
            </a:r>
          </a:p>
          <a:p>
            <a:pPr algn="just">
              <a:lnSpc>
                <a:spcPct val="150000"/>
              </a:lnSpc>
            </a:pPr>
            <a:r>
              <a:rPr lang="en-US" sz="1800" dirty="0" smtClean="0">
                <a:latin typeface="Times New Roman" pitchFamily="18" charset="0"/>
                <a:cs typeface="Times New Roman" pitchFamily="18" charset="0"/>
              </a:rPr>
              <a:t>The objective of the proposed system is to classify the brain </a:t>
            </a:r>
            <a:r>
              <a:rPr lang="en-US" sz="1800" dirty="0" err="1" smtClean="0">
                <a:latin typeface="Times New Roman" pitchFamily="18" charset="0"/>
                <a:cs typeface="Times New Roman" pitchFamily="18" charset="0"/>
              </a:rPr>
              <a:t>tumour</a:t>
            </a:r>
            <a:r>
              <a:rPr lang="en-US" sz="1800" dirty="0" smtClean="0">
                <a:latin typeface="Times New Roman" pitchFamily="18" charset="0"/>
                <a:cs typeface="Times New Roman" pitchFamily="18" charset="0"/>
              </a:rPr>
              <a:t> images into three sub-types: </a:t>
            </a:r>
            <a:r>
              <a:rPr lang="en-US" sz="1800" dirty="0" err="1" smtClean="0">
                <a:latin typeface="Times New Roman" pitchFamily="18" charset="0"/>
                <a:cs typeface="Times New Roman" pitchFamily="18" charset="0"/>
              </a:rPr>
              <a:t>Meningioma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Glioma</a:t>
            </a:r>
            <a:r>
              <a:rPr lang="en-US" sz="1800" dirty="0" smtClean="0">
                <a:latin typeface="Times New Roman" pitchFamily="18" charset="0"/>
                <a:cs typeface="Times New Roman" pitchFamily="18" charset="0"/>
              </a:rPr>
              <a:t> and Pituitary using </a:t>
            </a:r>
            <a:r>
              <a:rPr lang="en-US" sz="1800" dirty="0" err="1" smtClean="0">
                <a:latin typeface="Times New Roman" pitchFamily="18" charset="0"/>
                <a:cs typeface="Times New Roman" pitchFamily="18" charset="0"/>
              </a:rPr>
              <a:t>convolutional</a:t>
            </a:r>
            <a:r>
              <a:rPr lang="en-US" sz="1800" dirty="0" smtClean="0">
                <a:latin typeface="Times New Roman" pitchFamily="18" charset="0"/>
                <a:cs typeface="Times New Roman" pitchFamily="18" charset="0"/>
              </a:rPr>
              <a:t> neural network (CNN) and Support vector machine (SVM). Images from the dataset are downsized to reduce computation and some salt noise is added to make model robust and increase the dataset. The performance comparison is done on Google </a:t>
            </a:r>
            <a:r>
              <a:rPr lang="en-US" sz="1800" dirty="0" err="1" smtClean="0">
                <a:latin typeface="Times New Roman" pitchFamily="18" charset="0"/>
                <a:cs typeface="Times New Roman" pitchFamily="18" charset="0"/>
              </a:rPr>
              <a:t>Colab</a:t>
            </a:r>
            <a:r>
              <a:rPr lang="en-US" sz="1800" dirty="0" smtClean="0">
                <a:latin typeface="Times New Roman" pitchFamily="18" charset="0"/>
                <a:cs typeface="Times New Roman" pitchFamily="18" charset="0"/>
              </a:rPr>
              <a:t> and </a:t>
            </a:r>
            <a:r>
              <a:rPr lang="en-US" sz="1800" dirty="0" err="1" smtClean="0">
                <a:latin typeface="Times New Roman" pitchFamily="18" charset="0"/>
                <a:cs typeface="Times New Roman" pitchFamily="18" charset="0"/>
              </a:rPr>
              <a:t>tensorflow</a:t>
            </a:r>
            <a:r>
              <a:rPr lang="en-US" sz="1800" dirty="0" smtClean="0">
                <a:latin typeface="Times New Roman" pitchFamily="18" charset="0"/>
                <a:cs typeface="Times New Roman" pitchFamily="18" charset="0"/>
              </a:rPr>
              <a:t> platform in python language.</a:t>
            </a:r>
          </a:p>
          <a:p>
            <a:pPr algn="just">
              <a:lnSpc>
                <a:spcPct val="150000"/>
              </a:lnSpc>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685800"/>
            <a:ext cx="7498080" cy="6019800"/>
          </a:xfrm>
        </p:spPr>
        <p:txBody>
          <a:bodyPr>
            <a:no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A brain tumor occurs when abnormal cells from within the brain. In diagnosis of the disease medical imaging has many advantages. Many people suffer from brain tumor; it is a serious and dangerous disease. A proper diagnosis of brain tumor is provided by the medical imaging. The  detection and  classification  of  tumor from  brain  is an  important and  difficult  task  in  the  medical  field. </a:t>
            </a:r>
          </a:p>
          <a:p>
            <a:pPr algn="just">
              <a:lnSpc>
                <a:spcPct val="150000"/>
              </a:lnSpc>
              <a:buFont typeface="Wingdings" pitchFamily="2" charset="2"/>
              <a:buChar char="Ø"/>
            </a:pPr>
            <a:r>
              <a:rPr lang="en-US" sz="2000" dirty="0" smtClean="0">
                <a:latin typeface="Times New Roman" pitchFamily="18" charset="0"/>
                <a:cs typeface="Times New Roman" pitchFamily="18" charset="0"/>
              </a:rPr>
              <a:t>The brain tumor detection technique in the MRI images is very significant in many symptomatic and cures applications. Tumor detection and classification are very hard because of high quantity of data in MRI images. One essential part in detecting the tumor is image segmentation. The segmentation provides an automatic brain tumor detection technique in order to increase the precision, yields with decrease in the diagnosis time.</a:t>
            </a: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419600"/>
          </a:xfrm>
        </p:spPr>
        <p:txBody>
          <a:bodyPr>
            <a:normAutofit/>
          </a:bodyPr>
          <a:lstStyle/>
          <a:p>
            <a:pPr lvl="0" algn="just">
              <a:lnSpc>
                <a:spcPct val="150000"/>
              </a:lnSpc>
              <a:buFont typeface="Wingdings" pitchFamily="2" charset="2"/>
              <a:buChar char="Ø"/>
            </a:pPr>
            <a:r>
              <a:rPr lang="en-US" sz="2000" dirty="0" smtClean="0">
                <a:latin typeface="Times New Roman" pitchFamily="18" charset="0"/>
                <a:cs typeface="Times New Roman" pitchFamily="18" charset="0"/>
              </a:rPr>
              <a:t>A MRI can be utilized to assess cerebrum, neck, and spinal string issues.</a:t>
            </a:r>
          </a:p>
          <a:p>
            <a:pPr algn="just">
              <a:lnSpc>
                <a:spcPct val="150000"/>
              </a:lnSpc>
              <a:buNone/>
            </a:pPr>
            <a:r>
              <a:rPr lang="en-US" sz="2000" dirty="0" smtClean="0">
                <a:latin typeface="Times New Roman" pitchFamily="18" charset="0"/>
                <a:cs typeface="Times New Roman" pitchFamily="18" charset="0"/>
              </a:rPr>
              <a:t> </a:t>
            </a:r>
          </a:p>
          <a:p>
            <a:pPr lvl="0" algn="just">
              <a:lnSpc>
                <a:spcPct val="150000"/>
              </a:lnSpc>
              <a:buFont typeface="Wingdings" pitchFamily="2" charset="2"/>
              <a:buChar char="Ø"/>
            </a:pPr>
            <a:r>
              <a:rPr lang="en-US" sz="2000" dirty="0" smtClean="0">
                <a:latin typeface="Times New Roman" pitchFamily="18" charset="0"/>
                <a:cs typeface="Times New Roman" pitchFamily="18" charset="0"/>
              </a:rPr>
              <a:t>It is consequential to obtain a method to provide doctors with accurate and fully automatic techniques the manual analysis of such images requires training and experience and will often lead to wrong diagnostics.</a:t>
            </a:r>
          </a:p>
          <a:p>
            <a:pPr lvl="0" algn="just">
              <a:lnSpc>
                <a:spcPct val="150000"/>
              </a:lnSpc>
              <a:buFont typeface="Wingdings" pitchFamily="2" charset="2"/>
              <a:buChar char="Ø"/>
            </a:pPr>
            <a:endParaRPr lang="en-US" sz="2000" dirty="0" smtClean="0">
              <a:latin typeface="Times New Roman" pitchFamily="18" charset="0"/>
              <a:cs typeface="Times New Roman" pitchFamily="18" charset="0"/>
            </a:endParaRPr>
          </a:p>
          <a:p>
            <a:pPr lvl="0">
              <a:lnSpc>
                <a:spcPct val="200000"/>
              </a:lnSpc>
            </a:pPr>
            <a:endParaRPr lang="en-US" sz="2000" dirty="0" smtClean="0">
              <a:latin typeface="Times New Roman" pitchFamily="18" charset="0"/>
              <a:cs typeface="Times New Roman" pitchFamily="18" charset="0"/>
            </a:endParaRPr>
          </a:p>
          <a:p>
            <a:pPr>
              <a:lnSpc>
                <a:spcPct val="150000"/>
              </a:lnSpc>
              <a:buNone/>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Font typeface="Wingdings" pitchFamily="2" charset="2"/>
              <a:buChar char="Ø"/>
            </a:pPr>
            <a:r>
              <a:rPr lang="en-US" sz="1800" dirty="0" smtClean="0">
                <a:latin typeface="Times New Roman" pitchFamily="18" charset="0"/>
                <a:cs typeface="Times New Roman" pitchFamily="18" charset="0"/>
              </a:rPr>
              <a:t>The proposed system is to detect and classify the brain tumor, which involves pre-processing, demising, segmentation, feature extraction and classification stages. The software and device that are used for implementing this proposed system is MATLAB R2017b with Intel core i5 processor and 16GB RAM capability. Specimen images were collected from PSGIMS&amp;R, PSG Hospitals, Coimbatore which is used for training and testing the proposed system. </a:t>
            </a:r>
          </a:p>
          <a:p>
            <a:pPr algn="just">
              <a:lnSpc>
                <a:spcPct val="150000"/>
              </a:lnSpc>
              <a:buFont typeface="Wingdings" pitchFamily="2" charset="2"/>
              <a:buChar char="Ø"/>
            </a:pPr>
            <a:r>
              <a:rPr lang="en-US" sz="1800" dirty="0" smtClean="0">
                <a:latin typeface="Times New Roman" pitchFamily="18" charset="0"/>
                <a:cs typeface="Times New Roman" pitchFamily="18" charset="0"/>
              </a:rPr>
              <a:t>The MRI image dataset that is obtained from PSGIMS&amp;R consists of 10 different cases in which a few sample cases are taken as the input for detection and classification. After consultation with the radiologist, the axial T2 FLAIR weighted, digitized in 512</a:t>
            </a:r>
            <a:r>
              <a:rPr lang="en-US" sz="1800" dirty="0" smtClean="0">
                <a:latin typeface="Times New Roman" pitchFamily="18" charset="0"/>
                <a:cs typeface="Times New Roman" pitchFamily="18" charset="0"/>
                <a:sym typeface="Symbol"/>
              </a:rPr>
              <a:t></a:t>
            </a:r>
            <a:r>
              <a:rPr lang="en-US" sz="1800" dirty="0" smtClean="0">
                <a:latin typeface="Times New Roman" pitchFamily="18" charset="0"/>
                <a:cs typeface="Times New Roman" pitchFamily="18" charset="0"/>
              </a:rPr>
              <a:t>512, 12 bit per pixel images from the MR </a:t>
            </a:r>
            <a:r>
              <a:rPr lang="en-US" sz="1800" dirty="0" err="1" smtClean="0">
                <a:latin typeface="Times New Roman" pitchFamily="18" charset="0"/>
                <a:cs typeface="Times New Roman" pitchFamily="18" charset="0"/>
              </a:rPr>
              <a:t>Avanto</a:t>
            </a:r>
            <a:r>
              <a:rPr lang="en-US" sz="1800" dirty="0" smtClean="0">
                <a:latin typeface="Times New Roman" pitchFamily="18" charset="0"/>
                <a:cs typeface="Times New Roman" pitchFamily="18" charset="0"/>
              </a:rPr>
              <a:t> 1.5 T MRI scanner was selected as the input data. The first stage classifies a normal and abnormal image into </a:t>
            </a:r>
            <a:r>
              <a:rPr lang="en-US" sz="1800" dirty="0" err="1" smtClean="0">
                <a:latin typeface="Times New Roman" pitchFamily="18" charset="0"/>
                <a:cs typeface="Times New Roman" pitchFamily="18" charset="0"/>
              </a:rPr>
              <a:t>twoclasses</a:t>
            </a:r>
            <a:r>
              <a:rPr lang="en-US" sz="1800" dirty="0" smtClean="0">
                <a:latin typeface="Times New Roman" pitchFamily="18" charset="0"/>
                <a:cs typeface="Times New Roman" pitchFamily="18" charset="0"/>
              </a:rPr>
              <a:t>. </a:t>
            </a:r>
          </a:p>
          <a:p>
            <a:pPr algn="just">
              <a:lnSpc>
                <a:spcPct val="150000"/>
              </a:lnSpc>
            </a:pPr>
            <a:endParaRPr lang="en-US" sz="1800" dirty="0" smtClean="0">
              <a:latin typeface="Times New Roman" pitchFamily="18" charset="0"/>
              <a:cs typeface="Times New Roman" pitchFamily="18" charset="0"/>
            </a:endParaRPr>
          </a:p>
          <a:p>
            <a:endParaRPr lang="en-US" sz="2000" dirty="0" smtClean="0"/>
          </a:p>
          <a:p>
            <a:endParaRPr lang="en-US" sz="2000" dirty="0" smtClean="0"/>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5943600"/>
          </a:xfrm>
        </p:spPr>
        <p:txBody>
          <a:bodyPr>
            <a:noAutofit/>
          </a:bodyPr>
          <a:lstStyle/>
          <a:p>
            <a:pPr algn="just">
              <a:lnSpc>
                <a:spcPct val="170000"/>
              </a:lnSpc>
              <a:buFont typeface="Wingdings" pitchFamily="2" charset="2"/>
              <a:buChar char="Ø"/>
            </a:pPr>
            <a:r>
              <a:rPr lang="en-US" sz="1600" dirty="0" smtClean="0">
                <a:latin typeface="Times New Roman" pitchFamily="18" charset="0"/>
                <a:cs typeface="Times New Roman" pitchFamily="18" charset="0"/>
              </a:rPr>
              <a:t>Two metrics were calculated to evaluate the classification efficiency: (a) the training performance (i.e. the proportion of cases properly classified in the training process) and (b) the test performance (i.e. the proportion of cases properly classified in the testing process). Initially the MRI image is taken as the input and it is preprocessed using wiener filter. The wiener filter would remove the noise present in the image, and it would blur the image. The pre-processing stage is followed by </a:t>
            </a:r>
            <a:r>
              <a:rPr lang="en-US" sz="1600" dirty="0" err="1" smtClean="0">
                <a:latin typeface="Times New Roman" pitchFamily="18" charset="0"/>
                <a:cs typeface="Times New Roman" pitchFamily="18" charset="0"/>
              </a:rPr>
              <a:t>Denoising</a:t>
            </a:r>
            <a:r>
              <a:rPr lang="en-US" sz="1600" dirty="0" smtClean="0">
                <a:latin typeface="Times New Roman" pitchFamily="18" charset="0"/>
                <a:cs typeface="Times New Roman" pitchFamily="18" charset="0"/>
              </a:rPr>
              <a:t>, where Edge Adaptive Total Variation technique is used. </a:t>
            </a:r>
          </a:p>
          <a:p>
            <a:pPr algn="just">
              <a:lnSpc>
                <a:spcPct val="170000"/>
              </a:lnSpc>
              <a:buFont typeface="Wingdings" pitchFamily="2" charset="2"/>
              <a:buChar char="Ø"/>
            </a:pPr>
            <a:r>
              <a:rPr lang="en-US" sz="1600" dirty="0" smtClean="0">
                <a:latin typeface="Times New Roman" pitchFamily="18" charset="0"/>
                <a:cs typeface="Times New Roman" pitchFamily="18" charset="0"/>
              </a:rPr>
              <a:t>The main objective of the demising is to eliminate the unwanted signal present in the input image. The </a:t>
            </a:r>
            <a:r>
              <a:rPr lang="en-US" sz="1600" dirty="0" err="1" smtClean="0">
                <a:latin typeface="Times New Roman" pitchFamily="18" charset="0"/>
                <a:cs typeface="Times New Roman" pitchFamily="18" charset="0"/>
              </a:rPr>
              <a:t>denoised</a:t>
            </a:r>
            <a:r>
              <a:rPr lang="en-US" sz="1600" dirty="0" smtClean="0">
                <a:latin typeface="Times New Roman" pitchFamily="18" charset="0"/>
                <a:cs typeface="Times New Roman" pitchFamily="18" charset="0"/>
              </a:rPr>
              <a:t> image is further taken to the Segmentation process in which Mean Shift Clustering is used to cluster the pixel that are of similar properties. Finally, the clustered output is used for extracting the features which is done in feature extraction phase and the extracted features are used for classification of tumor. In the classification stage Support Vector machine, deep learning with CNN are used. These are used for classifying the MRI images into </a:t>
            </a:r>
            <a:r>
              <a:rPr lang="en-US" sz="1600" dirty="0" err="1" smtClean="0">
                <a:latin typeface="Times New Roman" pitchFamily="18" charset="0"/>
                <a:cs typeface="Times New Roman" pitchFamily="18" charset="0"/>
              </a:rPr>
              <a:t>tumorous</a:t>
            </a:r>
            <a:r>
              <a:rPr lang="en-US" sz="1600" dirty="0" smtClean="0">
                <a:latin typeface="Times New Roman" pitchFamily="18" charset="0"/>
                <a:cs typeface="Times New Roman" pitchFamily="18" charset="0"/>
              </a:rPr>
              <a:t> or non-tumors. The overview of the proposed system is given in Fig.1.</a:t>
            </a:r>
          </a:p>
          <a:p>
            <a:pPr algn="just">
              <a:lnSpc>
                <a:spcPct val="170000"/>
              </a:lnSpc>
              <a:buFont typeface="Wingdings" pitchFamily="2" charset="2"/>
              <a:buChar char="Ø"/>
            </a:pPr>
            <a:r>
              <a:rPr lang="en-US" sz="1600" b="1" dirty="0" smtClean="0">
                <a:latin typeface="Times New Roman" pitchFamily="18" charset="0"/>
                <a:cs typeface="Times New Roman" pitchFamily="18" charset="0"/>
              </a:rPr>
              <a:t> </a:t>
            </a:r>
            <a:endParaRPr lang="en-US" sz="1600" dirty="0" smtClean="0">
              <a:latin typeface="Times New Roman" pitchFamily="18" charset="0"/>
              <a:cs typeface="Times New Roman" pitchFamily="18" charset="0"/>
            </a:endParaRPr>
          </a:p>
          <a:p>
            <a:pPr algn="just">
              <a:lnSpc>
                <a:spcPct val="170000"/>
              </a:lnSpc>
            </a:pPr>
            <a:endParaRPr lang="en-US" sz="16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buNone/>
            </a:pPr>
            <a:r>
              <a:rPr lang="en-US" sz="2000" b="1" dirty="0" smtClean="0"/>
              <a:t> </a:t>
            </a:r>
            <a:endParaRPr lang="en-US" sz="2000" dirty="0" smtClean="0"/>
          </a:p>
          <a:p>
            <a:pPr>
              <a:buNone/>
            </a:pPr>
            <a:r>
              <a:rPr lang="en-US" sz="2000" b="1" dirty="0" smtClean="0"/>
              <a:t> </a:t>
            </a:r>
            <a:endParaRPr lang="en-US" sz="2000" dirty="0" smtClean="0"/>
          </a:p>
          <a:p>
            <a:pPr lvl="0" algn="just">
              <a:lnSpc>
                <a:spcPct val="150000"/>
              </a:lnSpc>
            </a:pPr>
            <a:r>
              <a:rPr lang="en-US" sz="2000" dirty="0" smtClean="0">
                <a:latin typeface="Times New Roman" pitchFamily="18" charset="0"/>
                <a:cs typeface="Times New Roman" pitchFamily="18" charset="0"/>
              </a:rPr>
              <a:t>This research paper presents a method based on image characteristics and automatic detection of abnormalities to automatically classify medical images in two classes Normal and Abnormal. Statistical texture functionality is derived from normal and abnormal pictures.</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150000"/>
              </a:lnSpc>
              <a:buFont typeface="Wingdings" pitchFamily="2" charset="2"/>
              <a:buChar char="Ø"/>
            </a:pPr>
            <a:endParaRPr lang="en-US" sz="20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3418108" y="2738282"/>
            <a:ext cx="3533334" cy="2219635"/>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6264590"/>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lnSpc>
                          <a:spcPct val="150000"/>
                        </a:lnSpc>
                      </a:pPr>
                      <a:r>
                        <a:rPr kumimoji="0" lang="en-US" sz="1400" kern="1200" dirty="0" err="1" smtClean="0">
                          <a:solidFill>
                            <a:schemeClr val="dk1"/>
                          </a:solidFill>
                          <a:latin typeface="Times New Roman" pitchFamily="18" charset="0"/>
                          <a:ea typeface="+mn-ea"/>
                          <a:cs typeface="Times New Roman" pitchFamily="18" charset="0"/>
                        </a:rPr>
                        <a:t>Hossam</a:t>
                      </a:r>
                      <a:r>
                        <a:rPr kumimoji="0" lang="en-US" sz="1400" kern="1200" dirty="0" smtClean="0">
                          <a:solidFill>
                            <a:schemeClr val="dk1"/>
                          </a:solidFill>
                          <a:latin typeface="Times New Roman" pitchFamily="18" charset="0"/>
                          <a:ea typeface="+mn-ea"/>
                          <a:cs typeface="Times New Roman" pitchFamily="18" charset="0"/>
                        </a:rPr>
                        <a:t>  H.  </a:t>
                      </a:r>
                      <a:r>
                        <a:rPr kumimoji="0" lang="en-US" sz="1400" kern="1200" dirty="0" err="1" smtClean="0">
                          <a:solidFill>
                            <a:schemeClr val="dk1"/>
                          </a:solidFill>
                          <a:latin typeface="Times New Roman" pitchFamily="18" charset="0"/>
                          <a:ea typeface="+mn-ea"/>
                          <a:cs typeface="Times New Roman" pitchFamily="18" charset="0"/>
                        </a:rPr>
                        <a:t>Sult</a:t>
                      </a:r>
                      <a:r>
                        <a:rPr kumimoji="0" lang="en-US" sz="1400" kern="1200" dirty="0" smtClean="0">
                          <a:solidFill>
                            <a:schemeClr val="dk1"/>
                          </a:solidFill>
                          <a:latin typeface="Times New Roman" pitchFamily="18" charset="0"/>
                          <a:ea typeface="+mn-ea"/>
                          <a:cs typeface="Times New Roman" pitchFamily="18" charset="0"/>
                        </a:rPr>
                        <a:t> an,  Nancy  M.  Salem  and  </a:t>
                      </a:r>
                      <a:r>
                        <a:rPr kumimoji="0" lang="en-US" sz="1400" kern="1200" dirty="0" err="1" smtClean="0">
                          <a:solidFill>
                            <a:schemeClr val="dk1"/>
                          </a:solidFill>
                          <a:latin typeface="Times New Roman" pitchFamily="18" charset="0"/>
                          <a:ea typeface="+mn-ea"/>
                          <a:cs typeface="Times New Roman" pitchFamily="18" charset="0"/>
                        </a:rPr>
                        <a:t>Walid</a:t>
                      </a:r>
                      <a:r>
                        <a:rPr kumimoji="0" lang="en-US" sz="1400" kern="1200" dirty="0" smtClean="0">
                          <a:solidFill>
                            <a:schemeClr val="dk1"/>
                          </a:solidFill>
                          <a:latin typeface="Times New Roman" pitchFamily="18" charset="0"/>
                          <a:ea typeface="+mn-ea"/>
                          <a:cs typeface="Times New Roman" pitchFamily="18" charset="0"/>
                        </a:rPr>
                        <a:t> Al-</a:t>
                      </a:r>
                      <a:r>
                        <a:rPr kumimoji="0" lang="en-US" sz="1400" kern="1200" dirty="0" err="1" smtClean="0">
                          <a:solidFill>
                            <a:schemeClr val="dk1"/>
                          </a:solidFill>
                          <a:latin typeface="Times New Roman" pitchFamily="18" charset="0"/>
                          <a:ea typeface="+mn-ea"/>
                          <a:cs typeface="Times New Roman" pitchFamily="18" charset="0"/>
                        </a:rPr>
                        <a:t>Atabany</a:t>
                      </a:r>
                      <a:r>
                        <a:rPr kumimoji="0" lang="en-US" sz="1400" kern="1200" dirty="0" smtClean="0">
                          <a:solidFill>
                            <a:schemeClr val="dk1"/>
                          </a:solidFill>
                          <a:latin typeface="Times New Roman" pitchFamily="18" charset="0"/>
                          <a:ea typeface="+mn-ea"/>
                          <a:cs typeface="Times New Roman" pitchFamily="18" charset="0"/>
                        </a:rPr>
                        <a:t>,</a:t>
                      </a:r>
                      <a:endParaRPr lang="en-US" sz="1400" dirty="0">
                        <a:latin typeface="Times New Roman" pitchFamily="18" charset="0"/>
                        <a:cs typeface="Times New Roman" pitchFamily="18" charset="0"/>
                      </a:endParaRPr>
                    </a:p>
                  </a:txBody>
                  <a:tcPr/>
                </a:tc>
                <a:tc>
                  <a:txBody>
                    <a:bodyPr/>
                    <a:lstStyle/>
                    <a:p>
                      <a:pPr>
                        <a:lnSpc>
                          <a:spcPct val="150000"/>
                        </a:lnSpc>
                      </a:pPr>
                      <a:r>
                        <a:rPr kumimoji="0" lang="en-US" sz="1400" kern="1200" dirty="0" smtClean="0">
                          <a:solidFill>
                            <a:schemeClr val="dk1"/>
                          </a:solidFill>
                          <a:latin typeface="Times New Roman" pitchFamily="18" charset="0"/>
                          <a:ea typeface="+mn-ea"/>
                          <a:cs typeface="Times New Roman" pitchFamily="18" charset="0"/>
                        </a:rPr>
                        <a:t>”Multi- classification of Brain </a:t>
                      </a:r>
                      <a:r>
                        <a:rPr kumimoji="0" lang="en-US" sz="1400" kern="1200" dirty="0" err="1" smtClean="0">
                          <a:solidFill>
                            <a:schemeClr val="dk1"/>
                          </a:solidFill>
                          <a:latin typeface="Times New Roman" pitchFamily="18" charset="0"/>
                          <a:ea typeface="+mn-ea"/>
                          <a:cs typeface="Times New Roman" pitchFamily="18" charset="0"/>
                        </a:rPr>
                        <a:t>Tumour</a:t>
                      </a:r>
                      <a:r>
                        <a:rPr kumimoji="0" lang="en-US" sz="1400" kern="1200" dirty="0" smtClean="0">
                          <a:solidFill>
                            <a:schemeClr val="dk1"/>
                          </a:solidFill>
                          <a:latin typeface="Times New Roman" pitchFamily="18" charset="0"/>
                          <a:ea typeface="+mn-ea"/>
                          <a:cs typeface="Times New Roman" pitchFamily="18" charset="0"/>
                        </a:rPr>
                        <a:t> Images using Deep Neural  Networks,”</a:t>
                      </a:r>
                      <a:endParaRPr lang="en-US" sz="1400" dirty="0">
                        <a:latin typeface="Times New Roman" pitchFamily="18" charset="0"/>
                        <a:cs typeface="Times New Roman" pitchFamily="18" charset="0"/>
                      </a:endParaRPr>
                    </a:p>
                  </a:txBody>
                  <a:tcPr/>
                </a:tc>
                <a:tc>
                  <a:txBody>
                    <a:bodyPr/>
                    <a:lstStyle/>
                    <a:p>
                      <a:pPr algn="just">
                        <a:lnSpc>
                          <a:spcPct val="150000"/>
                        </a:lnSpc>
                      </a:pPr>
                      <a:r>
                        <a:rPr kumimoji="0" lang="en-US" sz="1400" kern="1200" dirty="0" smtClean="0">
                          <a:solidFill>
                            <a:schemeClr val="dk1"/>
                          </a:solidFill>
                          <a:latin typeface="Times New Roman" pitchFamily="18" charset="0"/>
                          <a:ea typeface="+mn-ea"/>
                          <a:cs typeface="Times New Roman" pitchFamily="18" charset="0"/>
                        </a:rPr>
                        <a:t>Brain tumor is considered as one of the deadliest and most common form of cancer both in children and in adults. Consequently, determining the correct type of brain tumor in early stages is of significant importance to devise a precise treatment plan and predict patient’s response to the adopted treatment.</a:t>
                      </a:r>
                      <a:endParaRPr lang="en-US" sz="1400" dirty="0" smtClean="0">
                        <a:latin typeface="Times New Roman" pitchFamily="18" charset="0"/>
                        <a:cs typeface="Times New Roman" pitchFamily="18" charset="0"/>
                      </a:endParaRPr>
                    </a:p>
                  </a:txBody>
                  <a:tcPr/>
                </a:tc>
              </a:tr>
              <a:tr h="1220991">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US" sz="1400" dirty="0" smtClean="0">
                          <a:latin typeface="Times New Roman" pitchFamily="18" charset="0"/>
                          <a:ea typeface="Calibri"/>
                          <a:cs typeface="Times New Roman" pitchFamily="18" charset="0"/>
                        </a:rPr>
                        <a:t>”Brain </a:t>
                      </a:r>
                      <a:r>
                        <a:rPr lang="en-US" sz="1400" dirty="0" err="1" smtClean="0">
                          <a:latin typeface="Times New Roman" pitchFamily="18" charset="0"/>
                          <a:ea typeface="Calibri"/>
                          <a:cs typeface="Times New Roman" pitchFamily="18" charset="0"/>
                        </a:rPr>
                        <a:t>Tumour</a:t>
                      </a:r>
                      <a:r>
                        <a:rPr lang="en-US" sz="1400" dirty="0" smtClean="0">
                          <a:latin typeface="Times New Roman" pitchFamily="18" charset="0"/>
                          <a:ea typeface="Calibri"/>
                          <a:cs typeface="Times New Roman" pitchFamily="18" charset="0"/>
                        </a:rPr>
                        <a:t> Classification via Statistical Features and Back-Propagation Neural Network,”</a:t>
                      </a:r>
                    </a:p>
                    <a:p>
                      <a:pPr marL="0" marR="0" algn="just">
                        <a:lnSpc>
                          <a:spcPct val="150000"/>
                        </a:lnSpc>
                        <a:spcBef>
                          <a:spcPts val="0"/>
                        </a:spcBef>
                        <a:spcAft>
                          <a:spcPts val="0"/>
                        </a:spcAft>
                      </a:pPr>
                      <a:endParaRPr lang="en-US" sz="14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kumimoji="0" lang="en-US" sz="1400" kern="1200" dirty="0" smtClean="0">
                          <a:solidFill>
                            <a:schemeClr val="dk1"/>
                          </a:solidFill>
                          <a:latin typeface="Times New Roman" pitchFamily="18" charset="0"/>
                          <a:ea typeface="+mn-ea"/>
                          <a:cs typeface="Times New Roman" pitchFamily="18" charset="0"/>
                        </a:rPr>
                        <a:t>Must </a:t>
                      </a:r>
                      <a:r>
                        <a:rPr kumimoji="0" lang="en-US" sz="1400" kern="1200" dirty="0" err="1" smtClean="0">
                          <a:solidFill>
                            <a:schemeClr val="dk1"/>
                          </a:solidFill>
                          <a:latin typeface="Times New Roman" pitchFamily="18" charset="0"/>
                          <a:ea typeface="+mn-ea"/>
                          <a:cs typeface="Times New Roman" pitchFamily="18" charset="0"/>
                        </a:rPr>
                        <a:t>afa</a:t>
                      </a:r>
                      <a:r>
                        <a:rPr kumimoji="0" lang="en-US" sz="1400" kern="1200" dirty="0" smtClean="0">
                          <a:solidFill>
                            <a:schemeClr val="dk1"/>
                          </a:solidFill>
                          <a:latin typeface="Times New Roman" pitchFamily="18" charset="0"/>
                          <a:ea typeface="+mn-ea"/>
                          <a:cs typeface="Times New Roman" pitchFamily="18" charset="0"/>
                        </a:rPr>
                        <a:t> R. </a:t>
                      </a:r>
                      <a:r>
                        <a:rPr kumimoji="0" lang="en-US" sz="1400" kern="1200" dirty="0" err="1" smtClean="0">
                          <a:solidFill>
                            <a:schemeClr val="dk1"/>
                          </a:solidFill>
                          <a:latin typeface="Times New Roman" pitchFamily="18" charset="0"/>
                          <a:ea typeface="+mn-ea"/>
                          <a:cs typeface="Times New Roman" pitchFamily="18" charset="0"/>
                        </a:rPr>
                        <a:t>Ismael</a:t>
                      </a:r>
                      <a:r>
                        <a:rPr kumimoji="0" lang="en-US" sz="1400" kern="1200" dirty="0" smtClean="0">
                          <a:solidFill>
                            <a:schemeClr val="dk1"/>
                          </a:solidFill>
                          <a:latin typeface="Times New Roman" pitchFamily="18" charset="0"/>
                          <a:ea typeface="+mn-ea"/>
                          <a:cs typeface="Times New Roman" pitchFamily="18" charset="0"/>
                        </a:rPr>
                        <a:t> and </a:t>
                      </a:r>
                      <a:r>
                        <a:rPr kumimoji="0" lang="en-US" sz="1400" kern="1200" dirty="0" err="1" smtClean="0">
                          <a:solidFill>
                            <a:schemeClr val="dk1"/>
                          </a:solidFill>
                          <a:latin typeface="Times New Roman" pitchFamily="18" charset="0"/>
                          <a:ea typeface="+mn-ea"/>
                          <a:cs typeface="Times New Roman" pitchFamily="18" charset="0"/>
                        </a:rPr>
                        <a:t>Ikhlas</a:t>
                      </a:r>
                      <a:r>
                        <a:rPr kumimoji="0" lang="en-US" sz="1400" kern="1200" dirty="0" smtClean="0">
                          <a:solidFill>
                            <a:schemeClr val="dk1"/>
                          </a:solidFill>
                          <a:latin typeface="Times New Roman" pitchFamily="18" charset="0"/>
                          <a:ea typeface="+mn-ea"/>
                          <a:cs typeface="Times New Roman" pitchFamily="18" charset="0"/>
                        </a:rPr>
                        <a:t> Abdel-</a:t>
                      </a:r>
                      <a:r>
                        <a:rPr kumimoji="0" lang="en-US" sz="1400" kern="1200" dirty="0" err="1" smtClean="0">
                          <a:solidFill>
                            <a:schemeClr val="dk1"/>
                          </a:solidFill>
                          <a:latin typeface="Times New Roman" pitchFamily="18" charset="0"/>
                          <a:ea typeface="+mn-ea"/>
                          <a:cs typeface="Times New Roman" pitchFamily="18" charset="0"/>
                        </a:rPr>
                        <a:t>Qader</a:t>
                      </a:r>
                      <a:r>
                        <a:rPr kumimoji="0" lang="en-US" sz="1400" kern="1200" dirty="0" smtClean="0">
                          <a:solidFill>
                            <a:schemeClr val="dk1"/>
                          </a:solidFill>
                          <a:latin typeface="Times New Roman" pitchFamily="18" charset="0"/>
                          <a:ea typeface="+mn-ea"/>
                          <a:cs typeface="Times New Roman" pitchFamily="18" charset="0"/>
                        </a:rPr>
                        <a:t>,</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400" dirty="0">
                          <a:latin typeface="Times New Roman" pitchFamily="18" charset="0"/>
                          <a:ea typeface="Calibri"/>
                          <a:cs typeface="Times New Roman" pitchFamily="18" charset="0"/>
                        </a:rPr>
                        <a:t>Classification of brain tumor is the heart of the computer-aided diagnosis (CAD) system designed to aid the radiologist in the diagnosis of such tumors using Magnetic Resonance Image (MRI). In this paper, we present a framework for classification of brain tumors in MRI images that combines statistical features and neural network algorithms.</a:t>
                      </a:r>
                    </a:p>
                  </a:txBody>
                  <a:tcPr marL="114300" marR="114300" marT="0" marB="0"/>
                </a:tc>
              </a:tr>
              <a:tr h="366235">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533400"/>
          <a:ext cx="7620000" cy="5200785"/>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 ”An </a:t>
                      </a:r>
                      <a:r>
                        <a:rPr kumimoji="0" lang="en-US" sz="1800" kern="1200" dirty="0" err="1" smtClean="0">
                          <a:solidFill>
                            <a:schemeClr val="dk1"/>
                          </a:solidFill>
                          <a:latin typeface="Times New Roman" pitchFamily="18" charset="0"/>
                          <a:ea typeface="+mn-ea"/>
                          <a:cs typeface="Times New Roman" pitchFamily="18" charset="0"/>
                        </a:rPr>
                        <a:t>Algo</a:t>
                      </a:r>
                      <a:r>
                        <a:rPr kumimoji="0" lang="en-US" sz="1800" kern="1200" dirty="0" smtClean="0">
                          <a:solidFill>
                            <a:schemeClr val="dk1"/>
                          </a:solidFill>
                          <a:latin typeface="Times New Roman" pitchFamily="18" charset="0"/>
                          <a:ea typeface="+mn-ea"/>
                          <a:cs typeface="Times New Roman" pitchFamily="18" charset="0"/>
                        </a:rPr>
                        <a:t>- </a:t>
                      </a:r>
                      <a:r>
                        <a:rPr kumimoji="0" lang="en-US" sz="1800" kern="1200" dirty="0" err="1" smtClean="0">
                          <a:solidFill>
                            <a:schemeClr val="dk1"/>
                          </a:solidFill>
                          <a:latin typeface="Times New Roman" pitchFamily="18" charset="0"/>
                          <a:ea typeface="+mn-ea"/>
                          <a:cs typeface="Times New Roman" pitchFamily="18" charset="0"/>
                        </a:rPr>
                        <a:t>rithm</a:t>
                      </a:r>
                      <a:r>
                        <a:rPr kumimoji="0" lang="en-US" sz="1800" kern="1200" dirty="0" smtClean="0">
                          <a:solidFill>
                            <a:schemeClr val="dk1"/>
                          </a:solidFill>
                          <a:latin typeface="Times New Roman" pitchFamily="18" charset="0"/>
                          <a:ea typeface="+mn-ea"/>
                          <a:cs typeface="Times New Roman" pitchFamily="18" charset="0"/>
                        </a:rPr>
                        <a:t>  for Detecting Brain </a:t>
                      </a:r>
                      <a:r>
                        <a:rPr kumimoji="0" lang="en-US" sz="1800" kern="1200" dirty="0" err="1" smtClean="0">
                          <a:solidFill>
                            <a:schemeClr val="dk1"/>
                          </a:solidFill>
                          <a:latin typeface="Times New Roman" pitchFamily="18" charset="0"/>
                          <a:ea typeface="+mn-ea"/>
                          <a:cs typeface="Times New Roman" pitchFamily="18" charset="0"/>
                        </a:rPr>
                        <a:t>Tumours</a:t>
                      </a:r>
                      <a:r>
                        <a:rPr kumimoji="0" lang="en-US" sz="1800" kern="1200" dirty="0" smtClean="0">
                          <a:solidFill>
                            <a:schemeClr val="dk1"/>
                          </a:solidFill>
                          <a:latin typeface="Times New Roman" pitchFamily="18" charset="0"/>
                          <a:ea typeface="+mn-ea"/>
                          <a:cs typeface="Times New Roman" pitchFamily="18" charset="0"/>
                        </a:rPr>
                        <a:t> in MRI images,”</a:t>
                      </a:r>
                      <a:endParaRPr lang="en-US" sz="20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err="1" smtClean="0">
                          <a:solidFill>
                            <a:schemeClr val="dk1"/>
                          </a:solidFill>
                          <a:latin typeface="Times New Roman" pitchFamily="18" charset="0"/>
                          <a:ea typeface="+mn-ea"/>
                          <a:cs typeface="Times New Roman" pitchFamily="18" charset="0"/>
                        </a:rPr>
                        <a:t>Ehab</a:t>
                      </a:r>
                      <a:r>
                        <a:rPr kumimoji="0" lang="en-US" sz="1800" kern="1200" dirty="0" smtClean="0">
                          <a:solidFill>
                            <a:schemeClr val="dk1"/>
                          </a:solidFill>
                          <a:latin typeface="Times New Roman" pitchFamily="18" charset="0"/>
                          <a:ea typeface="+mn-ea"/>
                          <a:cs typeface="Times New Roman" pitchFamily="18" charset="0"/>
                        </a:rPr>
                        <a:t> F. </a:t>
                      </a:r>
                      <a:r>
                        <a:rPr kumimoji="0" lang="en-US" sz="1800" kern="1200" dirty="0" err="1" smtClean="0">
                          <a:solidFill>
                            <a:schemeClr val="dk1"/>
                          </a:solidFill>
                          <a:latin typeface="Times New Roman" pitchFamily="18" charset="0"/>
                          <a:ea typeface="+mn-ea"/>
                          <a:cs typeface="Times New Roman" pitchFamily="18" charset="0"/>
                        </a:rPr>
                        <a:t>Badran</a:t>
                      </a:r>
                      <a:r>
                        <a:rPr kumimoji="0" lang="en-US" sz="1800" kern="1200" dirty="0" smtClean="0">
                          <a:solidFill>
                            <a:schemeClr val="dk1"/>
                          </a:solidFill>
                          <a:latin typeface="Times New Roman" pitchFamily="18" charset="0"/>
                          <a:ea typeface="+mn-ea"/>
                          <a:cs typeface="Times New Roman" pitchFamily="18" charset="0"/>
                        </a:rPr>
                        <a:t>, </a:t>
                      </a:r>
                      <a:r>
                        <a:rPr kumimoji="0" lang="en-US" sz="1800" kern="1200" dirty="0" err="1" smtClean="0">
                          <a:solidFill>
                            <a:schemeClr val="dk1"/>
                          </a:solidFill>
                          <a:latin typeface="Times New Roman" pitchFamily="18" charset="0"/>
                          <a:ea typeface="+mn-ea"/>
                          <a:cs typeface="Times New Roman" pitchFamily="18" charset="0"/>
                        </a:rPr>
                        <a:t>Esraa</a:t>
                      </a:r>
                      <a:r>
                        <a:rPr kumimoji="0" lang="en-US" sz="1800" kern="1200" dirty="0" smtClean="0">
                          <a:solidFill>
                            <a:schemeClr val="dk1"/>
                          </a:solidFill>
                          <a:latin typeface="Times New Roman" pitchFamily="18" charset="0"/>
                          <a:ea typeface="+mn-ea"/>
                          <a:cs typeface="Times New Roman" pitchFamily="18" charset="0"/>
                        </a:rPr>
                        <a:t> </a:t>
                      </a:r>
                      <a:r>
                        <a:rPr kumimoji="0" lang="en-US" sz="1800" kern="1200" dirty="0" err="1" smtClean="0">
                          <a:solidFill>
                            <a:schemeClr val="dk1"/>
                          </a:solidFill>
                          <a:latin typeface="Times New Roman" pitchFamily="18" charset="0"/>
                          <a:ea typeface="+mn-ea"/>
                          <a:cs typeface="Times New Roman" pitchFamily="18" charset="0"/>
                        </a:rPr>
                        <a:t>Galal</a:t>
                      </a:r>
                      <a:r>
                        <a:rPr kumimoji="0" lang="en-US" sz="1800" kern="1200" dirty="0" smtClean="0">
                          <a:solidFill>
                            <a:schemeClr val="dk1"/>
                          </a:solidFill>
                          <a:latin typeface="Times New Roman" pitchFamily="18" charset="0"/>
                          <a:ea typeface="+mn-ea"/>
                          <a:cs typeface="Times New Roman" pitchFamily="18" charset="0"/>
                        </a:rPr>
                        <a:t> </a:t>
                      </a:r>
                      <a:r>
                        <a:rPr kumimoji="0" lang="en-US" sz="1800" kern="1200" dirty="0" err="1" smtClean="0">
                          <a:solidFill>
                            <a:schemeClr val="dk1"/>
                          </a:solidFill>
                          <a:latin typeface="Times New Roman" pitchFamily="18" charset="0"/>
                          <a:ea typeface="+mn-ea"/>
                          <a:cs typeface="Times New Roman" pitchFamily="18" charset="0"/>
                        </a:rPr>
                        <a:t>Mahmoud</a:t>
                      </a:r>
                      <a:r>
                        <a:rPr kumimoji="0" lang="en-US" sz="1800" kern="1200" dirty="0" smtClean="0">
                          <a:solidFill>
                            <a:schemeClr val="dk1"/>
                          </a:solidFill>
                          <a:latin typeface="Times New Roman" pitchFamily="18" charset="0"/>
                          <a:ea typeface="+mn-ea"/>
                          <a:cs typeface="Times New Roman" pitchFamily="18" charset="0"/>
                        </a:rPr>
                        <a:t> and </a:t>
                      </a:r>
                      <a:r>
                        <a:rPr kumimoji="0" lang="en-US" sz="1800" kern="1200" dirty="0" err="1" smtClean="0">
                          <a:solidFill>
                            <a:schemeClr val="dk1"/>
                          </a:solidFill>
                          <a:latin typeface="Times New Roman" pitchFamily="18" charset="0"/>
                          <a:ea typeface="+mn-ea"/>
                          <a:cs typeface="Times New Roman" pitchFamily="18" charset="0"/>
                        </a:rPr>
                        <a:t>Nadder</a:t>
                      </a:r>
                      <a:r>
                        <a:rPr kumimoji="0" lang="en-US" sz="1800" kern="1200" dirty="0" smtClean="0">
                          <a:solidFill>
                            <a:schemeClr val="dk1"/>
                          </a:solidFill>
                          <a:latin typeface="Times New Roman" pitchFamily="18" charset="0"/>
                          <a:ea typeface="+mn-ea"/>
                          <a:cs typeface="Times New Roman" pitchFamily="18" charset="0"/>
                        </a:rPr>
                        <a:t> </a:t>
                      </a:r>
                      <a:r>
                        <a:rPr kumimoji="0" lang="en-US" sz="1800" kern="1200" dirty="0" err="1" smtClean="0">
                          <a:solidFill>
                            <a:schemeClr val="dk1"/>
                          </a:solidFill>
                          <a:latin typeface="Times New Roman" pitchFamily="18" charset="0"/>
                          <a:ea typeface="+mn-ea"/>
                          <a:cs typeface="Times New Roman" pitchFamily="18" charset="0"/>
                        </a:rPr>
                        <a:t>Hamdy</a:t>
                      </a:r>
                      <a:endParaRPr lang="en-US" sz="2000" dirty="0">
                        <a:latin typeface="Times New Roman" pitchFamily="18" charset="0"/>
                        <a:ea typeface="Calibri"/>
                        <a:cs typeface="Times New Roman" pitchFamily="18" charset="0"/>
                      </a:endParaRPr>
                    </a:p>
                  </a:txBody>
                  <a:tcPr marL="68580" marR="68580" marT="0" marB="0"/>
                </a:tc>
                <a:tc>
                  <a:txBody>
                    <a:bodyPr/>
                    <a:lstStyle/>
                    <a:p>
                      <a:pPr marL="0" marR="0" algn="just">
                        <a:lnSpc>
                          <a:spcPct val="150000"/>
                        </a:lnSpc>
                        <a:spcBef>
                          <a:spcPts val="0"/>
                        </a:spcBef>
                        <a:spcAft>
                          <a:spcPts val="1000"/>
                        </a:spcAft>
                      </a:pPr>
                      <a:r>
                        <a:rPr lang="en-US" sz="1400" dirty="0">
                          <a:latin typeface="Times New Roman" pitchFamily="18" charset="0"/>
                          <a:ea typeface="Calibri"/>
                          <a:cs typeface="Times New Roman" pitchFamily="18" charset="0"/>
                        </a:rPr>
                        <a:t>Brain Tumor, the outcome of uncontrolled </a:t>
                      </a:r>
                      <a:r>
                        <a:rPr lang="en-US" sz="1400" dirty="0" err="1">
                          <a:latin typeface="Times New Roman" pitchFamily="18" charset="0"/>
                          <a:ea typeface="Calibri"/>
                          <a:cs typeface="Times New Roman" pitchFamily="18" charset="0"/>
                        </a:rPr>
                        <a:t>divison</a:t>
                      </a:r>
                      <a:r>
                        <a:rPr lang="en-US" sz="1400" dirty="0">
                          <a:latin typeface="Times New Roman" pitchFamily="18" charset="0"/>
                          <a:ea typeface="Calibri"/>
                          <a:cs typeface="Times New Roman" pitchFamily="18" charset="0"/>
                        </a:rPr>
                        <a:t> of the cells has resulted in number of the deaths. MRI technique is generally used to detect the presence of any abnormality in brain. </a:t>
                      </a:r>
                      <a:endParaRPr lang="en-US" sz="1100" dirty="0">
                        <a:latin typeface="Times New Roman" pitchFamily="18" charset="0"/>
                        <a:ea typeface="Calibri"/>
                        <a:cs typeface="Times New Roman" pitchFamily="18" charset="0"/>
                      </a:endParaRPr>
                    </a:p>
                  </a:txBody>
                  <a:tcPr marL="114300" marR="114300" marT="0" marB="0"/>
                </a:tc>
              </a:tr>
              <a:tr h="636135">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A. R. Mat hew and P. B. Ant o,</a:t>
                      </a:r>
                      <a:endParaRPr lang="en-US" sz="20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”Tumor detection and classification of MRI brain </a:t>
                      </a:r>
                      <a:r>
                        <a:rPr kumimoji="0" lang="en-US" sz="1800" kern="1200" dirty="0" err="1" smtClean="0">
                          <a:solidFill>
                            <a:schemeClr val="dk1"/>
                          </a:solidFill>
                          <a:latin typeface="Times New Roman" pitchFamily="18" charset="0"/>
                          <a:ea typeface="+mn-ea"/>
                          <a:cs typeface="Times New Roman" pitchFamily="18" charset="0"/>
                        </a:rPr>
                        <a:t>im</a:t>
                      </a:r>
                      <a:r>
                        <a:rPr kumimoji="0" lang="en-US" sz="1800" kern="1200" dirty="0" smtClean="0">
                          <a:solidFill>
                            <a:schemeClr val="dk1"/>
                          </a:solidFill>
                          <a:latin typeface="Times New Roman" pitchFamily="18" charset="0"/>
                          <a:ea typeface="+mn-ea"/>
                          <a:cs typeface="Times New Roman" pitchFamily="18" charset="0"/>
                        </a:rPr>
                        <a:t> age using wavelet transform and SVM,”</a:t>
                      </a:r>
                      <a:endParaRPr lang="en-US" sz="2000" dirty="0">
                        <a:latin typeface="Times New Roman" pitchFamily="18" charset="0"/>
                        <a:cs typeface="Times New Roman" pitchFamily="18" charset="0"/>
                      </a:endParaRPr>
                    </a:p>
                  </a:txBody>
                  <a:tcPr/>
                </a:tc>
                <a:tc>
                  <a:txBody>
                    <a:bodyPr/>
                    <a:lstStyle/>
                    <a:p>
                      <a:pPr algn="just">
                        <a:lnSpc>
                          <a:spcPct val="150000"/>
                        </a:lnSpc>
                      </a:pPr>
                      <a:r>
                        <a:rPr kumimoji="0" lang="en-US" sz="1800" kern="1200" dirty="0" smtClean="0">
                          <a:solidFill>
                            <a:schemeClr val="dk1"/>
                          </a:solidFill>
                          <a:latin typeface="Times New Roman" pitchFamily="18" charset="0"/>
                          <a:ea typeface="+mn-ea"/>
                          <a:cs typeface="Times New Roman" pitchFamily="18" charset="0"/>
                        </a:rPr>
                        <a:t>It is a difficult and complex task for a radiologist or clinical practitioner to segment, detect, and extract infected tumor area and classify the type of tumor from magnetic resonance (MR) images. </a:t>
                      </a:r>
                      <a:endParaRPr lang="en-US"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pPr>
              <a:buNone/>
            </a:pPr>
            <a:r>
              <a:rPr lang="en-US" sz="1800" dirty="0" smtClean="0"/>
              <a:t> </a:t>
            </a:r>
          </a:p>
          <a:p>
            <a:pPr algn="just">
              <a:buNone/>
            </a:pPr>
            <a:r>
              <a:rPr lang="en-US" sz="1600" dirty="0" smtClean="0">
                <a:latin typeface="Times New Roman" pitchFamily="18" charset="0"/>
                <a:cs typeface="Times New Roman" pitchFamily="18" charset="0"/>
              </a:rPr>
              <a:t>[1 ]</a:t>
            </a:r>
            <a:r>
              <a:rPr lang="en-US" sz="1600" dirty="0" err="1" smtClean="0">
                <a:latin typeface="Times New Roman" pitchFamily="18" charset="0"/>
                <a:cs typeface="Times New Roman" pitchFamily="18" charset="0"/>
              </a:rPr>
              <a:t>Hossam</a:t>
            </a:r>
            <a:r>
              <a:rPr lang="en-US" sz="1600" dirty="0" smtClean="0">
                <a:latin typeface="Times New Roman" pitchFamily="18" charset="0"/>
                <a:cs typeface="Times New Roman" pitchFamily="18" charset="0"/>
              </a:rPr>
              <a:t>  H.  </a:t>
            </a:r>
            <a:r>
              <a:rPr lang="en-US" sz="1600" dirty="0" err="1" smtClean="0">
                <a:latin typeface="Times New Roman" pitchFamily="18" charset="0"/>
                <a:cs typeface="Times New Roman" pitchFamily="18" charset="0"/>
              </a:rPr>
              <a:t>Sult</a:t>
            </a:r>
            <a:r>
              <a:rPr lang="en-US" sz="1600" dirty="0" smtClean="0">
                <a:latin typeface="Times New Roman" pitchFamily="18" charset="0"/>
                <a:cs typeface="Times New Roman" pitchFamily="18" charset="0"/>
              </a:rPr>
              <a:t> an,  Nancy  M.  Salem  and  </a:t>
            </a:r>
            <a:r>
              <a:rPr lang="en-US" sz="1600" dirty="0" err="1" smtClean="0">
                <a:latin typeface="Times New Roman" pitchFamily="18" charset="0"/>
                <a:cs typeface="Times New Roman" pitchFamily="18" charset="0"/>
              </a:rPr>
              <a:t>Walid</a:t>
            </a:r>
            <a:r>
              <a:rPr lang="en-US" sz="1600" dirty="0" smtClean="0">
                <a:latin typeface="Times New Roman" pitchFamily="18" charset="0"/>
                <a:cs typeface="Times New Roman" pitchFamily="18" charset="0"/>
              </a:rPr>
              <a:t> Al-</a:t>
            </a:r>
            <a:r>
              <a:rPr lang="en-US" sz="1600" dirty="0" err="1" smtClean="0">
                <a:latin typeface="Times New Roman" pitchFamily="18" charset="0"/>
                <a:cs typeface="Times New Roman" pitchFamily="18" charset="0"/>
              </a:rPr>
              <a:t>Atabany</a:t>
            </a:r>
            <a:r>
              <a:rPr lang="en-US" sz="1600" dirty="0" smtClean="0">
                <a:latin typeface="Times New Roman" pitchFamily="18" charset="0"/>
                <a:cs typeface="Times New Roman" pitchFamily="18" charset="0"/>
              </a:rPr>
              <a:t>, ”Multi- classification of Brain </a:t>
            </a:r>
            <a:r>
              <a:rPr lang="en-US" sz="1600" dirty="0" err="1" smtClean="0">
                <a:latin typeface="Times New Roman" pitchFamily="18" charset="0"/>
                <a:cs typeface="Times New Roman" pitchFamily="18" charset="0"/>
              </a:rPr>
              <a:t>Tum</a:t>
            </a:r>
            <a:r>
              <a:rPr lang="en-US" sz="1600" dirty="0" smtClean="0">
                <a:latin typeface="Times New Roman" pitchFamily="18" charset="0"/>
                <a:cs typeface="Times New Roman" pitchFamily="18" charset="0"/>
              </a:rPr>
              <a:t> our </a:t>
            </a:r>
            <a:r>
              <a:rPr lang="en-US" sz="1600" dirty="0" err="1" smtClean="0">
                <a:latin typeface="Times New Roman" pitchFamily="18" charset="0"/>
                <a:cs typeface="Times New Roman" pitchFamily="18" charset="0"/>
              </a:rPr>
              <a:t>Im</a:t>
            </a:r>
            <a:r>
              <a:rPr lang="en-US" sz="1600" dirty="0" smtClean="0">
                <a:latin typeface="Times New Roman" pitchFamily="18" charset="0"/>
                <a:cs typeface="Times New Roman" pitchFamily="18" charset="0"/>
              </a:rPr>
              <a:t> ages using Deep Neural  Networks,” IEEE Special Sect ion on Deep Learning for </a:t>
            </a:r>
            <a:r>
              <a:rPr lang="en-US" sz="1600" dirty="0" err="1" smtClean="0">
                <a:latin typeface="Times New Roman" pitchFamily="18" charset="0"/>
                <a:cs typeface="Times New Roman" pitchFamily="18" charset="0"/>
              </a:rPr>
              <a:t>Comput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er</a:t>
            </a:r>
            <a:r>
              <a:rPr lang="en-US" sz="1600" dirty="0" smtClean="0">
                <a:latin typeface="Times New Roman" pitchFamily="18" charset="0"/>
                <a:cs typeface="Times New Roman" pitchFamily="18" charset="0"/>
              </a:rPr>
              <a:t>-Aided Medical Diagnosis, IEEE Access, June 2019.</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[2Must </a:t>
            </a:r>
            <a:r>
              <a:rPr lang="en-US" sz="1600" dirty="0" err="1" smtClean="0">
                <a:latin typeface="Times New Roman" pitchFamily="18" charset="0"/>
                <a:cs typeface="Times New Roman" pitchFamily="18" charset="0"/>
              </a:rPr>
              <a:t>afa</a:t>
            </a:r>
            <a:r>
              <a:rPr lang="en-US" sz="1600" dirty="0" smtClean="0">
                <a:latin typeface="Times New Roman" pitchFamily="18" charset="0"/>
                <a:cs typeface="Times New Roman" pitchFamily="18" charset="0"/>
              </a:rPr>
              <a:t> R. </a:t>
            </a:r>
            <a:r>
              <a:rPr lang="en-US" sz="1600" dirty="0" err="1" smtClean="0">
                <a:latin typeface="Times New Roman" pitchFamily="18" charset="0"/>
                <a:cs typeface="Times New Roman" pitchFamily="18" charset="0"/>
              </a:rPr>
              <a:t>Ismael</a:t>
            </a:r>
            <a:r>
              <a:rPr lang="en-US" sz="1600" dirty="0" smtClean="0">
                <a:latin typeface="Times New Roman" pitchFamily="18" charset="0"/>
                <a:cs typeface="Times New Roman" pitchFamily="18" charset="0"/>
              </a:rPr>
              <a:t> and </a:t>
            </a:r>
            <a:r>
              <a:rPr lang="en-US" sz="1600" dirty="0" err="1" smtClean="0">
                <a:latin typeface="Times New Roman" pitchFamily="18" charset="0"/>
                <a:cs typeface="Times New Roman" pitchFamily="18" charset="0"/>
              </a:rPr>
              <a:t>Ikhlas</a:t>
            </a:r>
            <a:r>
              <a:rPr lang="en-US" sz="1600" dirty="0" smtClean="0">
                <a:latin typeface="Times New Roman" pitchFamily="18" charset="0"/>
                <a:cs typeface="Times New Roman" pitchFamily="18" charset="0"/>
              </a:rPr>
              <a:t> Abdel-</a:t>
            </a:r>
            <a:r>
              <a:rPr lang="en-US" sz="1600" dirty="0" err="1" smtClean="0">
                <a:latin typeface="Times New Roman" pitchFamily="18" charset="0"/>
                <a:cs typeface="Times New Roman" pitchFamily="18" charset="0"/>
              </a:rPr>
              <a:t>Qader</a:t>
            </a:r>
            <a:r>
              <a:rPr lang="en-US" sz="1600" dirty="0" smtClean="0">
                <a:latin typeface="Times New Roman" pitchFamily="18" charset="0"/>
                <a:cs typeface="Times New Roman" pitchFamily="18" charset="0"/>
              </a:rPr>
              <a:t>, ”Brain </a:t>
            </a:r>
            <a:r>
              <a:rPr lang="en-US" sz="1600" dirty="0" err="1" smtClean="0">
                <a:latin typeface="Times New Roman" pitchFamily="18" charset="0"/>
                <a:cs typeface="Times New Roman" pitchFamily="18" charset="0"/>
              </a:rPr>
              <a:t>Tumour</a:t>
            </a:r>
            <a:r>
              <a:rPr lang="en-US" sz="1600" dirty="0" smtClean="0">
                <a:latin typeface="Times New Roman" pitchFamily="18" charset="0"/>
                <a:cs typeface="Times New Roman" pitchFamily="18" charset="0"/>
              </a:rPr>
              <a:t> Classification via Statistical Features and Back-Propagation Neural Network,” IEEE In- t </a:t>
            </a:r>
            <a:r>
              <a:rPr lang="en-US" sz="1600" dirty="0" err="1" smtClean="0">
                <a:latin typeface="Times New Roman" pitchFamily="18" charset="0"/>
                <a:cs typeface="Times New Roman" pitchFamily="18" charset="0"/>
              </a:rPr>
              <a:t>ernational</a:t>
            </a:r>
            <a:r>
              <a:rPr lang="en-US" sz="1600" dirty="0" smtClean="0">
                <a:latin typeface="Times New Roman" pitchFamily="18" charset="0"/>
                <a:cs typeface="Times New Roman" pitchFamily="18" charset="0"/>
              </a:rPr>
              <a:t> Conference of Electro/Information Technology, October,2018.</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3 ]</a:t>
            </a:r>
            <a:r>
              <a:rPr lang="en-US" sz="1600" dirty="0" err="1" smtClean="0">
                <a:latin typeface="Times New Roman" pitchFamily="18" charset="0"/>
                <a:cs typeface="Times New Roman" pitchFamily="18" charset="0"/>
              </a:rPr>
              <a:t>Ehab</a:t>
            </a:r>
            <a:r>
              <a:rPr lang="en-US" sz="1600" dirty="0" smtClean="0">
                <a:latin typeface="Times New Roman" pitchFamily="18" charset="0"/>
                <a:cs typeface="Times New Roman" pitchFamily="18" charset="0"/>
              </a:rPr>
              <a:t> F. </a:t>
            </a:r>
            <a:r>
              <a:rPr lang="en-US" sz="1600" dirty="0" err="1" smtClean="0">
                <a:latin typeface="Times New Roman" pitchFamily="18" charset="0"/>
                <a:cs typeface="Times New Roman" pitchFamily="18" charset="0"/>
              </a:rPr>
              <a:t>Badran</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Esraa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Galal</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Mahmoud</a:t>
            </a:r>
            <a:r>
              <a:rPr lang="en-US" sz="1600" dirty="0" smtClean="0">
                <a:latin typeface="Times New Roman" pitchFamily="18" charset="0"/>
                <a:cs typeface="Times New Roman" pitchFamily="18" charset="0"/>
              </a:rPr>
              <a:t> and </a:t>
            </a:r>
            <a:r>
              <a:rPr lang="en-US" sz="1600" dirty="0" err="1" smtClean="0">
                <a:latin typeface="Times New Roman" pitchFamily="18" charset="0"/>
                <a:cs typeface="Times New Roman" pitchFamily="18" charset="0"/>
              </a:rPr>
              <a:t>Nadder</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Hamdy</a:t>
            </a:r>
            <a:r>
              <a:rPr lang="en-US" sz="1600" dirty="0" smtClean="0">
                <a:latin typeface="Times New Roman" pitchFamily="18" charset="0"/>
                <a:cs typeface="Times New Roman" pitchFamily="18" charset="0"/>
              </a:rPr>
              <a:t>, ”An </a:t>
            </a:r>
            <a:r>
              <a:rPr lang="en-US" sz="1600" dirty="0" err="1" smtClean="0">
                <a:latin typeface="Times New Roman" pitchFamily="18" charset="0"/>
                <a:cs typeface="Times New Roman" pitchFamily="18" charset="0"/>
              </a:rPr>
              <a:t>Algo</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rithm</a:t>
            </a:r>
            <a:r>
              <a:rPr lang="en-US" sz="1600" dirty="0" smtClean="0">
                <a:latin typeface="Times New Roman" pitchFamily="18" charset="0"/>
                <a:cs typeface="Times New Roman" pitchFamily="18" charset="0"/>
              </a:rPr>
              <a:t>  for Detecting Brain </a:t>
            </a:r>
            <a:r>
              <a:rPr lang="en-US" sz="1600" dirty="0" err="1" smtClean="0">
                <a:latin typeface="Times New Roman" pitchFamily="18" charset="0"/>
                <a:cs typeface="Times New Roman" pitchFamily="18" charset="0"/>
              </a:rPr>
              <a:t>Tumours</a:t>
            </a:r>
            <a:r>
              <a:rPr lang="en-US" sz="1600" dirty="0" smtClean="0">
                <a:latin typeface="Times New Roman" pitchFamily="18" charset="0"/>
                <a:cs typeface="Times New Roman" pitchFamily="18" charset="0"/>
              </a:rPr>
              <a:t> in MRI images,” IEEE International Conference on Computer  Engineering  and  </a:t>
            </a:r>
            <a:r>
              <a:rPr lang="en-US" sz="1600" dirty="0" err="1" smtClean="0">
                <a:latin typeface="Times New Roman" pitchFamily="18" charset="0"/>
                <a:cs typeface="Times New Roman" pitchFamily="18" charset="0"/>
              </a:rPr>
              <a:t>Syst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ems</a:t>
            </a:r>
            <a:r>
              <a:rPr lang="en-US" sz="1600" dirty="0" smtClean="0">
                <a:latin typeface="Times New Roman" pitchFamily="18" charset="0"/>
                <a:cs typeface="Times New Roman" pitchFamily="18" charset="0"/>
              </a:rPr>
              <a:t>,  December,2010.</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[4 ]</a:t>
            </a:r>
            <a:r>
              <a:rPr lang="en-US" sz="1600" dirty="0" err="1" smtClean="0">
                <a:latin typeface="Times New Roman" pitchFamily="18" charset="0"/>
                <a:cs typeface="Times New Roman" pitchFamily="18" charset="0"/>
              </a:rPr>
              <a:t>Nilesh</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Bhaskarrao</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Bahadure</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Arun</a:t>
            </a:r>
            <a:r>
              <a:rPr lang="en-US" sz="1600" dirty="0" smtClean="0">
                <a:latin typeface="Times New Roman" pitchFamily="18" charset="0"/>
                <a:cs typeface="Times New Roman" pitchFamily="18" charset="0"/>
              </a:rPr>
              <a:t>  Kumar  Ray  and  </a:t>
            </a:r>
            <a:r>
              <a:rPr lang="en-US" sz="1600" dirty="0" err="1" smtClean="0">
                <a:latin typeface="Times New Roman" pitchFamily="18" charset="0"/>
                <a:cs typeface="Times New Roman" pitchFamily="18" charset="0"/>
              </a:rPr>
              <a:t>Har</a:t>
            </a:r>
            <a:r>
              <a:rPr lang="en-US" sz="1600" dirty="0" smtClean="0">
                <a:latin typeface="Times New Roman" pitchFamily="18" charset="0"/>
                <a:cs typeface="Times New Roman" pitchFamily="18" charset="0"/>
              </a:rPr>
              <a:t>  P al T het hi, ”</a:t>
            </a:r>
            <a:r>
              <a:rPr lang="en-US" sz="1600" dirty="0" err="1" smtClean="0">
                <a:latin typeface="Times New Roman" pitchFamily="18" charset="0"/>
                <a:cs typeface="Times New Roman" pitchFamily="18" charset="0"/>
              </a:rPr>
              <a:t>Im</a:t>
            </a:r>
            <a:r>
              <a:rPr lang="en-US" sz="1600" dirty="0" smtClean="0">
                <a:latin typeface="Times New Roman" pitchFamily="18" charset="0"/>
                <a:cs typeface="Times New Roman" pitchFamily="18" charset="0"/>
              </a:rPr>
              <a:t> age Analysis for MRI Based Brain </a:t>
            </a:r>
            <a:r>
              <a:rPr lang="en-US" sz="1600" dirty="0" err="1" smtClean="0">
                <a:latin typeface="Times New Roman" pitchFamily="18" charset="0"/>
                <a:cs typeface="Times New Roman" pitchFamily="18" charset="0"/>
              </a:rPr>
              <a:t>Tum</a:t>
            </a:r>
            <a:r>
              <a:rPr lang="en-US" sz="1600" dirty="0" smtClean="0">
                <a:latin typeface="Times New Roman" pitchFamily="18" charset="0"/>
                <a:cs typeface="Times New Roman" pitchFamily="18" charset="0"/>
              </a:rPr>
              <a:t> or Detection and  Feature Extraction Using Biologically Inspired BWT and SVM,” </a:t>
            </a:r>
            <a:r>
              <a:rPr lang="en-US" sz="1600" dirty="0" err="1" smtClean="0">
                <a:latin typeface="Times New Roman" pitchFamily="18" charset="0"/>
                <a:cs typeface="Times New Roman" pitchFamily="18" charset="0"/>
              </a:rPr>
              <a:t>Hindawi</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Int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er</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nat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ional</a:t>
            </a:r>
            <a:r>
              <a:rPr lang="en-US" sz="1600" dirty="0" smtClean="0">
                <a:latin typeface="Times New Roman" pitchFamily="18" charset="0"/>
                <a:cs typeface="Times New Roman" pitchFamily="18" charset="0"/>
              </a:rPr>
              <a:t>  Journal of  Biomedical  Imaging,  March,2017. </a:t>
            </a:r>
          </a:p>
          <a:p>
            <a:pPr algn="just">
              <a:buNone/>
            </a:pPr>
            <a:r>
              <a:rPr lang="en-US" sz="1600" dirty="0" smtClean="0">
                <a:latin typeface="Times New Roman" pitchFamily="18" charset="0"/>
                <a:cs typeface="Times New Roman" pitchFamily="18" charset="0"/>
              </a:rPr>
              <a:t> </a:t>
            </a:r>
          </a:p>
          <a:p>
            <a:pPr algn="just">
              <a:buNone/>
            </a:pPr>
            <a:r>
              <a:rPr lang="en-US" sz="1600" dirty="0" smtClean="0">
                <a:latin typeface="Times New Roman" pitchFamily="18" charset="0"/>
                <a:cs typeface="Times New Roman" pitchFamily="18" charset="0"/>
              </a:rPr>
              <a:t>[5 ]A. R. Mat hew and P. B. Ant o, ”Tumor detection and classification of MRI brain </a:t>
            </a:r>
            <a:r>
              <a:rPr lang="en-US" sz="1600" dirty="0" err="1" smtClean="0">
                <a:latin typeface="Times New Roman" pitchFamily="18" charset="0"/>
                <a:cs typeface="Times New Roman" pitchFamily="18" charset="0"/>
              </a:rPr>
              <a:t>im</a:t>
            </a:r>
            <a:r>
              <a:rPr lang="en-US" sz="1600" dirty="0" smtClean="0">
                <a:latin typeface="Times New Roman" pitchFamily="18" charset="0"/>
                <a:cs typeface="Times New Roman" pitchFamily="18" charset="0"/>
              </a:rPr>
              <a:t> age using wavelet transform and SVM,” 2017 International Con- </a:t>
            </a:r>
            <a:r>
              <a:rPr lang="en-US" sz="1600" dirty="0" err="1" smtClean="0">
                <a:latin typeface="Times New Roman" pitchFamily="18" charset="0"/>
                <a:cs typeface="Times New Roman" pitchFamily="18" charset="0"/>
              </a:rPr>
              <a:t>ference</a:t>
            </a:r>
            <a:r>
              <a:rPr lang="en-US" sz="1600" dirty="0" smtClean="0">
                <a:latin typeface="Times New Roman" pitchFamily="18" charset="0"/>
                <a:cs typeface="Times New Roman" pitchFamily="18" charset="0"/>
              </a:rPr>
              <a:t> on Signal P </a:t>
            </a:r>
            <a:r>
              <a:rPr lang="en-US" sz="1600" dirty="0" err="1" smtClean="0">
                <a:latin typeface="Times New Roman" pitchFamily="18" charset="0"/>
                <a:cs typeface="Times New Roman" pitchFamily="18" charset="0"/>
              </a:rPr>
              <a:t>rocessing</a:t>
            </a:r>
            <a:r>
              <a:rPr lang="en-US" sz="1600" dirty="0" smtClean="0">
                <a:latin typeface="Times New Roman" pitchFamily="18" charset="0"/>
                <a:cs typeface="Times New Roman" pitchFamily="18" charset="0"/>
              </a:rPr>
              <a:t> and Communication (ICSP C), Coimbatore, 2017.</a:t>
            </a:r>
          </a:p>
          <a:p>
            <a:pPr>
              <a:buNone/>
            </a:pPr>
            <a:r>
              <a:rPr lang="en-US" sz="1800" dirty="0" smtClean="0"/>
              <a:t> </a:t>
            </a:r>
          </a:p>
          <a:p>
            <a:pPr algn="just">
              <a:buNone/>
            </a:pP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304800"/>
            <a:ext cx="7790688" cy="6553200"/>
          </a:xfrm>
        </p:spPr>
        <p:txBody>
          <a:bodyPr>
            <a:normAutofit/>
          </a:bodyPr>
          <a:lstStyle/>
          <a:p>
            <a:pPr>
              <a:buNone/>
            </a:pPr>
            <a:r>
              <a:rPr lang="en-US" sz="1600" dirty="0" smtClean="0">
                <a:latin typeface="Times New Roman" pitchFamily="18" charset="0"/>
                <a:cs typeface="Times New Roman" pitchFamily="18" charset="0"/>
              </a:rPr>
              <a:t>[6 ]J. Cheng. ”Brain </a:t>
            </a:r>
            <a:r>
              <a:rPr lang="en-US" sz="1600" dirty="0" err="1" smtClean="0">
                <a:latin typeface="Times New Roman" pitchFamily="18" charset="0"/>
                <a:cs typeface="Times New Roman" pitchFamily="18" charset="0"/>
              </a:rPr>
              <a:t>Tum</a:t>
            </a:r>
            <a:r>
              <a:rPr lang="en-US" sz="1600" dirty="0" smtClean="0">
                <a:latin typeface="Times New Roman" pitchFamily="18" charset="0"/>
                <a:cs typeface="Times New Roman" pitchFamily="18" charset="0"/>
              </a:rPr>
              <a:t> or Dataset,”. Apr. 2, 2017. Dist </a:t>
            </a:r>
            <a:r>
              <a:rPr lang="en-US" sz="1600" dirty="0" err="1" smtClean="0">
                <a:latin typeface="Times New Roman" pitchFamily="18" charset="0"/>
                <a:cs typeface="Times New Roman" pitchFamily="18" charset="0"/>
              </a:rPr>
              <a:t>ribut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ed</a:t>
            </a:r>
            <a:r>
              <a:rPr lang="en-US" sz="1600" dirty="0" smtClean="0">
                <a:latin typeface="Times New Roman" pitchFamily="18" charset="0"/>
                <a:cs typeface="Times New Roman" pitchFamily="18" charset="0"/>
              </a:rPr>
              <a:t> by </a:t>
            </a:r>
            <a:r>
              <a:rPr lang="en-US" sz="1600" dirty="0" err="1" smtClean="0">
                <a:latin typeface="Times New Roman" pitchFamily="18" charset="0"/>
                <a:cs typeface="Times New Roman" pitchFamily="18" charset="0"/>
              </a:rPr>
              <a:t>Figshare</a:t>
            </a:r>
            <a:r>
              <a:rPr lang="en-US" sz="1600" dirty="0" smtClean="0">
                <a:latin typeface="Times New Roman" pitchFamily="18" charset="0"/>
                <a:cs typeface="Times New Roman" pitchFamily="18" charset="0"/>
              </a:rPr>
              <a:t>. </a:t>
            </a:r>
          </a:p>
          <a:p>
            <a:pPr>
              <a:buNone/>
            </a:pPr>
            <a:r>
              <a:rPr lang="en-US" sz="1600" dirty="0" smtClean="0">
                <a:latin typeface="Times New Roman" pitchFamily="18" charset="0"/>
                <a:cs typeface="Times New Roman" pitchFamily="18" charset="0"/>
              </a:rPr>
              <a:t> </a:t>
            </a:r>
          </a:p>
          <a:p>
            <a:pPr>
              <a:buNone/>
            </a:pPr>
            <a:r>
              <a:rPr lang="en-US" sz="1600" dirty="0" smtClean="0">
                <a:latin typeface="Times New Roman" pitchFamily="18" charset="0"/>
                <a:cs typeface="Times New Roman" pitchFamily="18" charset="0"/>
              </a:rPr>
              <a:t>[7 ]G.P . Zhang, ”Neural networks for classification: a survey,” IEEE T </a:t>
            </a:r>
            <a:r>
              <a:rPr lang="en-US" sz="1600" dirty="0" err="1" smtClean="0">
                <a:latin typeface="Times New Roman" pitchFamily="18" charset="0"/>
                <a:cs typeface="Times New Roman" pitchFamily="18" charset="0"/>
              </a:rPr>
              <a:t>rans</a:t>
            </a:r>
            <a:r>
              <a:rPr lang="en-US" sz="1600" dirty="0" smtClean="0">
                <a:latin typeface="Times New Roman" pitchFamily="18" charset="0"/>
                <a:cs typeface="Times New Roman" pitchFamily="18" charset="0"/>
              </a:rPr>
              <a:t>- act ions on </a:t>
            </a:r>
            <a:r>
              <a:rPr lang="en-US" sz="1600" dirty="0" err="1" smtClean="0">
                <a:latin typeface="Times New Roman" pitchFamily="18" charset="0"/>
                <a:cs typeface="Times New Roman" pitchFamily="18" charset="0"/>
              </a:rPr>
              <a:t>Syst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ems</a:t>
            </a:r>
            <a:r>
              <a:rPr lang="en-US" sz="1600" dirty="0" smtClean="0">
                <a:latin typeface="Times New Roman" pitchFamily="18" charset="0"/>
                <a:cs typeface="Times New Roman" pitchFamily="18" charset="0"/>
              </a:rPr>
              <a:t>, Man, and Cybernetics, vol. 30, no. 4, pp. 451 -462, November 2000.</a:t>
            </a:r>
          </a:p>
          <a:p>
            <a:pPr>
              <a:buNone/>
            </a:pPr>
            <a:r>
              <a:rPr lang="en-US" sz="1600" dirty="0" smtClean="0">
                <a:latin typeface="Times New Roman" pitchFamily="18" charset="0"/>
                <a:cs typeface="Times New Roman" pitchFamily="18" charset="0"/>
              </a:rPr>
              <a:t> </a:t>
            </a:r>
          </a:p>
          <a:p>
            <a:pPr>
              <a:buNone/>
            </a:pPr>
            <a:r>
              <a:rPr lang="en-US" sz="1600" dirty="0" smtClean="0">
                <a:latin typeface="Times New Roman" pitchFamily="18" charset="0"/>
                <a:cs typeface="Times New Roman" pitchFamily="18" charset="0"/>
              </a:rPr>
              <a:t>[8 ]Md. </a:t>
            </a:r>
            <a:r>
              <a:rPr lang="en-US" sz="1600" dirty="0" err="1" smtClean="0">
                <a:latin typeface="Times New Roman" pitchFamily="18" charset="0"/>
                <a:cs typeface="Times New Roman" pitchFamily="18" charset="0"/>
              </a:rPr>
              <a:t>Iqbal</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Quraishi</a:t>
            </a:r>
            <a:r>
              <a:rPr lang="en-US" sz="1600" dirty="0" smtClean="0">
                <a:latin typeface="Times New Roman" pitchFamily="18" charset="0"/>
                <a:cs typeface="Times New Roman" pitchFamily="18" charset="0"/>
              </a:rPr>
              <a:t>, J Pal </a:t>
            </a:r>
            <a:r>
              <a:rPr lang="en-US" sz="1600" dirty="0" err="1" smtClean="0">
                <a:latin typeface="Times New Roman" pitchFamily="18" charset="0"/>
                <a:cs typeface="Times New Roman" pitchFamily="18" charset="0"/>
              </a:rPr>
              <a:t>Choudhury</a:t>
            </a:r>
            <a:r>
              <a:rPr lang="en-US" sz="1600" dirty="0" smtClean="0">
                <a:latin typeface="Times New Roman" pitchFamily="18" charset="0"/>
                <a:cs typeface="Times New Roman" pitchFamily="18" charset="0"/>
              </a:rPr>
              <a:t> and </a:t>
            </a:r>
            <a:r>
              <a:rPr lang="en-US" sz="1600" dirty="0" err="1" smtClean="0">
                <a:latin typeface="Times New Roman" pitchFamily="18" charset="0"/>
                <a:cs typeface="Times New Roman" pitchFamily="18" charset="0"/>
              </a:rPr>
              <a:t>Mallika</a:t>
            </a:r>
            <a:r>
              <a:rPr lang="en-US" sz="1600" dirty="0" smtClean="0">
                <a:latin typeface="Times New Roman" pitchFamily="18" charset="0"/>
                <a:cs typeface="Times New Roman" pitchFamily="18" charset="0"/>
              </a:rPr>
              <a:t> De, ”Image Recognition and Processing Using Artificial Neural Network” in 1st  </a:t>
            </a:r>
            <a:r>
              <a:rPr lang="en-US" sz="1600" dirty="0" err="1" smtClean="0">
                <a:latin typeface="Times New Roman" pitchFamily="18" charset="0"/>
                <a:cs typeface="Times New Roman" pitchFamily="18" charset="0"/>
              </a:rPr>
              <a:t>Int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ernat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ional</a:t>
            </a:r>
            <a:r>
              <a:rPr lang="en-US" sz="1600" dirty="0" smtClean="0">
                <a:latin typeface="Times New Roman" pitchFamily="18" charset="0"/>
                <a:cs typeface="Times New Roman" pitchFamily="18" charset="0"/>
              </a:rPr>
              <a:t> Conference on Recent  Advances in </a:t>
            </a:r>
            <a:r>
              <a:rPr lang="en-US" sz="1600" dirty="0" err="1" smtClean="0">
                <a:latin typeface="Times New Roman" pitchFamily="18" charset="0"/>
                <a:cs typeface="Times New Roman" pitchFamily="18" charset="0"/>
              </a:rPr>
              <a:t>Informat</a:t>
            </a:r>
            <a:r>
              <a:rPr lang="en-US" sz="1600" dirty="0" smtClean="0">
                <a:latin typeface="Times New Roman" pitchFamily="18" charset="0"/>
                <a:cs typeface="Times New Roman" pitchFamily="18" charset="0"/>
              </a:rPr>
              <a:t> ion   T </a:t>
            </a:r>
            <a:r>
              <a:rPr lang="en-US" sz="1600" dirty="0" err="1" smtClean="0">
                <a:latin typeface="Times New Roman" pitchFamily="18" charset="0"/>
                <a:cs typeface="Times New Roman" pitchFamily="18" charset="0"/>
              </a:rPr>
              <a:t>echnology</a:t>
            </a:r>
            <a:r>
              <a:rPr lang="en-US" sz="1600" dirty="0" smtClean="0">
                <a:latin typeface="Times New Roman" pitchFamily="18" charset="0"/>
                <a:cs typeface="Times New Roman" pitchFamily="18" charset="0"/>
              </a:rPr>
              <a:t>, 2012.</a:t>
            </a:r>
          </a:p>
          <a:p>
            <a:pPr>
              <a:buNone/>
            </a:pPr>
            <a:r>
              <a:rPr lang="en-US" sz="1600" dirty="0" smtClean="0">
                <a:latin typeface="Times New Roman" pitchFamily="18" charset="0"/>
                <a:cs typeface="Times New Roman" pitchFamily="18" charset="0"/>
              </a:rPr>
              <a:t> </a:t>
            </a:r>
          </a:p>
          <a:p>
            <a:pPr>
              <a:buNone/>
            </a:pPr>
            <a:r>
              <a:rPr lang="en-US" sz="1600" dirty="0" smtClean="0">
                <a:latin typeface="Times New Roman" pitchFamily="18" charset="0"/>
                <a:cs typeface="Times New Roman" pitchFamily="18" charset="0"/>
              </a:rPr>
              <a:t>[9 ]</a:t>
            </a:r>
            <a:r>
              <a:rPr lang="en-US" sz="1600" dirty="0" err="1" smtClean="0">
                <a:latin typeface="Times New Roman" pitchFamily="18" charset="0"/>
                <a:cs typeface="Times New Roman" pitchFamily="18" charset="0"/>
              </a:rPr>
              <a:t>Kwang</a:t>
            </a:r>
            <a:r>
              <a:rPr lang="en-US" sz="1600" dirty="0" smtClean="0">
                <a:latin typeface="Times New Roman" pitchFamily="18" charset="0"/>
                <a:cs typeface="Times New Roman" pitchFamily="18" charset="0"/>
              </a:rPr>
              <a:t>  In  Kim,  </a:t>
            </a:r>
            <a:r>
              <a:rPr lang="en-US" sz="1600" dirty="0" err="1" smtClean="0">
                <a:latin typeface="Times New Roman" pitchFamily="18" charset="0"/>
                <a:cs typeface="Times New Roman" pitchFamily="18" charset="0"/>
              </a:rPr>
              <a:t>Keechul</a:t>
            </a:r>
            <a:r>
              <a:rPr lang="en-US" sz="1600" dirty="0" smtClean="0">
                <a:latin typeface="Times New Roman" pitchFamily="18" charset="0"/>
                <a:cs typeface="Times New Roman" pitchFamily="18" charset="0"/>
              </a:rPr>
              <a:t>  Jung,  Se  Hyun  P ark  and  Hang  </a:t>
            </a:r>
            <a:r>
              <a:rPr lang="en-US" sz="1600" dirty="0" err="1" smtClean="0">
                <a:latin typeface="Times New Roman" pitchFamily="18" charset="0"/>
                <a:cs typeface="Times New Roman" pitchFamily="18" charset="0"/>
              </a:rPr>
              <a:t>Joon</a:t>
            </a:r>
            <a:r>
              <a:rPr lang="en-US" sz="1600" dirty="0" smtClean="0">
                <a:latin typeface="Times New Roman" pitchFamily="18" charset="0"/>
                <a:cs typeface="Times New Roman" pitchFamily="18" charset="0"/>
              </a:rPr>
              <a:t>  Kim, ”Support vector machines for texture classification,” IEEE </a:t>
            </a:r>
            <a:r>
              <a:rPr lang="en-US" sz="1600" dirty="0" err="1" smtClean="0">
                <a:latin typeface="Times New Roman" pitchFamily="18" charset="0"/>
                <a:cs typeface="Times New Roman" pitchFamily="18" charset="0"/>
              </a:rPr>
              <a:t>Transa</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tions</a:t>
            </a:r>
            <a:r>
              <a:rPr lang="en-US" sz="1600" dirty="0" smtClean="0">
                <a:latin typeface="Times New Roman" pitchFamily="18" charset="0"/>
                <a:cs typeface="Times New Roman" pitchFamily="18" charset="0"/>
              </a:rPr>
              <a:t> on P at tern Analysis and Machine Intelligence, vol. 24, no. 11, pp. 1542 - 1550, November 2002.</a:t>
            </a:r>
          </a:p>
          <a:p>
            <a:pPr>
              <a:buNone/>
            </a:pPr>
            <a:r>
              <a:rPr lang="en-US" sz="1600" dirty="0" smtClean="0">
                <a:latin typeface="Times New Roman" pitchFamily="18" charset="0"/>
                <a:cs typeface="Times New Roman" pitchFamily="18" charset="0"/>
              </a:rPr>
              <a:t> </a:t>
            </a:r>
          </a:p>
          <a:p>
            <a:pPr>
              <a:buNone/>
            </a:pPr>
            <a:r>
              <a:rPr lang="en-US" sz="1600" dirty="0" smtClean="0">
                <a:latin typeface="Times New Roman" pitchFamily="18" charset="0"/>
                <a:cs typeface="Times New Roman" pitchFamily="18" charset="0"/>
              </a:rPr>
              <a:t>[1 0 ]A. </a:t>
            </a:r>
            <a:r>
              <a:rPr lang="en-US" sz="1600" dirty="0" err="1" smtClean="0">
                <a:latin typeface="Times New Roman" pitchFamily="18" charset="0"/>
                <a:cs typeface="Times New Roman" pitchFamily="18" charset="0"/>
              </a:rPr>
              <a:t>Srivast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ava</a:t>
            </a:r>
            <a:r>
              <a:rPr lang="en-US" sz="1600" dirty="0" smtClean="0">
                <a:latin typeface="Times New Roman" pitchFamily="18" charset="0"/>
                <a:cs typeface="Times New Roman" pitchFamily="18" charset="0"/>
              </a:rPr>
              <a:t>, P. </a:t>
            </a:r>
            <a:r>
              <a:rPr lang="en-US" sz="1600" dirty="0" err="1" smtClean="0">
                <a:latin typeface="Times New Roman" pitchFamily="18" charset="0"/>
                <a:cs typeface="Times New Roman" pitchFamily="18" charset="0"/>
              </a:rPr>
              <a:t>Mohapatra</a:t>
            </a:r>
            <a:r>
              <a:rPr lang="en-US" sz="1600" dirty="0" smtClean="0">
                <a:latin typeface="Times New Roman" pitchFamily="18" charset="0"/>
                <a:cs typeface="Times New Roman" pitchFamily="18" charset="0"/>
              </a:rPr>
              <a:t> and A. S. </a:t>
            </a:r>
            <a:r>
              <a:rPr lang="en-US" sz="1600" dirty="0" err="1" smtClean="0">
                <a:latin typeface="Times New Roman" pitchFamily="18" charset="0"/>
                <a:cs typeface="Times New Roman" pitchFamily="18" charset="0"/>
              </a:rPr>
              <a:t>Mandal</a:t>
            </a:r>
            <a:r>
              <a:rPr lang="en-US" sz="1600" dirty="0" smtClean="0">
                <a:latin typeface="Times New Roman" pitchFamily="18" charset="0"/>
                <a:cs typeface="Times New Roman" pitchFamily="18" charset="0"/>
              </a:rPr>
              <a:t>, ”Efficient Application of Gabor Filters with Nonlinear Support Vector Machines,” 2012 </a:t>
            </a:r>
            <a:r>
              <a:rPr lang="en-US" sz="1600" dirty="0" err="1" smtClean="0">
                <a:latin typeface="Times New Roman" pitchFamily="18" charset="0"/>
                <a:cs typeface="Times New Roman" pitchFamily="18" charset="0"/>
              </a:rPr>
              <a:t>Interna</a:t>
            </a:r>
            <a:r>
              <a:rPr lang="en-US" sz="1600" dirty="0" smtClean="0">
                <a:latin typeface="Times New Roman" pitchFamily="18" charset="0"/>
                <a:cs typeface="Times New Roman" pitchFamily="18" charset="0"/>
              </a:rPr>
              <a:t>- t </a:t>
            </a:r>
            <a:r>
              <a:rPr lang="en-US" sz="1600" dirty="0" err="1" smtClean="0">
                <a:latin typeface="Times New Roman" pitchFamily="18" charset="0"/>
                <a:cs typeface="Times New Roman" pitchFamily="18" charset="0"/>
              </a:rPr>
              <a:t>ional</a:t>
            </a:r>
            <a:r>
              <a:rPr lang="en-US" sz="1600" dirty="0" smtClean="0">
                <a:latin typeface="Times New Roman" pitchFamily="18" charset="0"/>
                <a:cs typeface="Times New Roman" pitchFamily="18" charset="0"/>
              </a:rPr>
              <a:t>  Conference on  </a:t>
            </a:r>
            <a:r>
              <a:rPr lang="en-US" sz="1600" dirty="0" err="1" smtClean="0">
                <a:latin typeface="Times New Roman" pitchFamily="18" charset="0"/>
                <a:cs typeface="Times New Roman" pitchFamily="18" charset="0"/>
              </a:rPr>
              <a:t>Comput</a:t>
            </a:r>
            <a:r>
              <a:rPr lang="en-US" sz="1600" dirty="0" smtClean="0">
                <a:latin typeface="Times New Roman" pitchFamily="18" charset="0"/>
                <a:cs typeface="Times New Roman" pitchFamily="18" charset="0"/>
              </a:rPr>
              <a:t> </a:t>
            </a:r>
            <a:r>
              <a:rPr lang="en-US" sz="1600" dirty="0" err="1" smtClean="0">
                <a:latin typeface="Times New Roman" pitchFamily="18" charset="0"/>
                <a:cs typeface="Times New Roman" pitchFamily="18" charset="0"/>
              </a:rPr>
              <a:t>ing</a:t>
            </a:r>
            <a:r>
              <a:rPr lang="en-US" sz="1600" dirty="0" smtClean="0">
                <a:latin typeface="Times New Roman" pitchFamily="18" charset="0"/>
                <a:cs typeface="Times New Roman" pitchFamily="18" charset="0"/>
              </a:rPr>
              <a:t>  Sciences,  P </a:t>
            </a:r>
            <a:r>
              <a:rPr lang="en-US" sz="1600" dirty="0" err="1" smtClean="0">
                <a:latin typeface="Times New Roman" pitchFamily="18" charset="0"/>
                <a:cs typeface="Times New Roman" pitchFamily="18" charset="0"/>
              </a:rPr>
              <a:t>hagwara</a:t>
            </a:r>
            <a:r>
              <a:rPr lang="en-US" sz="1600" dirty="0" smtClean="0">
                <a:latin typeface="Times New Roman" pitchFamily="18" charset="0"/>
                <a:cs typeface="Times New Roman" pitchFamily="18" charset="0"/>
              </a:rPr>
              <a:t>, 2012.</a:t>
            </a:r>
          </a:p>
          <a:p>
            <a:pPr algn="just">
              <a:buNone/>
            </a:pPr>
            <a:endParaRPr lang="en-US"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859</TotalTime>
  <Words>885</Words>
  <Application>Microsoft Office PowerPoint</Application>
  <PresentationFormat>On-screen Show (4:3)</PresentationFormat>
  <Paragraphs>90</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Performance analysis of brain Tumor image classification using CNN and SVM </vt:lpstr>
      <vt:lpstr>Abstract</vt:lpstr>
      <vt:lpstr>Existing System</vt:lpstr>
      <vt:lpstr>Disadvantage of Existing System</vt:lpstr>
      <vt:lpstr>PROPOSED SYSTEM :</vt:lpstr>
      <vt:lpstr>Slide 6</vt:lpstr>
      <vt:lpstr>ADVANTAGE</vt:lpstr>
      <vt:lpstr>Architecture Diagram </vt:lpstr>
      <vt:lpstr>Literature Survey</vt:lpstr>
      <vt:lpstr>Slide 10</vt:lpstr>
      <vt:lpstr>SOFTWARE REQUIREMENTS:</vt:lpstr>
      <vt:lpstr>HARDWARE REQUIREMENTS:</vt:lpstr>
      <vt:lpstr>REFERENCES</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407</cp:revision>
  <dcterms:created xsi:type="dcterms:W3CDTF">2006-08-16T00:00:00Z</dcterms:created>
  <dcterms:modified xsi:type="dcterms:W3CDTF">2021-02-03T11:11:27Z</dcterms:modified>
</cp:coreProperties>
</file>