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260" r:id="rId4"/>
    <p:sldId id="325" r:id="rId5"/>
    <p:sldId id="262" r:id="rId6"/>
    <p:sldId id="263" r:id="rId7"/>
    <p:sldId id="294" r:id="rId8"/>
    <p:sldId id="298" r:id="rId9"/>
    <p:sldId id="310" r:id="rId10"/>
    <p:sldId id="311" r:id="rId11"/>
    <p:sldId id="296" r:id="rId12"/>
    <p:sldId id="295" r:id="rId13"/>
    <p:sldId id="323" r:id="rId14"/>
    <p:sldId id="32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Detection of leukemia in human blood sample based on microscopic images</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304800"/>
            <a:ext cx="7866888" cy="6324600"/>
          </a:xfrm>
        </p:spPr>
        <p:txBody>
          <a:bodyPr>
            <a:noAutofit/>
          </a:bodyPr>
          <a:lstStyle/>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At the moment, identification of blood disorders is through visual inspection of microscopic images of blood cells. From the identification of blood disorders, it can lead to classification of certain diseases related to blood. This paper describes a preliminary study of developing a detection of leukemia types using microscopic blood sample images. Analyzing through images is very important as from images, diseases can be detected and diagnosed at earlier stage. From there, further actions like controlling, monitoring and prevention of diseases can be done. Images are used as they are cheap and do not require expensive testing and lab equipments.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will focus on white blood cells disease, leukemia. The system will use features in microscopic images and examine changes on texture, geometry, color and statistical analysis. Changes in these features will be used as a classifier input. A literature review has been done and Reinforcement Learning is proposed to classify types of leukemia. A little discussion about issues involved by researchers also has been prepared.</a:t>
            </a:r>
          </a:p>
          <a:p>
            <a:pPr algn="just"/>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334000"/>
          </a:xfrm>
        </p:spPr>
        <p:txBody>
          <a:bodyPr>
            <a:noAutofit/>
          </a:bodyPr>
          <a:lstStyle/>
          <a:p>
            <a:pPr algn="just">
              <a:lnSpc>
                <a:spcPct val="150000"/>
              </a:lnSpc>
            </a:pPr>
            <a:r>
              <a:rPr lang="en-US" sz="2000" dirty="0" smtClean="0">
                <a:latin typeface="Times New Roman" pitchFamily="18" charset="0"/>
                <a:cs typeface="Times New Roman" pitchFamily="18" charset="0"/>
              </a:rPr>
              <a:t>Leukemia occurs when lot of abnormal white blood cells produced by the bone marrow. Hematologist makes use of microscopic study of human blood, which leads to need of methods, including microscopic color imaging, segmentation, classification and clustering that can allow identification of patients suffering from Leukemia. The microscopic images will be inspected visually by hematologists and the process is time consuming and tiring. The automatic image processing system is urgently needed and can overcome related constraints in visual inspection. The proposed system will be on microscopic images to detect Leukemia. </a:t>
            </a:r>
            <a:endParaRPr lang="en-US" sz="2000" dirty="0" smtClean="0">
              <a:latin typeface="Times New Roman" pitchFamily="18" charset="0"/>
              <a:cs typeface="Times New Roman" pitchFamily="18" charset="0"/>
            </a:endParaRPr>
          </a:p>
          <a:p>
            <a:pPr algn="just">
              <a:lnSpc>
                <a:spcPct val="150000"/>
              </a:lnSpc>
            </a:pPr>
            <a:endParaRPr lang="en-US" sz="2000" dirty="0" smtClean="0"/>
          </a:p>
          <a:p>
            <a:pPr algn="just">
              <a:lnSpc>
                <a:spcPct val="150000"/>
              </a:lnSpc>
            </a:pPr>
            <a:endParaRPr lang="en-US" sz="20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lstStyle/>
          <a:p>
            <a:pPr algn="just">
              <a:lnSpc>
                <a:spcPct val="150000"/>
              </a:lnSpc>
            </a:pPr>
            <a:r>
              <a:rPr lang="en-US" sz="2000" dirty="0" smtClean="0">
                <a:latin typeface="Times New Roman" pitchFamily="18" charset="0"/>
                <a:cs typeface="Times New Roman" pitchFamily="18" charset="0"/>
              </a:rPr>
              <a:t>The early and fast identification of Leukemia greatly aids in providing the appropriate treatment. Initial segmentation is done using Statistical parameters such as mean, standard deviation which segregates white blood cells from other blood components i.e. erythrocytes and platelets. Geometrical features such as area, perimeter of the white blood cell </a:t>
            </a:r>
            <a:r>
              <a:rPr lang="en-US" sz="2000" dirty="0" err="1" smtClean="0">
                <a:latin typeface="Times New Roman" pitchFamily="18" charset="0"/>
                <a:cs typeface="Times New Roman" pitchFamily="18" charset="0"/>
              </a:rPr>
              <a:t>nucleusis</a:t>
            </a:r>
            <a:r>
              <a:rPr lang="en-US" sz="2000" dirty="0" smtClean="0">
                <a:latin typeface="Times New Roman" pitchFamily="18" charset="0"/>
                <a:cs typeface="Times New Roman" pitchFamily="18" charset="0"/>
              </a:rPr>
              <a:t> investigated for diagnostic prediction of Leukemia.</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The number of counting blood cells will then be used to calculate the ratio of blood cells for leukemia detection.</a:t>
            </a:r>
          </a:p>
          <a:p>
            <a:pPr algn="just">
              <a:lnSpc>
                <a:spcPct val="150000"/>
              </a:lnSpc>
              <a:buFont typeface="Wingdings" pitchFamily="2" charset="2"/>
              <a:buChar char="Ø"/>
            </a:pPr>
            <a:r>
              <a:rPr lang="en-US" sz="2000" dirty="0" smtClean="0">
                <a:latin typeface="Times New Roman" pitchFamily="18" charset="0"/>
                <a:cs typeface="Times New Roman" pitchFamily="18" charset="0"/>
              </a:rPr>
              <a:t>Cytogenetic test takes blood or bone marrow to help identify individual chromosomes. It shows abnormalities in chromosomes, which help to diagnosis and identify the type of leukemia. Results are usually available within 3 weeks.</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The proposed method is successfully applied to a large number of images, showing promising results for varying image quality. Different image processing algorithms such as Image Enhancement, </a:t>
            </a:r>
            <a:r>
              <a:rPr lang="en-US" sz="2000" dirty="0" err="1" smtClean="0">
                <a:latin typeface="Times New Roman" pitchFamily="18" charset="0"/>
                <a:cs typeface="Times New Roman" pitchFamily="18" charset="0"/>
              </a:rPr>
              <a:t>Thresholding</a:t>
            </a:r>
            <a:r>
              <a:rPr lang="en-US" sz="2000" dirty="0" smtClean="0">
                <a:latin typeface="Times New Roman" pitchFamily="18" charset="0"/>
                <a:cs typeface="Times New Roman" pitchFamily="18" charset="0"/>
              </a:rPr>
              <a:t>, Mathematical morphology and Labeling are implemented using Lab VIEW and MATLAB.</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nSpc>
                <a:spcPct val="150000"/>
              </a:lnSpc>
            </a:pPr>
            <a:r>
              <a:rPr lang="en-US" sz="2000" b="1" dirty="0" smtClean="0"/>
              <a:t> </a:t>
            </a:r>
            <a:r>
              <a:rPr lang="en-US" sz="2000" dirty="0" smtClean="0">
                <a:latin typeface="Times New Roman" pitchFamily="18" charset="0"/>
                <a:cs typeface="Times New Roman" pitchFamily="18" charset="0"/>
              </a:rPr>
              <a:t>The proposed method and the result showed that the method managed to</a:t>
            </a:r>
          </a:p>
          <a:p>
            <a:pPr>
              <a:lnSpc>
                <a:spcPct val="150000"/>
              </a:lnSpc>
            </a:pPr>
            <a:r>
              <a:rPr lang="en-US" sz="2000" dirty="0" smtClean="0">
                <a:latin typeface="Times New Roman" pitchFamily="18" charset="0"/>
                <a:cs typeface="Times New Roman" pitchFamily="18" charset="0"/>
              </a:rPr>
              <a:t>Obtain qualitatively good segmentation results.</a:t>
            </a:r>
          </a:p>
          <a:p>
            <a:pPr lvl="0">
              <a:lnSpc>
                <a:spcPct val="150000"/>
              </a:lnSpc>
            </a:pPr>
            <a:r>
              <a:rPr lang="en-US" sz="2000" dirty="0" smtClean="0">
                <a:latin typeface="Times New Roman" pitchFamily="18" charset="0"/>
                <a:cs typeface="Times New Roman" pitchFamily="18" charset="0"/>
              </a:rPr>
              <a:t>Accuracy is high</a:t>
            </a:r>
          </a:p>
          <a:p>
            <a:pPr lvl="0">
              <a:lnSpc>
                <a:spcPct val="150000"/>
              </a:lnSpc>
            </a:pPr>
            <a:r>
              <a:rPr lang="en-US" sz="2000" dirty="0" smtClean="0">
                <a:latin typeface="Times New Roman" pitchFamily="18" charset="0"/>
                <a:cs typeface="Times New Roman" pitchFamily="18" charset="0"/>
              </a:rPr>
              <a:t>High reliability</a:t>
            </a:r>
          </a:p>
          <a:p>
            <a:pPr lvl="0">
              <a:lnSpc>
                <a:spcPct val="150000"/>
              </a:lnSpc>
            </a:pPr>
            <a:r>
              <a:rPr lang="en-US" sz="2000" dirty="0" smtClean="0">
                <a:latin typeface="Times New Roman" pitchFamily="18" charset="0"/>
                <a:cs typeface="Times New Roman" pitchFamily="18" charset="0"/>
              </a:rPr>
              <a:t>There is no chance of error occurrence</a:t>
            </a:r>
          </a:p>
          <a:p>
            <a:pPr lvl="0">
              <a:lnSpc>
                <a:spcPct val="150000"/>
              </a:lnSpc>
            </a:pPr>
            <a:r>
              <a:rPr lang="en-US" sz="2000" dirty="0" smtClean="0">
                <a:latin typeface="Times New Roman" pitchFamily="18" charset="0"/>
                <a:cs typeface="Times New Roman" pitchFamily="18" charset="0"/>
              </a:rPr>
              <a:t>.Speed of output extraction is fast.</a:t>
            </a:r>
          </a:p>
          <a:p>
            <a:r>
              <a:rPr lang="en-US" sz="2000" b="1" dirty="0" smtClean="0"/>
              <a:t> </a:t>
            </a:r>
            <a:endParaRPr lang="en-US" sz="2000" dirty="0" smtClean="0"/>
          </a:p>
          <a:p>
            <a:pPr>
              <a:buNone/>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2656203" y="2371909"/>
            <a:ext cx="5057143" cy="295238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664642"/>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r>
                        <a:rPr kumimoji="0" lang="en-US" sz="1800" kern="1200" dirty="0" smtClean="0">
                          <a:solidFill>
                            <a:schemeClr val="dk1"/>
                          </a:solidFill>
                          <a:latin typeface="+mn-lt"/>
                          <a:ea typeface="+mn-ea"/>
                          <a:cs typeface="+mn-cs"/>
                        </a:rPr>
                        <a:t>Blood Cell Image Segmentation: A Review”,</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R., </a:t>
                      </a:r>
                      <a:r>
                        <a:rPr kumimoji="0" lang="en-US" sz="1800" kern="1200" dirty="0" err="1" smtClean="0">
                          <a:solidFill>
                            <a:schemeClr val="dk1"/>
                          </a:solidFill>
                          <a:latin typeface="+mn-lt"/>
                          <a:ea typeface="+mn-ea"/>
                          <a:cs typeface="+mn-cs"/>
                        </a:rPr>
                        <a:t>Adollah</a:t>
                      </a:r>
                      <a:r>
                        <a:rPr kumimoji="0" lang="en-US" sz="1800" kern="1200" dirty="0" smtClean="0">
                          <a:solidFill>
                            <a:schemeClr val="dk1"/>
                          </a:solidFill>
                          <a:latin typeface="+mn-lt"/>
                          <a:ea typeface="+mn-ea"/>
                          <a:cs typeface="+mn-cs"/>
                        </a:rPr>
                        <a:t>, M.Y., </a:t>
                      </a:r>
                      <a:r>
                        <a:rPr kumimoji="0" lang="en-US" sz="1800" kern="1200" dirty="0" err="1" smtClean="0">
                          <a:solidFill>
                            <a:schemeClr val="dk1"/>
                          </a:solidFill>
                          <a:latin typeface="+mn-lt"/>
                          <a:ea typeface="+mn-ea"/>
                          <a:cs typeface="+mn-cs"/>
                        </a:rPr>
                        <a:t>Mashor</a:t>
                      </a:r>
                      <a:r>
                        <a:rPr kumimoji="0" lang="en-US" sz="1800" kern="1200" dirty="0" smtClean="0">
                          <a:solidFill>
                            <a:schemeClr val="dk1"/>
                          </a:solidFill>
                          <a:latin typeface="+mn-lt"/>
                          <a:ea typeface="+mn-ea"/>
                          <a:cs typeface="+mn-cs"/>
                        </a:rPr>
                        <a:t>, N.F.M, </a:t>
                      </a:r>
                      <a:r>
                        <a:rPr kumimoji="0" lang="en-US" sz="1800" kern="1200" dirty="0" err="1" smtClean="0">
                          <a:solidFill>
                            <a:schemeClr val="dk1"/>
                          </a:solidFill>
                          <a:latin typeface="+mn-lt"/>
                          <a:ea typeface="+mn-ea"/>
                          <a:cs typeface="+mn-cs"/>
                        </a:rPr>
                        <a:t>Nasir</a:t>
                      </a:r>
                      <a:r>
                        <a:rPr kumimoji="0" lang="en-US" sz="1800" kern="1200" dirty="0" smtClean="0">
                          <a:solidFill>
                            <a:schemeClr val="dk1"/>
                          </a:solidFill>
                          <a:latin typeface="+mn-lt"/>
                          <a:ea typeface="+mn-ea"/>
                          <a:cs typeface="+mn-cs"/>
                        </a:rPr>
                        <a:t>, H., </a:t>
                      </a:r>
                      <a:r>
                        <a:rPr kumimoji="0" lang="en-US" sz="1800" kern="1200" dirty="0" err="1" smtClean="0">
                          <a:solidFill>
                            <a:schemeClr val="dk1"/>
                          </a:solidFill>
                          <a:latin typeface="+mn-lt"/>
                          <a:ea typeface="+mn-ea"/>
                          <a:cs typeface="+mn-cs"/>
                        </a:rPr>
                        <a:t>Rosline</a:t>
                      </a:r>
                      <a:r>
                        <a:rPr kumimoji="0" lang="en-US" sz="1800" kern="1200" dirty="0" smtClean="0">
                          <a:solidFill>
                            <a:schemeClr val="dk1"/>
                          </a:solidFill>
                          <a:latin typeface="+mn-lt"/>
                          <a:ea typeface="+mn-ea"/>
                          <a:cs typeface="+mn-cs"/>
                        </a:rPr>
                        <a:t>, H., </a:t>
                      </a:r>
                      <a:r>
                        <a:rPr kumimoji="0" lang="en-US" sz="1800" kern="1200" dirty="0" err="1" smtClean="0">
                          <a:solidFill>
                            <a:schemeClr val="dk1"/>
                          </a:solidFill>
                          <a:latin typeface="+mn-lt"/>
                          <a:ea typeface="+mn-ea"/>
                          <a:cs typeface="+mn-cs"/>
                        </a:rPr>
                        <a:t>Mahsin</a:t>
                      </a:r>
                      <a:r>
                        <a:rPr kumimoji="0" lang="en-US" sz="1800" kern="1200" dirty="0" smtClean="0">
                          <a:solidFill>
                            <a:schemeClr val="dk1"/>
                          </a:solidFill>
                          <a:latin typeface="+mn-lt"/>
                          <a:ea typeface="+mn-ea"/>
                          <a:cs typeface="+mn-cs"/>
                        </a:rPr>
                        <a:t>, H., </a:t>
                      </a:r>
                      <a:r>
                        <a:rPr kumimoji="0" lang="en-US" sz="1800" kern="1200" dirty="0" err="1" smtClean="0">
                          <a:solidFill>
                            <a:schemeClr val="dk1"/>
                          </a:solidFill>
                          <a:latin typeface="+mn-lt"/>
                          <a:ea typeface="+mn-ea"/>
                          <a:cs typeface="+mn-cs"/>
                        </a:rPr>
                        <a:t>Adilah</a:t>
                      </a:r>
                      <a:r>
                        <a:rPr kumimoji="0" lang="en-US" sz="1800" kern="1200" dirty="0" smtClean="0">
                          <a:solidFill>
                            <a:schemeClr val="dk1"/>
                          </a:solidFill>
                          <a:latin typeface="+mn-lt"/>
                          <a:ea typeface="+mn-ea"/>
                          <a:cs typeface="+mn-cs"/>
                        </a:rPr>
                        <a:t>,</a:t>
                      </a:r>
                      <a:endParaRPr lang="en-US" sz="1100" dirty="0">
                        <a:latin typeface="Times New Roman" pitchFamily="18" charset="0"/>
                        <a:ea typeface="Calibri"/>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In olden days, cancer detection at early stage and its prevention became a difficult task to predict and enhance the stage and efficient image techniques were not available.</a:t>
                      </a:r>
                      <a:endParaRPr lang="en-US" sz="1400" dirty="0" smtClean="0">
                        <a:latin typeface="Times New Roman" pitchFamily="18" charset="0"/>
                        <a:cs typeface="Times New Roman" pitchFamily="18" charset="0"/>
                      </a:endParaRPr>
                    </a:p>
                  </a:txBody>
                  <a:tcPr/>
                </a:tc>
              </a:tr>
              <a:tr h="122099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Leukocyte Recognition Using EM- Algorithm”,</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M.C., </a:t>
                      </a:r>
                      <a:r>
                        <a:rPr kumimoji="0" lang="en-US" sz="1800" kern="1200" dirty="0" err="1" smtClean="0">
                          <a:solidFill>
                            <a:schemeClr val="dk1"/>
                          </a:solidFill>
                          <a:latin typeface="+mn-lt"/>
                          <a:ea typeface="+mn-ea"/>
                          <a:cs typeface="+mn-cs"/>
                        </a:rPr>
                        <a:t>Colunga</a:t>
                      </a:r>
                      <a:r>
                        <a:rPr kumimoji="0" lang="en-US" sz="1800" kern="1200" dirty="0" smtClean="0">
                          <a:solidFill>
                            <a:schemeClr val="dk1"/>
                          </a:solidFill>
                          <a:latin typeface="+mn-lt"/>
                          <a:ea typeface="+mn-ea"/>
                          <a:cs typeface="+mn-cs"/>
                        </a:rPr>
                        <a:t>, O.S., </a:t>
                      </a:r>
                      <a:r>
                        <a:rPr kumimoji="0" lang="en-US" sz="1800" kern="1200" dirty="0" err="1" smtClean="0">
                          <a:solidFill>
                            <a:schemeClr val="dk1"/>
                          </a:solidFill>
                          <a:latin typeface="+mn-lt"/>
                          <a:ea typeface="+mn-ea"/>
                          <a:cs typeface="+mn-cs"/>
                        </a:rPr>
                        <a:t>Siordia</a:t>
                      </a:r>
                      <a:r>
                        <a:rPr kumimoji="0" lang="en-US" sz="1800" kern="1200" dirty="0" smtClean="0">
                          <a:solidFill>
                            <a:schemeClr val="dk1"/>
                          </a:solidFill>
                          <a:latin typeface="+mn-lt"/>
                          <a:ea typeface="+mn-ea"/>
                          <a:cs typeface="+mn-cs"/>
                        </a:rPr>
                        <a:t>, S.J., </a:t>
                      </a:r>
                      <a:r>
                        <a:rPr kumimoji="0" lang="en-US" sz="1800" kern="1200" dirty="0" err="1" smtClean="0">
                          <a:solidFill>
                            <a:schemeClr val="dk1"/>
                          </a:solidFill>
                          <a:latin typeface="+mn-lt"/>
                          <a:ea typeface="+mn-ea"/>
                          <a:cs typeface="+mn-cs"/>
                        </a:rPr>
                        <a:t>Maybank</a:t>
                      </a:r>
                      <a:r>
                        <a:rPr kumimoji="0" lang="en-US" sz="1800" kern="1200" dirty="0" smtClean="0">
                          <a:solidFill>
                            <a:schemeClr val="dk1"/>
                          </a:solidFill>
                          <a:latin typeface="+mn-lt"/>
                          <a:ea typeface="+mn-ea"/>
                          <a:cs typeface="+mn-cs"/>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This document describes a method for classifying images of blood cells. Three different classes of cells are used: Band </a:t>
                      </a:r>
                      <a:r>
                        <a:rPr kumimoji="0" lang="en-US" sz="1800" kern="1200" dirty="0" err="1" smtClean="0">
                          <a:solidFill>
                            <a:schemeClr val="dk1"/>
                          </a:solidFill>
                          <a:latin typeface="+mn-lt"/>
                          <a:ea typeface="+mn-ea"/>
                          <a:cs typeface="+mn-cs"/>
                        </a:rPr>
                        <a:t>Neutrophils</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Eosinophils</a:t>
                      </a:r>
                      <a:r>
                        <a:rPr kumimoji="0" lang="en-US" sz="1800" kern="1200" dirty="0" smtClean="0">
                          <a:solidFill>
                            <a:schemeClr val="dk1"/>
                          </a:solidFill>
                          <a:latin typeface="+mn-lt"/>
                          <a:ea typeface="+mn-ea"/>
                          <a:cs typeface="+mn-cs"/>
                        </a:rPr>
                        <a:t> and Lymphocytes. </a:t>
                      </a:r>
                      <a:endParaRPr lang="en-US" sz="14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7358126"/>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Non Invasive Estimation of Hemoglobin in Blood Using Color Analysis”,</a:t>
                      </a:r>
                      <a:endParaRPr lang="en-US" sz="1000" dirty="0">
                        <a:latin typeface="Times New Roman"/>
                        <a:ea typeface="Times New Roman"/>
                      </a:endParaRPr>
                    </a:p>
                  </a:txBody>
                  <a:tcPr marL="114300" marR="114300" marT="0" marB="0"/>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K.S., </a:t>
                      </a:r>
                      <a:r>
                        <a:rPr kumimoji="0" lang="en-US" sz="1800" kern="1200" dirty="0" err="1" smtClean="0">
                          <a:solidFill>
                            <a:schemeClr val="dk1"/>
                          </a:solidFill>
                          <a:latin typeface="+mn-lt"/>
                          <a:ea typeface="+mn-ea"/>
                          <a:cs typeface="+mn-cs"/>
                        </a:rPr>
                        <a:t>Srinivisan</a:t>
                      </a:r>
                      <a:r>
                        <a:rPr kumimoji="0" lang="en-US" sz="1800" kern="1200" dirty="0" smtClean="0">
                          <a:solidFill>
                            <a:schemeClr val="dk1"/>
                          </a:solidFill>
                          <a:latin typeface="+mn-lt"/>
                          <a:ea typeface="+mn-ea"/>
                          <a:cs typeface="+mn-cs"/>
                        </a:rPr>
                        <a:t>, D., </a:t>
                      </a:r>
                      <a:r>
                        <a:rPr kumimoji="0" lang="en-US" sz="1800" kern="1200" dirty="0" err="1" smtClean="0">
                          <a:solidFill>
                            <a:schemeClr val="dk1"/>
                          </a:solidFill>
                          <a:latin typeface="+mn-lt"/>
                          <a:ea typeface="+mn-ea"/>
                          <a:cs typeface="+mn-cs"/>
                        </a:rPr>
                        <a:t>Lakshmi</a:t>
                      </a:r>
                      <a:r>
                        <a:rPr kumimoji="0" lang="en-US" sz="1800" kern="1200" dirty="0" smtClean="0">
                          <a:solidFill>
                            <a:schemeClr val="dk1"/>
                          </a:solidFill>
                          <a:latin typeface="+mn-lt"/>
                          <a:ea typeface="+mn-ea"/>
                          <a:cs typeface="+mn-cs"/>
                        </a:rPr>
                        <a:t>, H., </a:t>
                      </a:r>
                      <a:r>
                        <a:rPr kumimoji="0" lang="en-US" sz="1800" kern="1200" dirty="0" err="1" smtClean="0">
                          <a:solidFill>
                            <a:schemeClr val="dk1"/>
                          </a:solidFill>
                          <a:latin typeface="+mn-lt"/>
                          <a:ea typeface="+mn-ea"/>
                          <a:cs typeface="+mn-cs"/>
                        </a:rPr>
                        <a:t>Ranganathan</a:t>
                      </a:r>
                      <a:r>
                        <a:rPr kumimoji="0" lang="en-US" sz="1800" kern="1200" dirty="0" smtClean="0">
                          <a:solidFill>
                            <a:schemeClr val="dk1"/>
                          </a:solidFill>
                          <a:latin typeface="+mn-lt"/>
                          <a:ea typeface="+mn-ea"/>
                          <a:cs typeface="+mn-cs"/>
                        </a:rPr>
                        <a:t>, N., </a:t>
                      </a:r>
                      <a:r>
                        <a:rPr kumimoji="0" lang="en-US" sz="1800" kern="1200" dirty="0" err="1" smtClean="0">
                          <a:solidFill>
                            <a:schemeClr val="dk1"/>
                          </a:solidFill>
                          <a:latin typeface="+mn-lt"/>
                          <a:ea typeface="+mn-ea"/>
                          <a:cs typeface="+mn-cs"/>
                        </a:rPr>
                        <a:t>Gunasekaran</a:t>
                      </a:r>
                      <a:r>
                        <a:rPr kumimoji="0" lang="en-US" sz="1800" kern="1200" dirty="0" smtClean="0">
                          <a:solidFill>
                            <a:schemeClr val="dk1"/>
                          </a:solidFill>
                          <a:latin typeface="+mn-lt"/>
                          <a:ea typeface="+mn-ea"/>
                          <a:cs typeface="+mn-cs"/>
                        </a:rPr>
                        <a:t>,</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Hemoglobin is important substance in the human blood the deficiency of which leads to anemia. Anemic condition in the women and children across the world is the serious concern. </a:t>
                      </a:r>
                      <a:endParaRPr lang="en-US" sz="1600" dirty="0">
                        <a:latin typeface="Times New Roman" pitchFamily="18" charset="0"/>
                        <a:cs typeface="Times New Roman" pitchFamily="18" charset="0"/>
                      </a:endParaRPr>
                    </a:p>
                  </a:txBody>
                  <a:tcPr/>
                </a:tc>
              </a:tr>
              <a:tr h="3070288">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Segmentation of leukocytes and erythrocytes in Blood Smear Images”,</a:t>
                      </a:r>
                      <a:endParaRPr lang="en-US" sz="16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T., Bergen, D., </a:t>
                      </a:r>
                      <a:r>
                        <a:rPr kumimoji="0" lang="en-US" sz="1800" kern="1200" dirty="0" err="1" smtClean="0">
                          <a:solidFill>
                            <a:schemeClr val="dk1"/>
                          </a:solidFill>
                          <a:latin typeface="+mn-lt"/>
                          <a:ea typeface="+mn-ea"/>
                          <a:cs typeface="+mn-cs"/>
                        </a:rPr>
                        <a:t>Steckhan</a:t>
                      </a:r>
                      <a:r>
                        <a:rPr kumimoji="0" lang="en-US" sz="1800" kern="1200" dirty="0" smtClean="0">
                          <a:solidFill>
                            <a:schemeClr val="dk1"/>
                          </a:solidFill>
                          <a:latin typeface="+mn-lt"/>
                          <a:ea typeface="+mn-ea"/>
                          <a:cs typeface="+mn-cs"/>
                        </a:rPr>
                        <a:t>, T., Wittenberg, T., </a:t>
                      </a:r>
                      <a:r>
                        <a:rPr kumimoji="0" lang="en-US" sz="1800" kern="1200" dirty="0" err="1" smtClean="0">
                          <a:solidFill>
                            <a:schemeClr val="dk1"/>
                          </a:solidFill>
                          <a:latin typeface="+mn-lt"/>
                          <a:ea typeface="+mn-ea"/>
                          <a:cs typeface="+mn-cs"/>
                        </a:rPr>
                        <a:t>Zerfab</a:t>
                      </a:r>
                      <a:r>
                        <a:rPr kumimoji="0" lang="en-US" sz="1800" kern="1200" dirty="0" smtClean="0">
                          <a:solidFill>
                            <a:schemeClr val="dk1"/>
                          </a:solidFill>
                          <a:latin typeface="+mn-lt"/>
                          <a:ea typeface="+mn-ea"/>
                          <a:cs typeface="+mn-cs"/>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Differential blood count is a standard method in hematological laboratory diagnosis. In the course of developing a computer-assisted microscopy system for the generation of differential blood counts, the detection and segmentation of white and red blood cells forms an essential step and its exactness is a fundamental prerequisite for the effectiveness.</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endParaRPr lang="en-US" sz="1400" dirty="0" smtClean="0">
              <a:latin typeface="Times New Roman" pitchFamily="18" charset="0"/>
              <a:cs typeface="Times New Roman" pitchFamily="18" charset="0"/>
            </a:endParaRPr>
          </a:p>
          <a:p>
            <a:pPr>
              <a:buNone/>
            </a:pPr>
            <a:r>
              <a:rPr lang="en-US" sz="1600" dirty="0" smtClean="0"/>
              <a:t>[1] C.R., </a:t>
            </a:r>
            <a:r>
              <a:rPr lang="en-US" sz="1600" dirty="0" err="1" smtClean="0"/>
              <a:t>Valencio</a:t>
            </a:r>
            <a:r>
              <a:rPr lang="en-US" sz="1600" dirty="0" smtClean="0"/>
              <a:t>, M.N., </a:t>
            </a:r>
            <a:r>
              <a:rPr lang="en-US" sz="1600" dirty="0" err="1" smtClean="0"/>
              <a:t>Tronco</a:t>
            </a:r>
            <a:r>
              <a:rPr lang="en-US" sz="1600" dirty="0" smtClean="0"/>
              <a:t>, A.C.B., </a:t>
            </a:r>
            <a:r>
              <a:rPr lang="en-US" sz="1600" dirty="0" err="1" smtClean="0"/>
              <a:t>Domingos</a:t>
            </a:r>
            <a:r>
              <a:rPr lang="en-US" sz="1600" dirty="0" smtClean="0"/>
              <a:t>, C.R.B., “Knowledge Extraction Using Visualization of Hemoglobin Parameters to Identify </a:t>
            </a:r>
            <a:r>
              <a:rPr lang="en-US" sz="1600" dirty="0" err="1" smtClean="0"/>
              <a:t>Thalassemia</a:t>
            </a:r>
            <a:r>
              <a:rPr lang="en-US" sz="1600" dirty="0" smtClean="0"/>
              <a:t>”, Proceedings of the 17th IEE Symposium on Computer Based Medical Systems, 2004, pp.1-6.</a:t>
            </a:r>
          </a:p>
          <a:p>
            <a:pPr>
              <a:buNone/>
            </a:pPr>
            <a:r>
              <a:rPr lang="en-US" sz="1600" dirty="0" smtClean="0"/>
              <a:t> </a:t>
            </a:r>
          </a:p>
          <a:p>
            <a:pPr>
              <a:buNone/>
            </a:pPr>
            <a:r>
              <a:rPr lang="en-US" sz="1600" dirty="0" smtClean="0"/>
              <a:t>[2] R., </a:t>
            </a:r>
            <a:r>
              <a:rPr lang="en-US" sz="1600" dirty="0" err="1" smtClean="0"/>
              <a:t>Adollah</a:t>
            </a:r>
            <a:r>
              <a:rPr lang="en-US" sz="1600" dirty="0" smtClean="0"/>
              <a:t>, M.Y., </a:t>
            </a:r>
            <a:r>
              <a:rPr lang="en-US" sz="1600" dirty="0" err="1" smtClean="0"/>
              <a:t>Mashor</a:t>
            </a:r>
            <a:r>
              <a:rPr lang="en-US" sz="1600" dirty="0" smtClean="0"/>
              <a:t>, N.F.M, </a:t>
            </a:r>
            <a:r>
              <a:rPr lang="en-US" sz="1600" dirty="0" err="1" smtClean="0"/>
              <a:t>Nasir</a:t>
            </a:r>
            <a:r>
              <a:rPr lang="en-US" sz="1600" dirty="0" smtClean="0"/>
              <a:t>, H., </a:t>
            </a:r>
            <a:r>
              <a:rPr lang="en-US" sz="1600" dirty="0" err="1" smtClean="0"/>
              <a:t>Rosline</a:t>
            </a:r>
            <a:r>
              <a:rPr lang="en-US" sz="1600" dirty="0" smtClean="0"/>
              <a:t>, H., </a:t>
            </a:r>
            <a:r>
              <a:rPr lang="en-US" sz="1600" dirty="0" err="1" smtClean="0"/>
              <a:t>Mahsin</a:t>
            </a:r>
            <a:r>
              <a:rPr lang="en-US" sz="1600" dirty="0" smtClean="0"/>
              <a:t>, H., </a:t>
            </a:r>
            <a:r>
              <a:rPr lang="en-US" sz="1600" dirty="0" err="1" smtClean="0"/>
              <a:t>Adilah</a:t>
            </a:r>
            <a:r>
              <a:rPr lang="en-US" sz="1600" dirty="0" smtClean="0"/>
              <a:t>, “Blood Cell Image Segmentation: A Review”, Biomed 2008, Proceedings 21, 2008, pp. 141-144.</a:t>
            </a:r>
          </a:p>
          <a:p>
            <a:pPr>
              <a:buNone/>
            </a:pPr>
            <a:r>
              <a:rPr lang="en-US" sz="1600" dirty="0" smtClean="0"/>
              <a:t> </a:t>
            </a:r>
          </a:p>
          <a:p>
            <a:pPr>
              <a:buNone/>
            </a:pPr>
            <a:r>
              <a:rPr lang="en-US" sz="1600" dirty="0" smtClean="0"/>
              <a:t>[3] N., Ritter, J., Cooper, “Segmentation and Border Identification of Cells in Images of Peripheral Blood Smear Slides”, 30</a:t>
            </a:r>
            <a:r>
              <a:rPr lang="en-US" sz="1600" baseline="30000" dirty="0" smtClean="0"/>
              <a:t>th</a:t>
            </a:r>
            <a:r>
              <a:rPr lang="en-US" sz="1600" dirty="0" smtClean="0"/>
              <a:t> Australasian Computer Science Conference, Conference in Research and Practice in Information Technology, Vol. 62, 2007, pp. 161-169.</a:t>
            </a:r>
          </a:p>
          <a:p>
            <a:pPr>
              <a:buNone/>
            </a:pPr>
            <a:r>
              <a:rPr lang="en-US" sz="1600" dirty="0" smtClean="0"/>
              <a:t> </a:t>
            </a:r>
          </a:p>
          <a:p>
            <a:pPr>
              <a:buNone/>
            </a:pPr>
            <a:r>
              <a:rPr lang="en-US" sz="1600" dirty="0" smtClean="0"/>
              <a:t>[4] D.M.U., </a:t>
            </a:r>
            <a:r>
              <a:rPr lang="en-US" sz="1600" dirty="0" err="1" smtClean="0"/>
              <a:t>Sabino</a:t>
            </a:r>
            <a:r>
              <a:rPr lang="en-US" sz="1600" dirty="0" smtClean="0"/>
              <a:t>, L.D.F., Costa, L.D.F., E.G., </a:t>
            </a:r>
            <a:r>
              <a:rPr lang="en-US" sz="1600" dirty="0" err="1" smtClean="0"/>
              <a:t>Rizzatti</a:t>
            </a:r>
            <a:r>
              <a:rPr lang="en-US" sz="1600" dirty="0" smtClean="0"/>
              <a:t>, M.A., </a:t>
            </a:r>
            <a:r>
              <a:rPr lang="en-US" sz="1600" dirty="0" err="1" smtClean="0"/>
              <a:t>Zago</a:t>
            </a:r>
            <a:r>
              <a:rPr lang="en-US" sz="1600" dirty="0" smtClean="0"/>
              <a:t>, “A Texture Approach to Leukocyte Recognition”, Real Time Imaging, Vol. 10, 2004, pp. 205-206.</a:t>
            </a:r>
          </a:p>
          <a:p>
            <a:pPr>
              <a:buNone/>
            </a:pPr>
            <a:r>
              <a:rPr lang="en-US" sz="1600" dirty="0" smtClean="0"/>
              <a:t> </a:t>
            </a:r>
          </a:p>
          <a:p>
            <a:endParaRPr lang="en-US" sz="1600" dirty="0" smtClean="0"/>
          </a:p>
          <a:p>
            <a:pPr>
              <a:buNone/>
            </a:pPr>
            <a:r>
              <a:rPr lang="en-US" sz="1600" dirty="0" smtClean="0"/>
              <a:t>[</a:t>
            </a:r>
            <a:r>
              <a:rPr lang="en-US" sz="1600" dirty="0" smtClean="0"/>
              <a:t>5] M.C., </a:t>
            </a:r>
            <a:r>
              <a:rPr lang="en-US" sz="1600" dirty="0" err="1" smtClean="0"/>
              <a:t>Colunga</a:t>
            </a:r>
            <a:r>
              <a:rPr lang="en-US" sz="1600" dirty="0" smtClean="0"/>
              <a:t>, O.S., </a:t>
            </a:r>
            <a:r>
              <a:rPr lang="en-US" sz="1600" dirty="0" err="1" smtClean="0"/>
              <a:t>Siordia</a:t>
            </a:r>
            <a:r>
              <a:rPr lang="en-US" sz="1600" dirty="0" smtClean="0"/>
              <a:t>, S.J., </a:t>
            </a:r>
            <a:r>
              <a:rPr lang="en-US" sz="1600" dirty="0" err="1" smtClean="0"/>
              <a:t>Maybank</a:t>
            </a:r>
            <a:r>
              <a:rPr lang="en-US" sz="1600" dirty="0" smtClean="0"/>
              <a:t>, “Leukocyte Recognition Using EM- Algorithm”, MICAI 2009, LNAI 5845, Springer </a:t>
            </a:r>
            <a:r>
              <a:rPr lang="en-US" sz="1600" dirty="0" err="1" smtClean="0"/>
              <a:t>Verlag</a:t>
            </a:r>
            <a:r>
              <a:rPr lang="en-US" sz="1600" dirty="0" smtClean="0"/>
              <a:t> Berlin Heidelberg, 2009, pp. 545-555.</a:t>
            </a:r>
          </a:p>
          <a:p>
            <a:endParaRPr lang="en-US" sz="1600" dirty="0" smtClean="0"/>
          </a:p>
          <a:p>
            <a:r>
              <a:rPr lang="en-US" sz="1600" dirty="0" smtClean="0"/>
              <a:t> </a:t>
            </a:r>
          </a:p>
          <a:p>
            <a:endParaRPr lang="en-US" sz="1400" dirty="0" smtClean="0"/>
          </a:p>
          <a:p>
            <a:endParaRPr lang="en-US" sz="1400" dirty="0" smtClean="0"/>
          </a:p>
          <a:p>
            <a:endParaRPr lang="en-US" sz="1400" dirty="0" smtClean="0"/>
          </a:p>
          <a:p>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304800"/>
            <a:ext cx="7499350" cy="5943600"/>
          </a:xfrm>
        </p:spPr>
        <p:txBody>
          <a:bodyPr>
            <a:normAutofit fontScale="25000" lnSpcReduction="20000"/>
          </a:bodyPr>
          <a:lstStyle/>
          <a:p>
            <a:pPr algn="just">
              <a:buNone/>
            </a:pPr>
            <a:endParaRPr lang="en-US" dirty="0" smtClean="0">
              <a:latin typeface="Times New Roman" pitchFamily="18" charset="0"/>
              <a:cs typeface="Times New Roman" pitchFamily="18" charset="0"/>
            </a:endParaRPr>
          </a:p>
          <a:p>
            <a:pPr algn="just">
              <a:lnSpc>
                <a:spcPct val="120000"/>
              </a:lnSpc>
              <a:buNone/>
            </a:pPr>
            <a:r>
              <a:rPr lang="en-US"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6</a:t>
            </a:r>
            <a:r>
              <a:rPr lang="en-US" sz="6400" dirty="0" smtClean="0">
                <a:latin typeface="Times New Roman" pitchFamily="18" charset="0"/>
                <a:cs typeface="Times New Roman" pitchFamily="18" charset="0"/>
              </a:rPr>
              <a:t>] K.S., </a:t>
            </a:r>
            <a:r>
              <a:rPr lang="en-US" sz="6400" dirty="0" err="1" smtClean="0">
                <a:latin typeface="Times New Roman" pitchFamily="18" charset="0"/>
                <a:cs typeface="Times New Roman" pitchFamily="18" charset="0"/>
              </a:rPr>
              <a:t>Srinivisan</a:t>
            </a:r>
            <a:r>
              <a:rPr lang="en-US" sz="6400" dirty="0" smtClean="0">
                <a:latin typeface="Times New Roman" pitchFamily="18" charset="0"/>
                <a:cs typeface="Times New Roman" pitchFamily="18" charset="0"/>
              </a:rPr>
              <a:t>, D., </a:t>
            </a:r>
            <a:r>
              <a:rPr lang="en-US" sz="6400" dirty="0" err="1" smtClean="0">
                <a:latin typeface="Times New Roman" pitchFamily="18" charset="0"/>
                <a:cs typeface="Times New Roman" pitchFamily="18" charset="0"/>
              </a:rPr>
              <a:t>Lakshmi</a:t>
            </a:r>
            <a:r>
              <a:rPr lang="en-US" sz="6400" dirty="0" smtClean="0">
                <a:latin typeface="Times New Roman" pitchFamily="18" charset="0"/>
                <a:cs typeface="Times New Roman" pitchFamily="18" charset="0"/>
              </a:rPr>
              <a:t>, H., </a:t>
            </a:r>
            <a:r>
              <a:rPr lang="en-US" sz="6400" dirty="0" err="1" smtClean="0">
                <a:latin typeface="Times New Roman" pitchFamily="18" charset="0"/>
                <a:cs typeface="Times New Roman" pitchFamily="18" charset="0"/>
              </a:rPr>
              <a:t>Ranganathan</a:t>
            </a:r>
            <a:r>
              <a:rPr lang="en-US" sz="6400" dirty="0" smtClean="0">
                <a:latin typeface="Times New Roman" pitchFamily="18" charset="0"/>
                <a:cs typeface="Times New Roman" pitchFamily="18" charset="0"/>
              </a:rPr>
              <a:t>, N., </a:t>
            </a:r>
            <a:r>
              <a:rPr lang="en-US" sz="6400" dirty="0" err="1" smtClean="0">
                <a:latin typeface="Times New Roman" pitchFamily="18" charset="0"/>
                <a:cs typeface="Times New Roman" pitchFamily="18" charset="0"/>
              </a:rPr>
              <a:t>Gunasekaran</a:t>
            </a:r>
            <a:r>
              <a:rPr lang="en-US" sz="6400" dirty="0" smtClean="0">
                <a:latin typeface="Times New Roman" pitchFamily="18" charset="0"/>
                <a:cs typeface="Times New Roman" pitchFamily="18" charset="0"/>
              </a:rPr>
              <a:t>, “Non</a:t>
            </a:r>
          </a:p>
          <a:p>
            <a:pPr algn="just">
              <a:lnSpc>
                <a:spcPct val="120000"/>
              </a:lnSpc>
              <a:buNone/>
            </a:pPr>
            <a:r>
              <a:rPr lang="en-US" sz="6400" dirty="0" smtClean="0">
                <a:latin typeface="Times New Roman" pitchFamily="18" charset="0"/>
                <a:cs typeface="Times New Roman" pitchFamily="18" charset="0"/>
              </a:rPr>
              <a:t>Invasive Estimation of Hemoglobin in Blood Using Color Analysis”, 1st International Conference on Industrial and Information System, ICIIS 2006, Sri Lanka, 8 – 11 August 2006, pp 547-549</a:t>
            </a:r>
            <a:r>
              <a:rPr lang="en-US" sz="6400" dirty="0" smtClean="0">
                <a:latin typeface="Times New Roman" pitchFamily="18" charset="0"/>
                <a:cs typeface="Times New Roman" pitchFamily="18" charset="0"/>
              </a:rPr>
              <a:t>.</a:t>
            </a:r>
          </a:p>
          <a:p>
            <a:pPr algn="just">
              <a:lnSpc>
                <a:spcPct val="120000"/>
              </a:lnSpc>
              <a:buNone/>
            </a:pPr>
            <a:endParaRPr lang="en-US" sz="6400" dirty="0" smtClean="0">
              <a:latin typeface="Times New Roman" pitchFamily="18" charset="0"/>
              <a:cs typeface="Times New Roman" pitchFamily="18" charset="0"/>
            </a:endParaRPr>
          </a:p>
          <a:p>
            <a:pPr algn="just">
              <a:lnSpc>
                <a:spcPct val="120000"/>
              </a:lnSpc>
              <a:buNone/>
            </a:pP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7] W., </a:t>
            </a:r>
            <a:r>
              <a:rPr lang="en-US" sz="6400" dirty="0" err="1" smtClean="0">
                <a:latin typeface="Times New Roman" pitchFamily="18" charset="0"/>
                <a:cs typeface="Times New Roman" pitchFamily="18" charset="0"/>
              </a:rPr>
              <a:t>Shitong</a:t>
            </a:r>
            <a:r>
              <a:rPr lang="en-US" sz="6400" dirty="0" smtClean="0">
                <a:latin typeface="Times New Roman" pitchFamily="18" charset="0"/>
                <a:cs typeface="Times New Roman" pitchFamily="18" charset="0"/>
              </a:rPr>
              <a:t>, W., Min, “A new Detection Algorithm (NDA) Based on Fuzzy Cellular Neural Networks for White Blood Cell Detection”, IEEE Transactions on Information Technology in Biomedicine, Vol. 10, No. 1,</a:t>
            </a:r>
          </a:p>
          <a:p>
            <a:pPr algn="just">
              <a:lnSpc>
                <a:spcPct val="120000"/>
              </a:lnSpc>
              <a:buNone/>
            </a:pPr>
            <a:r>
              <a:rPr lang="en-US" sz="6400" dirty="0" smtClean="0">
                <a:latin typeface="Times New Roman" pitchFamily="18" charset="0"/>
                <a:cs typeface="Times New Roman" pitchFamily="18" charset="0"/>
              </a:rPr>
              <a:t>January 2006, pp. 5-10.</a:t>
            </a:r>
          </a:p>
          <a:p>
            <a:pPr algn="just">
              <a:lnSpc>
                <a:spcPct val="120000"/>
              </a:lnSpc>
              <a:buNone/>
            </a:pPr>
            <a:r>
              <a:rPr lang="en-US" sz="6400" dirty="0" smtClean="0">
                <a:latin typeface="Times New Roman" pitchFamily="18" charset="0"/>
                <a:cs typeface="Times New Roman" pitchFamily="18" charset="0"/>
              </a:rPr>
              <a:t> </a:t>
            </a:r>
            <a:endParaRPr lang="en-US" sz="6400" dirty="0" smtClean="0">
              <a:latin typeface="Times New Roman" pitchFamily="18" charset="0"/>
              <a:cs typeface="Times New Roman" pitchFamily="18" charset="0"/>
            </a:endParaRPr>
          </a:p>
          <a:p>
            <a:pPr algn="just">
              <a:lnSpc>
                <a:spcPct val="120000"/>
              </a:lnSpc>
              <a:buNone/>
            </a:pP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8] H., Shin, M.K., Markey, “A Machine Learning Perspective on the Development of Clinical Decision Support System Utilizing Mass Spectra of Blood Samples”, Journal of Biomedical Informatics 39. 2006, pp. 227-248.</a:t>
            </a:r>
          </a:p>
          <a:p>
            <a:pPr algn="just">
              <a:lnSpc>
                <a:spcPct val="120000"/>
              </a:lnSpc>
              <a:buNone/>
            </a:pPr>
            <a:r>
              <a:rPr lang="en-US" sz="6400" dirty="0" smtClean="0">
                <a:latin typeface="Times New Roman" pitchFamily="18" charset="0"/>
                <a:cs typeface="Times New Roman" pitchFamily="18" charset="0"/>
              </a:rPr>
              <a:t> </a:t>
            </a:r>
            <a:endParaRPr lang="en-US" sz="6400" dirty="0" smtClean="0">
              <a:latin typeface="Times New Roman" pitchFamily="18" charset="0"/>
              <a:cs typeface="Times New Roman" pitchFamily="18" charset="0"/>
            </a:endParaRPr>
          </a:p>
          <a:p>
            <a:pPr algn="just">
              <a:lnSpc>
                <a:spcPct val="120000"/>
              </a:lnSpc>
              <a:buNone/>
            </a:pP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9] M., </a:t>
            </a:r>
            <a:r>
              <a:rPr lang="en-US" sz="6400" dirty="0" err="1" smtClean="0">
                <a:latin typeface="Times New Roman" pitchFamily="18" charset="0"/>
                <a:cs typeface="Times New Roman" pitchFamily="18" charset="0"/>
              </a:rPr>
              <a:t>Chitsaz</a:t>
            </a:r>
            <a:r>
              <a:rPr lang="en-US" sz="6400" dirty="0" smtClean="0">
                <a:latin typeface="Times New Roman" pitchFamily="18" charset="0"/>
                <a:cs typeface="Times New Roman" pitchFamily="18" charset="0"/>
              </a:rPr>
              <a:t>, C., S., Woo, “Software Agent with Reinforcement Learning Approach for Medical Image Segmentation”, Journal of Computer Science and Technology, Vol. 26,No. 2, 2011, pp. 247-255.</a:t>
            </a:r>
          </a:p>
          <a:p>
            <a:pPr algn="just">
              <a:lnSpc>
                <a:spcPct val="120000"/>
              </a:lnSpc>
              <a:buNone/>
            </a:pPr>
            <a:r>
              <a:rPr lang="en-US" sz="6400" dirty="0" smtClean="0">
                <a:latin typeface="Times New Roman" pitchFamily="18" charset="0"/>
                <a:cs typeface="Times New Roman" pitchFamily="18" charset="0"/>
              </a:rPr>
              <a:t> </a:t>
            </a:r>
            <a:endParaRPr lang="en-US" sz="6400" dirty="0" smtClean="0">
              <a:latin typeface="Times New Roman" pitchFamily="18" charset="0"/>
              <a:cs typeface="Times New Roman" pitchFamily="18" charset="0"/>
            </a:endParaRPr>
          </a:p>
          <a:p>
            <a:pPr algn="just">
              <a:lnSpc>
                <a:spcPct val="120000"/>
              </a:lnSpc>
              <a:buNone/>
            </a:pP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10] T., Bergen, D., </a:t>
            </a:r>
            <a:r>
              <a:rPr lang="en-US" sz="6400" dirty="0" err="1" smtClean="0">
                <a:latin typeface="Times New Roman" pitchFamily="18" charset="0"/>
                <a:cs typeface="Times New Roman" pitchFamily="18" charset="0"/>
              </a:rPr>
              <a:t>Steckhan</a:t>
            </a:r>
            <a:r>
              <a:rPr lang="en-US" sz="6400" dirty="0" smtClean="0">
                <a:latin typeface="Times New Roman" pitchFamily="18" charset="0"/>
                <a:cs typeface="Times New Roman" pitchFamily="18" charset="0"/>
              </a:rPr>
              <a:t>, T., Wittenberg, T., </a:t>
            </a:r>
            <a:r>
              <a:rPr lang="en-US" sz="6400" dirty="0" err="1" smtClean="0">
                <a:latin typeface="Times New Roman" pitchFamily="18" charset="0"/>
                <a:cs typeface="Times New Roman" pitchFamily="18" charset="0"/>
              </a:rPr>
              <a:t>Zerfab</a:t>
            </a:r>
            <a:r>
              <a:rPr lang="en-US" sz="6400" dirty="0" smtClean="0">
                <a:latin typeface="Times New Roman" pitchFamily="18" charset="0"/>
                <a:cs typeface="Times New Roman" pitchFamily="18" charset="0"/>
              </a:rPr>
              <a:t>, “Segmentation of leukocytes and erythrocytes in Blood Smear Images”, 30</a:t>
            </a:r>
            <a:r>
              <a:rPr lang="en-US" sz="6400" baseline="30000" dirty="0" smtClean="0">
                <a:latin typeface="Times New Roman" pitchFamily="18" charset="0"/>
                <a:cs typeface="Times New Roman" pitchFamily="18" charset="0"/>
              </a:rPr>
              <a:t>th</a:t>
            </a:r>
            <a:r>
              <a:rPr lang="en-US" sz="6400" dirty="0" smtClean="0">
                <a:latin typeface="Times New Roman" pitchFamily="18" charset="0"/>
                <a:cs typeface="Times New Roman" pitchFamily="18" charset="0"/>
              </a:rPr>
              <a:t> Annual International IEEE EMBS Conference, Vancouver, Canada, August 20 - 24, 2008, pp. 3075-3078.</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930</TotalTime>
  <Words>900</Words>
  <Application>Microsoft Office PowerPoint</Application>
  <PresentationFormat>On-screen Show (4:3)</PresentationFormat>
  <Paragraphs>85</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Detection of leukemia in human blood sample based on microscopic images </vt:lpstr>
      <vt:lpstr>Abstract</vt:lpstr>
      <vt:lpstr>Existing System</vt:lpstr>
      <vt:lpstr>Slide 4</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442</cp:revision>
  <dcterms:created xsi:type="dcterms:W3CDTF">2006-08-16T00:00:00Z</dcterms:created>
  <dcterms:modified xsi:type="dcterms:W3CDTF">2021-02-18T08:05:34Z</dcterms:modified>
</cp:coreProperties>
</file>