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1"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6559" autoAdjust="0"/>
  </p:normalViewPr>
  <p:slideViewPr>
    <p:cSldViewPr>
      <p:cViewPr varScale="1">
        <p:scale>
          <a:sx n="63" d="100"/>
          <a:sy n="63" d="100"/>
        </p:scale>
        <p:origin x="-72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03-Feb-21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03-Feb-21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Banana ripeness analysis using reflectance and photoluminescence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1600" dirty="0" smtClean="0">
                <a:latin typeface="Times New Roman" pitchFamily="18" charset="0"/>
                <a:cs typeface="Times New Roman" pitchFamily="18" charset="0"/>
              </a:rPr>
              <a:t>Bananas are favorite tropical fruit since bananas contain source of nutrition. In the industry, the banana ripeness is a mayor issue for harvesting. It is a challenge if we have a good simple instrument for determining ripeness of bananas. In this work, we utilized two optical measurement systems for detecting ripeness of bananas, i.e., reflectance and photoluminescence. </a:t>
            </a:r>
          </a:p>
          <a:p>
            <a:pPr algn="just">
              <a:lnSpc>
                <a:spcPct val="150000"/>
              </a:lnSpc>
              <a:buFont typeface="Wingdings" pitchFamily="2" charset="2"/>
              <a:buChar char="Ø"/>
            </a:pPr>
            <a:r>
              <a:rPr lang="en-US" sz="1600" dirty="0" smtClean="0">
                <a:latin typeface="Times New Roman" pitchFamily="18" charset="0"/>
                <a:cs typeface="Times New Roman" pitchFamily="18" charset="0"/>
              </a:rPr>
              <a:t>The reflectance spectrum results show decrease intensity at 675 nm which is chlorophyll reflectance from green bananas to ripe bananas. This result is corresponding with the absorbance spectrum which’s shows decrease absorption at a wavelength 675 nm. The photoluminescence results show that when banana is excited with laser 405 nm the emission spectra shows blue luminescence at 495 nm and red luminescence at 700 nm. Green bananas show low blue luminescence and strong red luminescence. </a:t>
            </a:r>
          </a:p>
          <a:p>
            <a:pPr algn="just">
              <a:lnSpc>
                <a:spcPct val="150000"/>
              </a:lnSpc>
              <a:buFont typeface="Wingdings" pitchFamily="2" charset="2"/>
              <a:buChar char="Ø"/>
            </a:pPr>
            <a:endParaRPr lang="en-US" sz="1800" dirty="0" smtClean="0"/>
          </a:p>
          <a:p>
            <a:pPr algn="just">
              <a:lnSpc>
                <a:spcPct val="150000"/>
              </a:lnSpc>
              <a:buFont typeface="Wingdings" pitchFamily="2" charset="2"/>
              <a:buChar char="Ø"/>
            </a:pPr>
            <a:endParaRPr lang="en-US" sz="1800" dirty="0" smtClean="0"/>
          </a:p>
          <a:p>
            <a:pPr algn="just">
              <a:lnSpc>
                <a:spcPct val="150000"/>
              </a:lnSpc>
              <a:buFont typeface="Wingdings" pitchFamily="2" charset="2"/>
              <a:buChar char="Ø"/>
            </a:pPr>
            <a:endParaRPr lang="en-US" sz="1800" dirty="0" smtClean="0"/>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a:bodyPr>
          <a:lstStyle/>
          <a:p>
            <a:pPr algn="just">
              <a:lnSpc>
                <a:spcPct val="150000"/>
              </a:lnSpc>
            </a:pPr>
            <a:r>
              <a:rPr lang="en-US" sz="1600" dirty="0" smtClean="0">
                <a:latin typeface="Times New Roman" pitchFamily="18" charset="0"/>
                <a:cs typeface="Times New Roman" pitchFamily="18" charset="0"/>
              </a:rPr>
              <a:t>While ripe bananas shows strong blue luminescence and weak red luminescence. Blue luminescence is according to </a:t>
            </a:r>
            <a:r>
              <a:rPr lang="en-US" sz="1600" dirty="0" err="1" smtClean="0">
                <a:latin typeface="Times New Roman" pitchFamily="18" charset="0"/>
                <a:cs typeface="Times New Roman" pitchFamily="18" charset="0"/>
              </a:rPr>
              <a:t>phenolic</a:t>
            </a:r>
            <a:r>
              <a:rPr lang="en-US" sz="1600" dirty="0" smtClean="0">
                <a:latin typeface="Times New Roman" pitchFamily="18" charset="0"/>
                <a:cs typeface="Times New Roman" pitchFamily="18" charset="0"/>
              </a:rPr>
              <a:t> acid emission and red luminescence is according to </a:t>
            </a:r>
            <a:r>
              <a:rPr lang="en-US" sz="1600" dirty="0" err="1" smtClean="0">
                <a:latin typeface="Times New Roman" pitchFamily="18" charset="0"/>
                <a:cs typeface="Times New Roman" pitchFamily="18" charset="0"/>
              </a:rPr>
              <a:t>clorophyll</a:t>
            </a:r>
            <a:r>
              <a:rPr lang="en-US" sz="1600" dirty="0" smtClean="0">
                <a:latin typeface="Times New Roman" pitchFamily="18" charset="0"/>
                <a:cs typeface="Times New Roman" pitchFamily="18" charset="0"/>
              </a:rPr>
              <a:t> emission. Using only banana peel and characteristics of the spectrum, we can distinguish ripeness of banana. Our simple measurement systems are potential for detecting bananas in the field and can be used in banana industries.</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During ripening, the pigment content, starch index and sugar content of banana fruit change, providing accurate indicators for maturity classification. </a:t>
            </a:r>
            <a:r>
              <a:rPr lang="en-US" sz="2000" dirty="0" smtClean="0">
                <a:latin typeface="Times New Roman" pitchFamily="18" charset="0"/>
                <a:cs typeface="Times New Roman" pitchFamily="18" charset="0"/>
              </a:rPr>
              <a:t>However, At </a:t>
            </a:r>
            <a:r>
              <a:rPr lang="en-US" sz="2000" dirty="0" smtClean="0">
                <a:latin typeface="Times New Roman" pitchFamily="18" charset="0"/>
                <a:cs typeface="Times New Roman" pitchFamily="18" charset="0"/>
              </a:rPr>
              <a:t>present, banana fruits are traded according to their color stage.</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20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decrease in chlorophyll content may therefore be considered as an indicator of the banana fruit maturity.</a:t>
            </a:r>
          </a:p>
          <a:p>
            <a:pPr lvl="0" algn="just">
              <a:lnSpc>
                <a:spcPct val="150000"/>
              </a:lnSpc>
            </a:pPr>
            <a:r>
              <a:rPr lang="en-US" sz="2000" dirty="0" smtClean="0">
                <a:latin typeface="Times New Roman" pitchFamily="18" charset="0"/>
                <a:cs typeface="Times New Roman" pitchFamily="18" charset="0"/>
              </a:rPr>
              <a:t>While </a:t>
            </a:r>
            <a:r>
              <a:rPr lang="en-US" sz="2000" dirty="0" smtClean="0">
                <a:latin typeface="Times New Roman" pitchFamily="18" charset="0"/>
                <a:cs typeface="Times New Roman" pitchFamily="18" charset="0"/>
              </a:rPr>
              <a:t>this method is inexpensive and nondestructive, visual methods are influenced by subjective perception. However, chemical analyses performed in research are not applicable for rapid monitoring of single fruit.</a:t>
            </a:r>
          </a:p>
          <a:p>
            <a:pPr lvl="0">
              <a:lnSpc>
                <a:spcPct val="200000"/>
              </a:lnSpc>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study is aimed at investigating a non-destructive, rapid instrumental method to measure fruit maturity and quality more precisely. Materials and methods. Musa </a:t>
            </a:r>
            <a:r>
              <a:rPr lang="en-US" sz="2000" dirty="0" err="1" smtClean="0">
                <a:latin typeface="Times New Roman" pitchFamily="18" charset="0"/>
                <a:cs typeface="Times New Roman" pitchFamily="18" charset="0"/>
              </a:rPr>
              <a:t>cavendisbii</a:t>
            </a:r>
            <a:r>
              <a:rPr lang="en-US" sz="2000" dirty="0" smtClean="0">
                <a:latin typeface="Times New Roman" pitchFamily="18" charset="0"/>
                <a:cs typeface="Times New Roman" pitchFamily="18" charset="0"/>
              </a:rPr>
              <a:t> L. grown in Honduras were ripened in a commercial ripening chamber and selected at four different color stages.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Visible </a:t>
            </a:r>
            <a:r>
              <a:rPr lang="en-US" sz="2000" dirty="0" smtClean="0">
                <a:latin typeface="Times New Roman" pitchFamily="18" charset="0"/>
                <a:cs typeface="Times New Roman" pitchFamily="18" charset="0"/>
              </a:rPr>
              <a:t>(VIS) and near-infrared spectroscopy (NIRS) in reflectance mode were investigated for the non-destructive detection of fruit chlorophyll and sugar contents. </a:t>
            </a:r>
            <a:r>
              <a:rPr lang="en-US" sz="2000" dirty="0" smtClean="0">
                <a:latin typeface="Times New Roman" pitchFamily="18" charset="0"/>
                <a:cs typeface="Times New Roman" pitchFamily="18" charset="0"/>
              </a:rPr>
              <a:t>\Partial </a:t>
            </a:r>
            <a:r>
              <a:rPr lang="en-US" sz="2000" dirty="0" smtClean="0">
                <a:latin typeface="Times New Roman" pitchFamily="18" charset="0"/>
                <a:cs typeface="Times New Roman" pitchFamily="18" charset="0"/>
              </a:rPr>
              <a:t>least squares (PLS) regression was applied to auto-scaled spectral data. Reference analyses were performed using spectrophotometer after a diethyl ether extraction of chlorophyll and high performance liquid chromatography for individual sugar </a:t>
            </a:r>
            <a:r>
              <a:rPr lang="en-US" sz="2000" dirty="0" smtClean="0">
                <a:latin typeface="Times New Roman" pitchFamily="18" charset="0"/>
                <a:cs typeface="Times New Roman" pitchFamily="18" charset="0"/>
              </a:rPr>
              <a:t>analysis.</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257800"/>
          </a:xfrm>
        </p:spPr>
        <p:txBody>
          <a:bodyPr>
            <a:normAutofit/>
          </a:bodyPr>
          <a:lstStyle/>
          <a:p>
            <a:pPr>
              <a:buNone/>
            </a:pPr>
            <a:r>
              <a:rPr lang="en-US" sz="2000" b="1" dirty="0" smtClean="0"/>
              <a:t> </a:t>
            </a:r>
            <a:endParaRPr lang="en-US" sz="2000" dirty="0" smtClean="0"/>
          </a:p>
          <a:p>
            <a:pPr lvl="0" algn="just">
              <a:lnSpc>
                <a:spcPct val="150000"/>
              </a:lnSpc>
            </a:pPr>
            <a:endParaRPr lang="en-US" sz="2000" dirty="0" smtClean="0"/>
          </a:p>
          <a:p>
            <a:pPr lvl="0">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suggestion, non-destructive chlorophyll prediction was achieved with high accuracy, when applied to apple fruit.</a:t>
            </a:r>
          </a:p>
          <a:p>
            <a:pPr>
              <a:lnSpc>
                <a:spcPct val="150000"/>
              </a:lnSpc>
              <a:buNone/>
            </a:pPr>
            <a:r>
              <a:rPr lang="en-US" sz="2000" dirty="0" smtClean="0">
                <a:latin typeface="Times New Roman" pitchFamily="18" charset="0"/>
                <a:cs typeface="Times New Roman" pitchFamily="18" charset="0"/>
              </a:rPr>
              <a:t> </a:t>
            </a:r>
          </a:p>
          <a:p>
            <a:pPr>
              <a:lnSpc>
                <a:spcPct val="150000"/>
              </a:lnSpc>
              <a:buFont typeface="Wingdings" pitchFamily="2" charset="2"/>
              <a:buChar char="Ø"/>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However</a:t>
            </a:r>
            <a:r>
              <a:rPr lang="en-US" sz="2000" dirty="0" smtClean="0">
                <a:latin typeface="Times New Roman" pitchFamily="18" charset="0"/>
                <a:cs typeface="Times New Roman" pitchFamily="18" charset="0"/>
              </a:rPr>
              <a:t>, such measurements aimed at determining banana fruit maturity have not been described in the literature until now</a:t>
            </a:r>
            <a:endParaRPr lang="en-US" sz="2000" dirty="0" smtClean="0">
              <a:latin typeface="Times New Roman" pitchFamily="18" charset="0"/>
              <a:cs typeface="Times New Roman" pitchFamily="18" charset="0"/>
            </a:endParaRPr>
          </a:p>
          <a:p>
            <a:pPr lvl="0">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buNone/>
            </a:pPr>
            <a:r>
              <a:rPr lang="en-US" sz="2000" b="1" dirty="0" smtClean="0"/>
              <a:t> </a:t>
            </a:r>
            <a:endParaRPr lang="en-US" sz="2000" dirty="0" smtClean="0"/>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971801" y="2085729"/>
            <a:ext cx="3810000" cy="352474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90438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marL="457200" marR="0" algn="just">
                        <a:lnSpc>
                          <a:spcPct val="150000"/>
                        </a:lnSpc>
                        <a:spcBef>
                          <a:spcPts val="0"/>
                        </a:spcBef>
                        <a:spcAft>
                          <a:spcPts val="0"/>
                        </a:spcAft>
                      </a:pPr>
                      <a:r>
                        <a:rPr lang="en-US" sz="1400" dirty="0" err="1">
                          <a:latin typeface="Times New Roman" pitchFamily="18" charset="0"/>
                          <a:ea typeface="Times New Roman"/>
                          <a:cs typeface="Times New Roman" pitchFamily="18" charset="0"/>
                        </a:rPr>
                        <a:t>Bananasphysiology</a:t>
                      </a:r>
                      <a:r>
                        <a:rPr lang="en-US" sz="1400" dirty="0">
                          <a:latin typeface="Times New Roman" pitchFamily="18" charset="0"/>
                          <a:ea typeface="Times New Roman"/>
                          <a:cs typeface="Times New Roman" pitchFamily="18" charset="0"/>
                        </a:rPr>
                        <a:t> and bio-chemistry of storage and ripening for </a:t>
                      </a:r>
                      <a:r>
                        <a:rPr lang="en-US" sz="1400" dirty="0" err="1">
                          <a:latin typeface="Times New Roman" pitchFamily="18" charset="0"/>
                          <a:ea typeface="Times New Roman"/>
                          <a:cs typeface="Times New Roman" pitchFamily="18" charset="0"/>
                        </a:rPr>
                        <a:t>opti</a:t>
                      </a:r>
                      <a:r>
                        <a:rPr lang="en-US" sz="1400" dirty="0">
                          <a:latin typeface="Times New Roman" pitchFamily="18" charset="0"/>
                          <a:ea typeface="Times New Roman"/>
                          <a:cs typeface="Times New Roman" pitchFamily="18" charset="0"/>
                        </a:rPr>
                        <a:t>-mum quality, CRC Cr. Rev. Food Sci. 13(1980) 41–88.</a:t>
                      </a:r>
                    </a:p>
                  </a:txBody>
                  <a:tcPr marL="114300" marR="114300" marT="0" marB="0"/>
                </a:tc>
                <a:tc>
                  <a:txBody>
                    <a:bodyPr/>
                    <a:lstStyle/>
                    <a:p>
                      <a:pPr>
                        <a:lnSpc>
                          <a:spcPct val="150000"/>
                        </a:lnSpc>
                      </a:pPr>
                      <a:r>
                        <a:rPr kumimoji="0" lang="en-US" sz="1400" kern="1200" dirty="0" smtClean="0">
                          <a:solidFill>
                            <a:schemeClr val="dk1"/>
                          </a:solidFill>
                          <a:latin typeface="Times New Roman" pitchFamily="18" charset="0"/>
                          <a:ea typeface="+mn-ea"/>
                          <a:cs typeface="Times New Roman" pitchFamily="18" charset="0"/>
                        </a:rPr>
                        <a:t>Marriott J.,</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Fruit drop of banana is due to breaking at the junction of the pedicel and pulp, and we found no true abscission zone. The breakage seems therefore due to weakening of the peel. </a:t>
                      </a:r>
                      <a:endParaRPr lang="en-US" sz="1400" dirty="0" smtClean="0">
                        <a:latin typeface="Times New Roman" pitchFamily="18" charset="0"/>
                        <a:cs typeface="Times New Roman" pitchFamily="18" charset="0"/>
                      </a:endParaRPr>
                    </a:p>
                  </a:txBody>
                  <a:tcPr/>
                </a:tc>
              </a:tr>
              <a:tr h="1220991">
                <a:tc>
                  <a:txBody>
                    <a:bodyPr/>
                    <a:lstStyle/>
                    <a:p>
                      <a:pPr marL="0" marR="0" algn="just">
                        <a:lnSpc>
                          <a:spcPct val="150000"/>
                        </a:lnSpc>
                        <a:spcBef>
                          <a:spcPts val="0"/>
                        </a:spcBef>
                        <a:spcAft>
                          <a:spcPts val="0"/>
                        </a:spcAft>
                      </a:pPr>
                      <a:r>
                        <a:rPr lang="en-US" sz="1400" dirty="0" err="1">
                          <a:latin typeface="Times New Roman" pitchFamily="18" charset="0"/>
                          <a:ea typeface="Times New Roman"/>
                          <a:cs typeface="Times New Roman" pitchFamily="18" charset="0"/>
                        </a:rPr>
                        <a:t>Physico</a:t>
                      </a:r>
                      <a:r>
                        <a:rPr lang="en-US" sz="1400" dirty="0">
                          <a:latin typeface="Times New Roman" pitchFamily="18" charset="0"/>
                          <a:ea typeface="Times New Roman"/>
                          <a:cs typeface="Times New Roman" pitchFamily="18" charset="0"/>
                        </a:rPr>
                        <a:t>-chemical changes in </a:t>
                      </a:r>
                      <a:r>
                        <a:rPr lang="en-US" sz="1400" dirty="0" err="1">
                          <a:latin typeface="Times New Roman" pitchFamily="18" charset="0"/>
                          <a:ea typeface="Times New Roman"/>
                          <a:cs typeface="Times New Roman" pitchFamily="18" charset="0"/>
                        </a:rPr>
                        <a:t>Cavendishbanana</a:t>
                      </a:r>
                      <a:r>
                        <a:rPr lang="en-US" sz="1400" dirty="0">
                          <a:latin typeface="Times New Roman" pitchFamily="18" charset="0"/>
                          <a:ea typeface="Times New Roman"/>
                          <a:cs typeface="Times New Roman" pitchFamily="18" charset="0"/>
                        </a:rPr>
                        <a:t> (Musa </a:t>
                      </a:r>
                      <a:r>
                        <a:rPr lang="en-US" sz="1400" dirty="0" err="1">
                          <a:latin typeface="Times New Roman" pitchFamily="18" charset="0"/>
                          <a:ea typeface="Times New Roman"/>
                          <a:cs typeface="Times New Roman" pitchFamily="18" charset="0"/>
                        </a:rPr>
                        <a:t>cavendishii</a:t>
                      </a:r>
                      <a:r>
                        <a:rPr lang="en-US" sz="1400" dirty="0">
                          <a:latin typeface="Times New Roman" pitchFamily="18" charset="0"/>
                          <a:ea typeface="Times New Roman"/>
                          <a:cs typeface="Times New Roman" pitchFamily="18" charset="0"/>
                        </a:rPr>
                        <a:t> L. var. </a:t>
                      </a:r>
                      <a:r>
                        <a:rPr lang="en-US" sz="1400" dirty="0" err="1">
                          <a:latin typeface="Times New Roman" pitchFamily="18" charset="0"/>
                          <a:ea typeface="Times New Roman"/>
                          <a:cs typeface="Times New Roman" pitchFamily="18" charset="0"/>
                        </a:rPr>
                        <a:t>Montel</a:t>
                      </a:r>
                      <a:r>
                        <a:rPr lang="en-US" sz="1400" dirty="0">
                          <a:latin typeface="Times New Roman" pitchFamily="18" charset="0"/>
                          <a:ea typeface="Times New Roman"/>
                          <a:cs typeface="Times New Roman" pitchFamily="18" charset="0"/>
                        </a:rPr>
                        <a:t>) </a:t>
                      </a:r>
                      <a:r>
                        <a:rPr lang="en-US" sz="1400" dirty="0" err="1">
                          <a:latin typeface="Times New Roman" pitchFamily="18" charset="0"/>
                          <a:ea typeface="Times New Roman"/>
                          <a:cs typeface="Times New Roman" pitchFamily="18" charset="0"/>
                        </a:rPr>
                        <a:t>atdifferent</a:t>
                      </a:r>
                      <a:r>
                        <a:rPr lang="en-US" sz="1400" dirty="0">
                          <a:latin typeface="Times New Roman" pitchFamily="18" charset="0"/>
                          <a:ea typeface="Times New Roman"/>
                          <a:cs typeface="Times New Roman" pitchFamily="18" charset="0"/>
                        </a:rPr>
                        <a:t> positions within a bunch </a:t>
                      </a:r>
                      <a:r>
                        <a:rPr lang="en-US" sz="1400" dirty="0" err="1">
                          <a:latin typeface="Times New Roman" pitchFamily="18" charset="0"/>
                          <a:ea typeface="Times New Roman"/>
                          <a:cs typeface="Times New Roman" pitchFamily="18" charset="0"/>
                        </a:rPr>
                        <a:t>duringdevelopment</a:t>
                      </a:r>
                      <a:r>
                        <a:rPr lang="en-US" sz="1400" dirty="0">
                          <a:latin typeface="Times New Roman" pitchFamily="18" charset="0"/>
                          <a:ea typeface="Times New Roman"/>
                          <a:cs typeface="Times New Roman" pitchFamily="18" charset="0"/>
                        </a:rPr>
                        <a:t> and maturation, J. Sci. </a:t>
                      </a:r>
                      <a:r>
                        <a:rPr lang="en-US" sz="1400" dirty="0" err="1">
                          <a:latin typeface="Times New Roman" pitchFamily="18" charset="0"/>
                          <a:ea typeface="Times New Roman"/>
                          <a:cs typeface="Times New Roman" pitchFamily="18" charset="0"/>
                        </a:rPr>
                        <a:t>FoodAgric</a:t>
                      </a:r>
                      <a:r>
                        <a:rPr lang="en-US" sz="1400" dirty="0">
                          <a:latin typeface="Times New Roman" pitchFamily="18" charset="0"/>
                          <a:ea typeface="Times New Roman"/>
                          <a:cs typeface="Times New Roman" pitchFamily="18" charset="0"/>
                        </a:rPr>
                        <a:t>. 78 (1998) 201–207.</a:t>
                      </a:r>
                    </a:p>
                  </a:txBody>
                  <a:tcPr marL="114300" marR="114300" marT="0" marB="0"/>
                </a:tc>
                <a:tc>
                  <a:txBody>
                    <a:bodyPr/>
                    <a:lstStyle/>
                    <a:p>
                      <a:pPr algn="just">
                        <a:lnSpc>
                          <a:spcPct val="150000"/>
                        </a:lnSpc>
                      </a:pPr>
                      <a:r>
                        <a:rPr kumimoji="0" lang="en-US" sz="1400" kern="1200" dirty="0" err="1" smtClean="0">
                          <a:solidFill>
                            <a:schemeClr val="dk1"/>
                          </a:solidFill>
                          <a:latin typeface="Times New Roman" pitchFamily="18" charset="0"/>
                          <a:ea typeface="+mn-ea"/>
                          <a:cs typeface="Times New Roman" pitchFamily="18" charset="0"/>
                        </a:rPr>
                        <a:t>Mustaffa</a:t>
                      </a:r>
                      <a:r>
                        <a:rPr kumimoji="0" lang="en-US" sz="1400" kern="1200" dirty="0" smtClean="0">
                          <a:solidFill>
                            <a:schemeClr val="dk1"/>
                          </a:solidFill>
                          <a:latin typeface="Times New Roman" pitchFamily="18" charset="0"/>
                          <a:ea typeface="+mn-ea"/>
                          <a:cs typeface="Times New Roman" pitchFamily="18" charset="0"/>
                        </a:rPr>
                        <a:t> R., </a:t>
                      </a:r>
                      <a:r>
                        <a:rPr kumimoji="0" lang="en-US" sz="1400" kern="1200" dirty="0" err="1" smtClean="0">
                          <a:solidFill>
                            <a:schemeClr val="dk1"/>
                          </a:solidFill>
                          <a:latin typeface="Times New Roman" pitchFamily="18" charset="0"/>
                          <a:ea typeface="+mn-ea"/>
                          <a:cs typeface="Times New Roman" pitchFamily="18" charset="0"/>
                        </a:rPr>
                        <a:t>Osman</a:t>
                      </a:r>
                      <a:r>
                        <a:rPr kumimoji="0" lang="en-US" sz="1400" kern="1200" dirty="0" smtClean="0">
                          <a:solidFill>
                            <a:schemeClr val="dk1"/>
                          </a:solidFill>
                          <a:latin typeface="Times New Roman" pitchFamily="18" charset="0"/>
                          <a:ea typeface="+mn-ea"/>
                          <a:cs typeface="Times New Roman" pitchFamily="18" charset="0"/>
                        </a:rPr>
                        <a:t> A., </a:t>
                      </a:r>
                      <a:r>
                        <a:rPr kumimoji="0" lang="en-US" sz="1400" kern="1200" dirty="0" err="1" smtClean="0">
                          <a:solidFill>
                            <a:schemeClr val="dk1"/>
                          </a:solidFill>
                          <a:latin typeface="Times New Roman" pitchFamily="18" charset="0"/>
                          <a:ea typeface="+mn-ea"/>
                          <a:cs typeface="Times New Roman" pitchFamily="18" charset="0"/>
                        </a:rPr>
                        <a:t>Yusof</a:t>
                      </a:r>
                      <a:r>
                        <a:rPr kumimoji="0" lang="en-US" sz="1400" kern="1200" dirty="0" smtClean="0">
                          <a:solidFill>
                            <a:schemeClr val="dk1"/>
                          </a:solidFill>
                          <a:latin typeface="Times New Roman" pitchFamily="18" charset="0"/>
                          <a:ea typeface="+mn-ea"/>
                          <a:cs typeface="Times New Roman" pitchFamily="18" charset="0"/>
                        </a:rPr>
                        <a:t> S., </a:t>
                      </a:r>
                      <a:r>
                        <a:rPr kumimoji="0" lang="en-US" sz="1400" kern="1200" dirty="0" err="1" smtClean="0">
                          <a:solidFill>
                            <a:schemeClr val="dk1"/>
                          </a:solidFill>
                          <a:latin typeface="Times New Roman" pitchFamily="18" charset="0"/>
                          <a:ea typeface="+mn-ea"/>
                          <a:cs typeface="Times New Roman" pitchFamily="18" charset="0"/>
                        </a:rPr>
                        <a:t>MohamedS</a:t>
                      </a:r>
                      <a:r>
                        <a:rPr kumimoji="0" lang="en-US" sz="1400" kern="1200" dirty="0" smtClean="0">
                          <a:solidFill>
                            <a:schemeClr val="dk1"/>
                          </a:solidFill>
                          <a:latin typeface="Times New Roman" pitchFamily="18" charset="0"/>
                          <a:ea typeface="+mn-ea"/>
                          <a:cs typeface="Times New Roman" pitchFamily="18" charset="0"/>
                        </a:rPr>
                        <a:t>., </a:t>
                      </a:r>
                      <a:r>
                        <a:rPr kumimoji="0" lang="en-US" sz="1400" b="1" kern="1200" dirty="0" smtClean="0">
                          <a:solidFill>
                            <a:schemeClr val="dk1"/>
                          </a:solidFill>
                          <a:latin typeface="Times New Roman" pitchFamily="18" charset="0"/>
                          <a:ea typeface="+mn-ea"/>
                          <a:cs typeface="Times New Roman" pitchFamily="18" charset="0"/>
                        </a:rPr>
                        <a:t>`</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pitchFamily="18" charset="0"/>
                          <a:ea typeface="Calibri"/>
                          <a:cs typeface="Times New Roman" pitchFamily="18" charset="0"/>
                        </a:rPr>
                        <a:t>Near infrared spectroscopy (NIR) is increasingly used during basic research performed to better understand complex materials encountered in agricultural, pharmaceuticals, combustion products, astronomy etc.</a:t>
                      </a: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620000" cy="7085449"/>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marL="457200" marR="0" algn="just">
                        <a:lnSpc>
                          <a:spcPct val="150000"/>
                        </a:lnSpc>
                        <a:spcBef>
                          <a:spcPts val="0"/>
                        </a:spcBef>
                        <a:spcAft>
                          <a:spcPts val="0"/>
                        </a:spcAft>
                      </a:pPr>
                      <a:r>
                        <a:rPr lang="en-US" sz="1400" dirty="0" err="1">
                          <a:latin typeface="Times New Roman" pitchFamily="18" charset="0"/>
                          <a:ea typeface="Times New Roman"/>
                          <a:cs typeface="Times New Roman" pitchFamily="18" charset="0"/>
                        </a:rPr>
                        <a:t>M.,Non</a:t>
                      </a:r>
                      <a:r>
                        <a:rPr lang="en-US" sz="1400" dirty="0">
                          <a:latin typeface="Times New Roman" pitchFamily="18" charset="0"/>
                          <a:ea typeface="Times New Roman"/>
                          <a:cs typeface="Times New Roman" pitchFamily="18" charset="0"/>
                        </a:rPr>
                        <a:t>-destructive determination of </a:t>
                      </a:r>
                      <a:r>
                        <a:rPr lang="en-US" sz="1400" dirty="0" err="1">
                          <a:latin typeface="Times New Roman" pitchFamily="18" charset="0"/>
                          <a:ea typeface="Times New Roman"/>
                          <a:cs typeface="Times New Roman" pitchFamily="18" charset="0"/>
                        </a:rPr>
                        <a:t>chloro-phyll</a:t>
                      </a:r>
                      <a:r>
                        <a:rPr lang="en-US" sz="1400" dirty="0">
                          <a:latin typeface="Times New Roman" pitchFamily="18" charset="0"/>
                          <a:ea typeface="Times New Roman"/>
                          <a:cs typeface="Times New Roman" pitchFamily="18" charset="0"/>
                        </a:rPr>
                        <a:t> content of leaves of a green and </a:t>
                      </a:r>
                      <a:r>
                        <a:rPr lang="en-US" sz="1400" dirty="0" err="1">
                          <a:latin typeface="Times New Roman" pitchFamily="18" charset="0"/>
                          <a:ea typeface="Times New Roman"/>
                          <a:cs typeface="Times New Roman" pitchFamily="18" charset="0"/>
                        </a:rPr>
                        <a:t>anaurea</a:t>
                      </a:r>
                      <a:r>
                        <a:rPr lang="en-US" sz="1400" dirty="0">
                          <a:latin typeface="Times New Roman" pitchFamily="18" charset="0"/>
                          <a:ea typeface="Times New Roman"/>
                          <a:cs typeface="Times New Roman" pitchFamily="18" charset="0"/>
                        </a:rPr>
                        <a:t> mutant of tobacco by </a:t>
                      </a:r>
                      <a:r>
                        <a:rPr lang="en-US" sz="1400" dirty="0" err="1">
                          <a:latin typeface="Times New Roman" pitchFamily="18" charset="0"/>
                          <a:ea typeface="Times New Roman"/>
                          <a:cs typeface="Times New Roman" pitchFamily="18" charset="0"/>
                        </a:rPr>
                        <a:t>reflectancemeasurements</a:t>
                      </a:r>
                      <a:r>
                        <a:rPr lang="en-US" sz="1400" dirty="0">
                          <a:latin typeface="Times New Roman" pitchFamily="18" charset="0"/>
                          <a:ea typeface="Times New Roman"/>
                          <a:cs typeface="Times New Roman" pitchFamily="18" charset="0"/>
                        </a:rPr>
                        <a:t>, J. Plant Physiol. 148 (1996)483–493.</a:t>
                      </a:r>
                    </a:p>
                  </a:txBody>
                  <a:tcPr marL="114300" marR="114300" marT="0" marB="0"/>
                </a:tc>
                <a:tc>
                  <a:txBody>
                    <a:bodyPr/>
                    <a:lstStyle/>
                    <a:p>
                      <a:pPr marL="0" marR="0" algn="just">
                        <a:lnSpc>
                          <a:spcPct val="150000"/>
                        </a:lnSpc>
                        <a:spcBef>
                          <a:spcPts val="0"/>
                        </a:spcBef>
                        <a:spcAft>
                          <a:spcPts val="0"/>
                        </a:spcAft>
                      </a:pPr>
                      <a:r>
                        <a:rPr kumimoji="0" lang="en-US" sz="1400" kern="1200" dirty="0" err="1" smtClean="0">
                          <a:solidFill>
                            <a:schemeClr val="dk1"/>
                          </a:solidFill>
                          <a:latin typeface="Times New Roman" pitchFamily="18" charset="0"/>
                          <a:ea typeface="+mn-ea"/>
                          <a:cs typeface="Times New Roman" pitchFamily="18" charset="0"/>
                        </a:rPr>
                        <a:t>Lichtenthaler</a:t>
                      </a:r>
                      <a:r>
                        <a:rPr kumimoji="0" lang="en-US" sz="1400" kern="1200" dirty="0" smtClean="0">
                          <a:solidFill>
                            <a:schemeClr val="dk1"/>
                          </a:solidFill>
                          <a:latin typeface="Times New Roman" pitchFamily="18" charset="0"/>
                          <a:ea typeface="+mn-ea"/>
                          <a:cs typeface="Times New Roman" pitchFamily="18" charset="0"/>
                        </a:rPr>
                        <a:t> H.K., </a:t>
                      </a:r>
                      <a:r>
                        <a:rPr kumimoji="0" lang="en-US" sz="1400" kern="1200" dirty="0" err="1" smtClean="0">
                          <a:solidFill>
                            <a:schemeClr val="dk1"/>
                          </a:solidFill>
                          <a:latin typeface="Times New Roman" pitchFamily="18" charset="0"/>
                          <a:ea typeface="+mn-ea"/>
                          <a:cs typeface="Times New Roman" pitchFamily="18" charset="0"/>
                        </a:rPr>
                        <a:t>Gitelson</a:t>
                      </a:r>
                      <a:r>
                        <a:rPr kumimoji="0" lang="en-US" sz="1400" kern="1200" dirty="0" smtClean="0">
                          <a:solidFill>
                            <a:schemeClr val="dk1"/>
                          </a:solidFill>
                          <a:latin typeface="Times New Roman" pitchFamily="18" charset="0"/>
                          <a:ea typeface="+mn-ea"/>
                          <a:cs typeface="Times New Roman" pitchFamily="18" charset="0"/>
                        </a:rPr>
                        <a:t> A., Lang</a:t>
                      </a:r>
                      <a:endParaRPr lang="en-US" sz="14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The general features of reflectance spectra of higher plant leaves are considered with special reference to remote sensing of chlorophyll. Wavelengths with maximum sensitivity to chlorophyll content were found in the wide spectral range from 550 to 630 nm and near 700 nm. </a:t>
                      </a:r>
                      <a:endParaRPr lang="en-US" sz="1400" dirty="0">
                        <a:latin typeface="Times New Roman" pitchFamily="18" charset="0"/>
                        <a:cs typeface="Times New Roman" pitchFamily="18" charset="0"/>
                      </a:endParaRPr>
                    </a:p>
                  </a:txBody>
                  <a:tcPr/>
                </a:tc>
              </a:tr>
              <a:tr h="636135">
                <a:tc>
                  <a:txBody>
                    <a:bodyPr/>
                    <a:lstStyle/>
                    <a:p>
                      <a:pPr marL="457200" marR="0" algn="just">
                        <a:lnSpc>
                          <a:spcPct val="150000"/>
                        </a:lnSpc>
                        <a:spcBef>
                          <a:spcPts val="0"/>
                        </a:spcBef>
                        <a:spcAft>
                          <a:spcPts val="0"/>
                        </a:spcAft>
                      </a:pPr>
                      <a:r>
                        <a:rPr lang="en-US" sz="1400" dirty="0">
                          <a:latin typeface="Times New Roman" pitchFamily="18" charset="0"/>
                          <a:ea typeface="Times New Roman"/>
                          <a:cs typeface="Times New Roman" pitchFamily="18" charset="0"/>
                        </a:rPr>
                        <a:t>Non-destructive </a:t>
                      </a:r>
                      <a:r>
                        <a:rPr lang="en-US" sz="1400" dirty="0" err="1">
                          <a:latin typeface="Times New Roman" pitchFamily="18" charset="0"/>
                          <a:ea typeface="Times New Roman"/>
                          <a:cs typeface="Times New Roman" pitchFamily="18" charset="0"/>
                        </a:rPr>
                        <a:t>opticaldetection</a:t>
                      </a:r>
                      <a:r>
                        <a:rPr lang="en-US" sz="1400" dirty="0">
                          <a:latin typeface="Times New Roman" pitchFamily="18" charset="0"/>
                          <a:ea typeface="Times New Roman"/>
                          <a:cs typeface="Times New Roman" pitchFamily="18" charset="0"/>
                        </a:rPr>
                        <a:t> of pigment changes during </a:t>
                      </a:r>
                      <a:r>
                        <a:rPr lang="en-US" sz="1400" dirty="0" err="1">
                          <a:latin typeface="Times New Roman" pitchFamily="18" charset="0"/>
                          <a:ea typeface="Times New Roman"/>
                          <a:cs typeface="Times New Roman" pitchFamily="18" charset="0"/>
                        </a:rPr>
                        <a:t>leafsenescence</a:t>
                      </a:r>
                      <a:r>
                        <a:rPr lang="en-US" sz="1400" dirty="0">
                          <a:latin typeface="Times New Roman" pitchFamily="18" charset="0"/>
                          <a:ea typeface="Times New Roman"/>
                          <a:cs typeface="Times New Roman" pitchFamily="18" charset="0"/>
                        </a:rPr>
                        <a:t> and fruit ripening, </a:t>
                      </a:r>
                      <a:r>
                        <a:rPr lang="en-US" sz="1400" dirty="0" err="1">
                          <a:latin typeface="Times New Roman" pitchFamily="18" charset="0"/>
                          <a:ea typeface="Times New Roman"/>
                          <a:cs typeface="Times New Roman" pitchFamily="18" charset="0"/>
                        </a:rPr>
                        <a:t>Physiol.Plantarum</a:t>
                      </a:r>
                      <a:r>
                        <a:rPr lang="en-US" sz="1400" dirty="0">
                          <a:latin typeface="Times New Roman" pitchFamily="18" charset="0"/>
                          <a:ea typeface="Times New Roman"/>
                          <a:cs typeface="Times New Roman" pitchFamily="18" charset="0"/>
                        </a:rPr>
                        <a:t> 106 (1999) 135–141.</a:t>
                      </a:r>
                    </a:p>
                  </a:txBody>
                  <a:tcPr marL="114300" marR="114300" marT="0" marB="0"/>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err="1">
                          <a:latin typeface="Times New Roman" pitchFamily="18" charset="0"/>
                          <a:ea typeface="Calibri"/>
                          <a:cs typeface="Times New Roman" pitchFamily="18" charset="0"/>
                        </a:rPr>
                        <a:t>Lichtenthaler</a:t>
                      </a:r>
                      <a:r>
                        <a:rPr lang="en-US" sz="1400" dirty="0">
                          <a:latin typeface="Times New Roman" pitchFamily="18" charset="0"/>
                          <a:ea typeface="Calibri"/>
                          <a:cs typeface="Times New Roman" pitchFamily="18" charset="0"/>
                        </a:rPr>
                        <a:t> H.K., </a:t>
                      </a:r>
                      <a:r>
                        <a:rPr lang="en-US" sz="1400" dirty="0" err="1">
                          <a:latin typeface="Times New Roman" pitchFamily="18" charset="0"/>
                          <a:ea typeface="Calibri"/>
                          <a:cs typeface="Times New Roman" pitchFamily="18" charset="0"/>
                        </a:rPr>
                        <a:t>Gitelson</a:t>
                      </a:r>
                      <a:r>
                        <a:rPr lang="en-US" sz="1400" dirty="0">
                          <a:latin typeface="Times New Roman" pitchFamily="18" charset="0"/>
                          <a:ea typeface="Calibri"/>
                          <a:cs typeface="Times New Roman" pitchFamily="18" charset="0"/>
                        </a:rPr>
                        <a:t> A., </a:t>
                      </a:r>
                      <a:r>
                        <a:rPr lang="en-US" sz="1400" dirty="0" err="1" smtClean="0">
                          <a:latin typeface="Times New Roman" pitchFamily="18" charset="0"/>
                          <a:ea typeface="Calibri"/>
                          <a:cs typeface="Times New Roman" pitchFamily="18" charset="0"/>
                        </a:rPr>
                        <a:t>LangMerzlyak</a:t>
                      </a:r>
                      <a:r>
                        <a:rPr lang="en-US" sz="1400" dirty="0" smtClean="0">
                          <a:latin typeface="Times New Roman" pitchFamily="18" charset="0"/>
                          <a:ea typeface="Calibri"/>
                          <a:cs typeface="Times New Roman" pitchFamily="18" charset="0"/>
                        </a:rPr>
                        <a:t> M.N., </a:t>
                      </a:r>
                      <a:r>
                        <a:rPr lang="en-US" sz="1400" dirty="0" err="1" smtClean="0">
                          <a:latin typeface="Times New Roman" pitchFamily="18" charset="0"/>
                          <a:ea typeface="Calibri"/>
                          <a:cs typeface="Times New Roman" pitchFamily="18" charset="0"/>
                        </a:rPr>
                        <a:t>Gitelson</a:t>
                      </a:r>
                      <a:r>
                        <a:rPr lang="en-US" sz="1400" dirty="0" smtClean="0">
                          <a:latin typeface="Times New Roman" pitchFamily="18" charset="0"/>
                          <a:ea typeface="Calibri"/>
                          <a:cs typeface="Times New Roman" pitchFamily="18" charset="0"/>
                        </a:rPr>
                        <a:t> A.A., </a:t>
                      </a:r>
                      <a:r>
                        <a:rPr lang="en-US" sz="1400" dirty="0" err="1" smtClean="0">
                          <a:latin typeface="Times New Roman" pitchFamily="18" charset="0"/>
                          <a:ea typeface="Calibri"/>
                          <a:cs typeface="Times New Roman" pitchFamily="18" charset="0"/>
                        </a:rPr>
                        <a:t>ChivkunovaO.B</a:t>
                      </a:r>
                      <a:r>
                        <a:rPr lang="en-US" sz="1400" dirty="0" smtClean="0">
                          <a:latin typeface="Times New Roman" pitchFamily="18" charset="0"/>
                          <a:ea typeface="Calibri"/>
                          <a:cs typeface="Times New Roman" pitchFamily="18" charset="0"/>
                        </a:rPr>
                        <a:t>., </a:t>
                      </a:r>
                      <a:r>
                        <a:rPr lang="en-US" sz="1400" dirty="0" err="1" smtClean="0">
                          <a:latin typeface="Times New Roman" pitchFamily="18" charset="0"/>
                          <a:ea typeface="Calibri"/>
                          <a:cs typeface="Times New Roman" pitchFamily="18" charset="0"/>
                        </a:rPr>
                        <a:t>Rakitin</a:t>
                      </a:r>
                      <a:r>
                        <a:rPr lang="en-US" sz="1400" dirty="0" smtClean="0">
                          <a:latin typeface="Times New Roman" pitchFamily="18" charset="0"/>
                          <a:ea typeface="Calibri"/>
                          <a:cs typeface="Times New Roman" pitchFamily="18" charset="0"/>
                        </a:rPr>
                        <a:t> V.Y.,</a:t>
                      </a:r>
                    </a:p>
                    <a:p>
                      <a:pPr marL="0" marR="0" algn="just">
                        <a:lnSpc>
                          <a:spcPct val="150000"/>
                        </a:lnSpc>
                        <a:spcBef>
                          <a:spcPts val="0"/>
                        </a:spcBef>
                        <a:spcAft>
                          <a:spcPts val="0"/>
                        </a:spcAft>
                      </a:pPr>
                      <a:endParaRPr lang="en-US" sz="14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Light-induced pigment destruction was studied in ripening apple (</a:t>
                      </a:r>
                      <a:r>
                        <a:rPr kumimoji="0" lang="en-US" sz="1400" kern="1200" dirty="0" err="1" smtClean="0">
                          <a:solidFill>
                            <a:schemeClr val="dk1"/>
                          </a:solidFill>
                          <a:latin typeface="Times New Roman" pitchFamily="18" charset="0"/>
                          <a:ea typeface="+mn-ea"/>
                          <a:cs typeface="Times New Roman" pitchFamily="18" charset="0"/>
                        </a:rPr>
                        <a:t>Malus</a:t>
                      </a:r>
                      <a:r>
                        <a:rPr kumimoji="0" lang="en-US" sz="1400" kern="1200" dirty="0" smtClean="0">
                          <a:solidFill>
                            <a:schemeClr val="dk1"/>
                          </a:solidFill>
                          <a:latin typeface="Times New Roman" pitchFamily="18" charset="0"/>
                          <a:ea typeface="+mn-ea"/>
                          <a:cs typeface="Times New Roman" pitchFamily="18" charset="0"/>
                        </a:rPr>
                        <a:t> </a:t>
                      </a:r>
                      <a:r>
                        <a:rPr kumimoji="0" lang="en-US" sz="1400" kern="1200" dirty="0" err="1" smtClean="0">
                          <a:solidFill>
                            <a:schemeClr val="dk1"/>
                          </a:solidFill>
                          <a:latin typeface="Times New Roman" pitchFamily="18" charset="0"/>
                          <a:ea typeface="+mn-ea"/>
                          <a:cs typeface="Times New Roman" pitchFamily="18" charset="0"/>
                        </a:rPr>
                        <a:t>domesticaBorkh</a:t>
                      </a:r>
                      <a:r>
                        <a:rPr kumimoji="0" lang="en-US" sz="1400" kern="1200" dirty="0" smtClean="0">
                          <a:solidFill>
                            <a:schemeClr val="dk1"/>
                          </a:solidFill>
                          <a:latin typeface="Times New Roman" pitchFamily="18" charset="0"/>
                          <a:ea typeface="+mn-ea"/>
                          <a:cs typeface="Times New Roman" pitchFamily="18" charset="0"/>
                        </a:rPr>
                        <a:t>., cv. </a:t>
                      </a:r>
                      <a:r>
                        <a:rPr kumimoji="0" lang="en-US" sz="1400" kern="1200" dirty="0" err="1" smtClean="0">
                          <a:solidFill>
                            <a:schemeClr val="dk1"/>
                          </a:solidFill>
                          <a:latin typeface="Times New Roman" pitchFamily="18" charset="0"/>
                          <a:ea typeface="+mn-ea"/>
                          <a:cs typeface="Times New Roman" pitchFamily="18" charset="0"/>
                        </a:rPr>
                        <a:t>Antonovka</a:t>
                      </a:r>
                      <a:r>
                        <a:rPr kumimoji="0" lang="en-US" sz="1400" kern="1200" dirty="0" smtClean="0">
                          <a:solidFill>
                            <a:schemeClr val="dk1"/>
                          </a:solidFill>
                          <a:latin typeface="Times New Roman" pitchFamily="18" charset="0"/>
                          <a:ea typeface="+mn-ea"/>
                          <a:cs typeface="Times New Roman" pitchFamily="18" charset="0"/>
                        </a:rPr>
                        <a:t>) fruits with reflectance spectroscopy. </a:t>
                      </a:r>
                      <a:endParaRPr lang="en-US" sz="1400" dirty="0">
                        <a:latin typeface="Times New Roman" pitchFamily="18" charset="0"/>
                        <a:ea typeface="Calibri"/>
                        <a:cs typeface="Times New Roman" pitchFamily="18" charset="0"/>
                      </a:endParaRPr>
                    </a:p>
                  </a:txBody>
                  <a:tcPr marL="68580" marR="68580" marT="0" marB="0"/>
                </a:tc>
              </a:tr>
              <a:tr h="636135">
                <a:tc>
                  <a:txBody>
                    <a:bodyPr/>
                    <a:lstStyle/>
                    <a:p>
                      <a:pPr algn="just">
                        <a:lnSpc>
                          <a:spcPct val="150000"/>
                        </a:lnSpc>
                      </a:pP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algn="just">
                        <a:lnSpc>
                          <a:spcPct val="150000"/>
                        </a:lnSpc>
                      </a:pP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p>
          <a:p>
            <a:pPr algn="just">
              <a:buNone/>
            </a:pPr>
            <a:r>
              <a:rPr lang="en-US" sz="1800" dirty="0" smtClean="0">
                <a:latin typeface="Times New Roman" pitchFamily="18" charset="0"/>
                <a:cs typeface="Times New Roman" pitchFamily="18" charset="0"/>
              </a:rPr>
              <a:t>[1] Marriott J., Bananas-physiology and bio-chemistry of storage and ripening for </a:t>
            </a:r>
            <a:r>
              <a:rPr lang="en-US" sz="1800" dirty="0" err="1" smtClean="0">
                <a:latin typeface="Times New Roman" pitchFamily="18" charset="0"/>
                <a:cs typeface="Times New Roman" pitchFamily="18" charset="0"/>
              </a:rPr>
              <a:t>opti</a:t>
            </a:r>
            <a:r>
              <a:rPr lang="en-US" sz="1800" dirty="0" smtClean="0">
                <a:latin typeface="Times New Roman" pitchFamily="18" charset="0"/>
                <a:cs typeface="Times New Roman" pitchFamily="18" charset="0"/>
              </a:rPr>
              <a:t>-mum quality, CRC Cr. Rev. Food Sci. 13(1980) 41–88.</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Mustaffa</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Osman</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Yusof</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MohamedS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Physico</a:t>
            </a:r>
            <a:r>
              <a:rPr lang="en-US" sz="1800" dirty="0" smtClean="0">
                <a:latin typeface="Times New Roman" pitchFamily="18" charset="0"/>
                <a:cs typeface="Times New Roman" pitchFamily="18" charset="0"/>
              </a:rPr>
              <a:t>-chemical changes in </a:t>
            </a:r>
            <a:r>
              <a:rPr lang="en-US" sz="1800" dirty="0" err="1" smtClean="0">
                <a:latin typeface="Times New Roman" pitchFamily="18" charset="0"/>
                <a:cs typeface="Times New Roman" pitchFamily="18" charset="0"/>
              </a:rPr>
              <a:t>Cavendishbanana</a:t>
            </a:r>
            <a:r>
              <a:rPr lang="en-US" sz="1800" dirty="0" smtClean="0">
                <a:latin typeface="Times New Roman" pitchFamily="18" charset="0"/>
                <a:cs typeface="Times New Roman" pitchFamily="18" charset="0"/>
              </a:rPr>
              <a:t> (Musa </a:t>
            </a:r>
            <a:r>
              <a:rPr lang="en-US" sz="1800" dirty="0" err="1" smtClean="0">
                <a:latin typeface="Times New Roman" pitchFamily="18" charset="0"/>
                <a:cs typeface="Times New Roman" pitchFamily="18" charset="0"/>
              </a:rPr>
              <a:t>cavendishii</a:t>
            </a:r>
            <a:r>
              <a:rPr lang="en-US" sz="1800" dirty="0" smtClean="0">
                <a:latin typeface="Times New Roman" pitchFamily="18" charset="0"/>
                <a:cs typeface="Times New Roman" pitchFamily="18" charset="0"/>
              </a:rPr>
              <a:t> L. var. </a:t>
            </a:r>
            <a:r>
              <a:rPr lang="en-US" sz="1800" dirty="0" err="1" smtClean="0">
                <a:latin typeface="Times New Roman" pitchFamily="18" charset="0"/>
                <a:cs typeface="Times New Roman" pitchFamily="18" charset="0"/>
              </a:rPr>
              <a:t>Montel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atdifferent</a:t>
            </a:r>
            <a:r>
              <a:rPr lang="en-US" sz="1800" dirty="0" smtClean="0">
                <a:latin typeface="Times New Roman" pitchFamily="18" charset="0"/>
                <a:cs typeface="Times New Roman" pitchFamily="18" charset="0"/>
              </a:rPr>
              <a:t> positions within a bunch </a:t>
            </a:r>
            <a:r>
              <a:rPr lang="en-US" sz="1800" dirty="0" err="1" smtClean="0">
                <a:latin typeface="Times New Roman" pitchFamily="18" charset="0"/>
                <a:cs typeface="Times New Roman" pitchFamily="18" charset="0"/>
              </a:rPr>
              <a:t>duringdevelopment</a:t>
            </a:r>
            <a:r>
              <a:rPr lang="en-US" sz="1800" dirty="0" smtClean="0">
                <a:latin typeface="Times New Roman" pitchFamily="18" charset="0"/>
                <a:cs typeface="Times New Roman" pitchFamily="18" charset="0"/>
              </a:rPr>
              <a:t> and maturation, J. Sci. </a:t>
            </a:r>
            <a:r>
              <a:rPr lang="en-US" sz="1800" dirty="0" err="1" smtClean="0">
                <a:latin typeface="Times New Roman" pitchFamily="18" charset="0"/>
                <a:cs typeface="Times New Roman" pitchFamily="18" charset="0"/>
              </a:rPr>
              <a:t>FoodAgric</a:t>
            </a:r>
            <a:r>
              <a:rPr lang="en-US" sz="1800" dirty="0" smtClean="0">
                <a:latin typeface="Times New Roman" pitchFamily="18" charset="0"/>
                <a:cs typeface="Times New Roman" pitchFamily="18" charset="0"/>
              </a:rPr>
              <a:t>. 78 (1998) 201–207.</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Matile</a:t>
            </a:r>
            <a:r>
              <a:rPr lang="en-US" sz="1800" dirty="0" smtClean="0">
                <a:latin typeface="Times New Roman" pitchFamily="18" charset="0"/>
                <a:cs typeface="Times New Roman" pitchFamily="18" charset="0"/>
              </a:rPr>
              <a:t> P., </a:t>
            </a:r>
            <a:r>
              <a:rPr lang="en-US" sz="1800" dirty="0" err="1" smtClean="0">
                <a:latin typeface="Times New Roman" pitchFamily="18" charset="0"/>
                <a:cs typeface="Times New Roman" pitchFamily="18" charset="0"/>
              </a:rPr>
              <a:t>Hrrtensteiner</a:t>
            </a:r>
            <a:r>
              <a:rPr lang="en-US" sz="1800" dirty="0" smtClean="0">
                <a:latin typeface="Times New Roman" pitchFamily="18" charset="0"/>
                <a:cs typeface="Times New Roman" pitchFamily="18" charset="0"/>
              </a:rPr>
              <a:t> S., Thomas H., </a:t>
            </a:r>
            <a:r>
              <a:rPr lang="en-US" sz="1800" dirty="0" err="1" smtClean="0">
                <a:latin typeface="Times New Roman" pitchFamily="18" charset="0"/>
                <a:cs typeface="Times New Roman" pitchFamily="18" charset="0"/>
              </a:rPr>
              <a:t>Chlo-rophyll</a:t>
            </a:r>
            <a:r>
              <a:rPr lang="en-US" sz="1800" dirty="0" smtClean="0">
                <a:latin typeface="Times New Roman" pitchFamily="18" charset="0"/>
                <a:cs typeface="Times New Roman" pitchFamily="18" charset="0"/>
              </a:rPr>
              <a:t> degradation, </a:t>
            </a:r>
            <a:r>
              <a:rPr lang="en-US" sz="1800" dirty="0" err="1" smtClean="0">
                <a:latin typeface="Times New Roman" pitchFamily="18" charset="0"/>
                <a:cs typeface="Times New Roman" pitchFamily="18" charset="0"/>
              </a:rPr>
              <a:t>Annu</a:t>
            </a:r>
            <a:r>
              <a:rPr lang="en-US" sz="1800" dirty="0" smtClean="0">
                <a:latin typeface="Times New Roman" pitchFamily="18" charset="0"/>
                <a:cs typeface="Times New Roman" pitchFamily="18" charset="0"/>
              </a:rPr>
              <a:t>. Rev. Plant Phys.50 (1999) 67–95.</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[4] Jacob-</a:t>
            </a:r>
            <a:r>
              <a:rPr lang="en-US" sz="1800" dirty="0" err="1" smtClean="0">
                <a:latin typeface="Times New Roman" pitchFamily="18" charset="0"/>
                <a:cs typeface="Times New Roman" pitchFamily="18" charset="0"/>
              </a:rPr>
              <a:t>Wilk</a:t>
            </a:r>
            <a:r>
              <a:rPr lang="en-US" sz="1800" dirty="0" smtClean="0">
                <a:latin typeface="Times New Roman" pitchFamily="18" charset="0"/>
                <a:cs typeface="Times New Roman" pitchFamily="18" charset="0"/>
              </a:rPr>
              <a:t> D., Holland D., </a:t>
            </a:r>
            <a:r>
              <a:rPr lang="en-US" sz="1800" dirty="0" err="1" smtClean="0">
                <a:latin typeface="Times New Roman" pitchFamily="18" charset="0"/>
                <a:cs typeface="Times New Roman" pitchFamily="18" charset="0"/>
              </a:rPr>
              <a:t>GoldschmidtE.E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Riov</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Eyal</a:t>
            </a:r>
            <a:r>
              <a:rPr lang="en-US" sz="1800" dirty="0" smtClean="0">
                <a:latin typeface="Times New Roman" pitchFamily="18" charset="0"/>
                <a:cs typeface="Times New Roman" pitchFamily="18" charset="0"/>
              </a:rPr>
              <a:t> Y., Chlorophyll </a:t>
            </a:r>
            <a:r>
              <a:rPr lang="en-US" sz="1800" dirty="0" err="1" smtClean="0">
                <a:latin typeface="Times New Roman" pitchFamily="18" charset="0"/>
                <a:cs typeface="Times New Roman" pitchFamily="18" charset="0"/>
              </a:rPr>
              <a:t>breakdownby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chlorophyllase</a:t>
            </a:r>
            <a:r>
              <a:rPr lang="en-US" sz="1800" dirty="0" smtClean="0">
                <a:latin typeface="Times New Roman" pitchFamily="18" charset="0"/>
                <a:cs typeface="Times New Roman" pitchFamily="18" charset="0"/>
              </a:rPr>
              <a:t>: isolation and </a:t>
            </a:r>
            <a:r>
              <a:rPr lang="en-US" sz="1800" dirty="0" err="1" smtClean="0">
                <a:latin typeface="Times New Roman" pitchFamily="18" charset="0"/>
                <a:cs typeface="Times New Roman" pitchFamily="18" charset="0"/>
              </a:rPr>
              <a:t>functionalexpression</a:t>
            </a:r>
            <a:r>
              <a:rPr lang="en-US" sz="1800" dirty="0" smtClean="0">
                <a:latin typeface="Times New Roman" pitchFamily="18" charset="0"/>
                <a:cs typeface="Times New Roman" pitchFamily="18" charset="0"/>
              </a:rPr>
              <a:t> of the Chlase1 gene from ethyl-</a:t>
            </a:r>
            <a:r>
              <a:rPr lang="en-US" sz="1800" dirty="0" err="1" smtClean="0">
                <a:latin typeface="Times New Roman" pitchFamily="18" charset="0"/>
                <a:cs typeface="Times New Roman" pitchFamily="18" charset="0"/>
              </a:rPr>
              <a:t>ene</a:t>
            </a:r>
            <a:r>
              <a:rPr lang="en-US" sz="1800" dirty="0" smtClean="0">
                <a:latin typeface="Times New Roman" pitchFamily="18" charset="0"/>
                <a:cs typeface="Times New Roman" pitchFamily="18" charset="0"/>
              </a:rPr>
              <a:t>–treated citrus fruit and its </a:t>
            </a:r>
            <a:r>
              <a:rPr lang="en-US" sz="1800" dirty="0" err="1" smtClean="0">
                <a:latin typeface="Times New Roman" pitchFamily="18" charset="0"/>
                <a:cs typeface="Times New Roman" pitchFamily="18" charset="0"/>
              </a:rPr>
              <a:t>regulationduring</a:t>
            </a:r>
            <a:r>
              <a:rPr lang="en-US" sz="1800" dirty="0" smtClean="0">
                <a:latin typeface="Times New Roman" pitchFamily="18" charset="0"/>
                <a:cs typeface="Times New Roman" pitchFamily="18" charset="0"/>
              </a:rPr>
              <a:t> development, Plant J. 20 (1999) 653–661.</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[5] Olsen K.L., </a:t>
            </a:r>
            <a:r>
              <a:rPr lang="en-US" sz="1800" dirty="0" err="1" smtClean="0">
                <a:latin typeface="Times New Roman" pitchFamily="18" charset="0"/>
                <a:cs typeface="Times New Roman" pitchFamily="18" charset="0"/>
              </a:rPr>
              <a:t>Schomer</a:t>
            </a:r>
            <a:r>
              <a:rPr lang="en-US" sz="1800" dirty="0" smtClean="0">
                <a:latin typeface="Times New Roman" pitchFamily="18" charset="0"/>
                <a:cs typeface="Times New Roman" pitchFamily="18" charset="0"/>
              </a:rPr>
              <a:t> H.A., Bartram </a:t>
            </a:r>
            <a:r>
              <a:rPr lang="en-US" sz="1800" dirty="0" err="1" smtClean="0">
                <a:latin typeface="Times New Roman" pitchFamily="18" charset="0"/>
                <a:cs typeface="Times New Roman" pitchFamily="18" charset="0"/>
              </a:rPr>
              <a:t>R.D.,Segregation</a:t>
            </a:r>
            <a:r>
              <a:rPr lang="en-US" sz="1800" dirty="0" smtClean="0">
                <a:latin typeface="Times New Roman" pitchFamily="18" charset="0"/>
                <a:cs typeface="Times New Roman" pitchFamily="18" charset="0"/>
              </a:rPr>
              <a:t> of ‘Golden Delicious’ apples </a:t>
            </a:r>
            <a:r>
              <a:rPr lang="en-US" sz="1800" dirty="0" err="1" smtClean="0">
                <a:latin typeface="Times New Roman" pitchFamily="18" charset="0"/>
                <a:cs typeface="Times New Roman" pitchFamily="18" charset="0"/>
              </a:rPr>
              <a:t>forquality</a:t>
            </a:r>
            <a:r>
              <a:rPr lang="en-US" sz="1800" dirty="0" smtClean="0">
                <a:latin typeface="Times New Roman" pitchFamily="18" charset="0"/>
                <a:cs typeface="Times New Roman" pitchFamily="18" charset="0"/>
              </a:rPr>
              <a:t> by light transmission, Am. Soc. </a:t>
            </a:r>
            <a:r>
              <a:rPr lang="en-US" sz="1800" dirty="0" err="1" smtClean="0">
                <a:latin typeface="Times New Roman" pitchFamily="18" charset="0"/>
                <a:cs typeface="Times New Roman" pitchFamily="18" charset="0"/>
              </a:rPr>
              <a:t>Hor</a:t>
            </a:r>
            <a:r>
              <a:rPr lang="en-US" sz="1800" dirty="0" smtClean="0">
                <a:latin typeface="Times New Roman" pitchFamily="18" charset="0"/>
                <a:cs typeface="Times New Roman" pitchFamily="18" charset="0"/>
              </a:rPr>
              <a:t>-tic. Sci. (1969) 821–828.</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lgn="just">
              <a:buNone/>
            </a:pPr>
            <a:r>
              <a:rPr lang="en-US" sz="1800" dirty="0" smtClean="0">
                <a:latin typeface="Times New Roman" pitchFamily="18" charset="0"/>
                <a:cs typeface="Times New Roman" pitchFamily="18" charset="0"/>
              </a:rPr>
              <a:t>[6] </a:t>
            </a:r>
            <a:r>
              <a:rPr lang="en-US" sz="1800" dirty="0" err="1" smtClean="0">
                <a:latin typeface="Times New Roman" pitchFamily="18" charset="0"/>
                <a:cs typeface="Times New Roman" pitchFamily="18" charset="0"/>
              </a:rPr>
              <a:t>Merzlyak</a:t>
            </a:r>
            <a:r>
              <a:rPr lang="en-US" sz="1800" dirty="0" smtClean="0">
                <a:latin typeface="Times New Roman" pitchFamily="18" charset="0"/>
                <a:cs typeface="Times New Roman" pitchFamily="18" charset="0"/>
              </a:rPr>
              <a:t> M.N., </a:t>
            </a:r>
            <a:r>
              <a:rPr lang="en-US" sz="1800" dirty="0" err="1" smtClean="0">
                <a:latin typeface="Times New Roman" pitchFamily="18" charset="0"/>
                <a:cs typeface="Times New Roman" pitchFamily="18" charset="0"/>
              </a:rPr>
              <a:t>Gitelson</a:t>
            </a:r>
            <a:r>
              <a:rPr lang="en-US" sz="1800" dirty="0" smtClean="0">
                <a:latin typeface="Times New Roman" pitchFamily="18" charset="0"/>
                <a:cs typeface="Times New Roman" pitchFamily="18" charset="0"/>
              </a:rPr>
              <a:t> A.A., </a:t>
            </a:r>
            <a:r>
              <a:rPr lang="en-US" sz="1800" dirty="0" err="1" smtClean="0">
                <a:latin typeface="Times New Roman" pitchFamily="18" charset="0"/>
                <a:cs typeface="Times New Roman" pitchFamily="18" charset="0"/>
              </a:rPr>
              <a:t>ChivkunovaO.B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Rakitin</a:t>
            </a:r>
            <a:r>
              <a:rPr lang="en-US" sz="1800" dirty="0" smtClean="0">
                <a:latin typeface="Times New Roman" pitchFamily="18" charset="0"/>
                <a:cs typeface="Times New Roman" pitchFamily="18" charset="0"/>
              </a:rPr>
              <a:t> V.Y., Non-destructive </a:t>
            </a:r>
            <a:r>
              <a:rPr lang="en-US" sz="1800" dirty="0" err="1" smtClean="0">
                <a:latin typeface="Times New Roman" pitchFamily="18" charset="0"/>
                <a:cs typeface="Times New Roman" pitchFamily="18" charset="0"/>
              </a:rPr>
              <a:t>opticaldetection</a:t>
            </a:r>
            <a:r>
              <a:rPr lang="en-US" sz="1800" dirty="0" smtClean="0">
                <a:latin typeface="Times New Roman" pitchFamily="18" charset="0"/>
                <a:cs typeface="Times New Roman" pitchFamily="18" charset="0"/>
              </a:rPr>
              <a:t> of pigment changes during </a:t>
            </a:r>
            <a:r>
              <a:rPr lang="en-US" sz="1800" dirty="0" err="1" smtClean="0">
                <a:latin typeface="Times New Roman" pitchFamily="18" charset="0"/>
                <a:cs typeface="Times New Roman" pitchFamily="18" charset="0"/>
              </a:rPr>
              <a:t>leafsenescence</a:t>
            </a:r>
            <a:r>
              <a:rPr lang="en-US" sz="1800" dirty="0" smtClean="0">
                <a:latin typeface="Times New Roman" pitchFamily="18" charset="0"/>
                <a:cs typeface="Times New Roman" pitchFamily="18" charset="0"/>
              </a:rPr>
              <a:t> and fruit ripening, </a:t>
            </a:r>
            <a:r>
              <a:rPr lang="en-US" sz="1800" dirty="0" err="1" smtClean="0">
                <a:latin typeface="Times New Roman" pitchFamily="18" charset="0"/>
                <a:cs typeface="Times New Roman" pitchFamily="18" charset="0"/>
              </a:rPr>
              <a:t>Physiol.Plantarum</a:t>
            </a:r>
            <a:r>
              <a:rPr lang="en-US" sz="1800" dirty="0" smtClean="0">
                <a:latin typeface="Times New Roman" pitchFamily="18" charset="0"/>
                <a:cs typeface="Times New Roman" pitchFamily="18" charset="0"/>
              </a:rPr>
              <a:t> 106 (1999) 135–141.</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[7] De </a:t>
            </a:r>
            <a:r>
              <a:rPr lang="en-US" sz="1800" dirty="0" err="1" smtClean="0">
                <a:latin typeface="Times New Roman" pitchFamily="18" charset="0"/>
                <a:cs typeface="Times New Roman" pitchFamily="18" charset="0"/>
              </a:rPr>
              <a:t>Jager</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Roelofs</a:t>
            </a:r>
            <a:r>
              <a:rPr lang="en-US" sz="1800" dirty="0" smtClean="0">
                <a:latin typeface="Times New Roman" pitchFamily="18" charset="0"/>
                <a:cs typeface="Times New Roman" pitchFamily="18" charset="0"/>
              </a:rPr>
              <a:t> F.M.M., Prediction </a:t>
            </a:r>
            <a:r>
              <a:rPr lang="en-US" sz="1800" dirty="0" err="1" smtClean="0">
                <a:latin typeface="Times New Roman" pitchFamily="18" charset="0"/>
                <a:cs typeface="Times New Roman" pitchFamily="18" charset="0"/>
              </a:rPr>
              <a:t>ofoptimum</a:t>
            </a:r>
            <a:r>
              <a:rPr lang="en-US" sz="1800" dirty="0" smtClean="0">
                <a:latin typeface="Times New Roman" pitchFamily="18" charset="0"/>
                <a:cs typeface="Times New Roman" pitchFamily="18" charset="0"/>
              </a:rPr>
              <a:t> harvest date of </a:t>
            </a:r>
            <a:r>
              <a:rPr lang="en-US" sz="1800" dirty="0" err="1" smtClean="0">
                <a:latin typeface="Times New Roman" pitchFamily="18" charset="0"/>
                <a:cs typeface="Times New Roman" pitchFamily="18" charset="0"/>
              </a:rPr>
              <a:t>Jonagold</a:t>
            </a:r>
            <a:r>
              <a:rPr lang="en-US" sz="1800" dirty="0" smtClean="0">
                <a:latin typeface="Times New Roman" pitchFamily="18" charset="0"/>
                <a:cs typeface="Times New Roman" pitchFamily="18" charset="0"/>
              </a:rPr>
              <a:t>, in: </a:t>
            </a:r>
            <a:r>
              <a:rPr lang="en-US" sz="1800" dirty="0" err="1" smtClean="0">
                <a:latin typeface="Times New Roman" pitchFamily="18" charset="0"/>
                <a:cs typeface="Times New Roman" pitchFamily="18" charset="0"/>
              </a:rPr>
              <a:t>DeJager</a:t>
            </a:r>
            <a:r>
              <a:rPr lang="en-US" sz="1800" dirty="0" smtClean="0">
                <a:latin typeface="Times New Roman" pitchFamily="18" charset="0"/>
                <a:cs typeface="Times New Roman" pitchFamily="18" charset="0"/>
              </a:rPr>
              <a:t> A., Johnson D., </a:t>
            </a:r>
            <a:r>
              <a:rPr lang="en-US" sz="1800" dirty="0" err="1" smtClean="0">
                <a:latin typeface="Times New Roman" pitchFamily="18" charset="0"/>
                <a:cs typeface="Times New Roman" pitchFamily="18" charset="0"/>
              </a:rPr>
              <a:t>Hhhn</a:t>
            </a:r>
            <a:r>
              <a:rPr lang="en-US" sz="1800" dirty="0" smtClean="0">
                <a:latin typeface="Times New Roman" pitchFamily="18" charset="0"/>
                <a:cs typeface="Times New Roman" pitchFamily="18" charset="0"/>
              </a:rPr>
              <a:t> E., The post-harvest treatment of fruit and vegetables -Current status and future prospects, Pro-</a:t>
            </a:r>
            <a:r>
              <a:rPr lang="en-US" sz="1800" dirty="0" err="1" smtClean="0">
                <a:latin typeface="Times New Roman" pitchFamily="18" charset="0"/>
                <a:cs typeface="Times New Roman" pitchFamily="18" charset="0"/>
              </a:rPr>
              <a:t>ceedings</a:t>
            </a:r>
            <a:r>
              <a:rPr lang="en-US" sz="1800" dirty="0" smtClean="0">
                <a:latin typeface="Times New Roman" pitchFamily="18" charset="0"/>
                <a:cs typeface="Times New Roman" pitchFamily="18" charset="0"/>
              </a:rPr>
              <a:t> of the Sixth International </a:t>
            </a:r>
            <a:r>
              <a:rPr lang="en-US" sz="1800" dirty="0" err="1" smtClean="0">
                <a:latin typeface="Times New Roman" pitchFamily="18" charset="0"/>
                <a:cs typeface="Times New Roman" pitchFamily="18" charset="0"/>
              </a:rPr>
              <a:t>Sympo-sium</a:t>
            </a:r>
            <a:r>
              <a:rPr lang="en-US" sz="1800" dirty="0" smtClean="0">
                <a:latin typeface="Times New Roman" pitchFamily="18" charset="0"/>
                <a:cs typeface="Times New Roman" pitchFamily="18" charset="0"/>
              </a:rPr>
              <a:t> of the European Concerted </a:t>
            </a:r>
            <a:r>
              <a:rPr lang="en-US" sz="1800" dirty="0" err="1" smtClean="0">
                <a:latin typeface="Times New Roman" pitchFamily="18" charset="0"/>
                <a:cs typeface="Times New Roman" pitchFamily="18" charset="0"/>
              </a:rPr>
              <a:t>ActionProgram</a:t>
            </a:r>
            <a:r>
              <a:rPr lang="en-US" sz="1800" dirty="0" smtClean="0">
                <a:latin typeface="Times New Roman" pitchFamily="18" charset="0"/>
                <a:cs typeface="Times New Roman" pitchFamily="18" charset="0"/>
              </a:rPr>
              <a:t>, COST, Luxembourg, 94, 1996,pp. 21–31.</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[8] </a:t>
            </a:r>
            <a:r>
              <a:rPr lang="en-US" sz="1800" dirty="0" err="1" smtClean="0">
                <a:latin typeface="Times New Roman" pitchFamily="18" charset="0"/>
                <a:cs typeface="Times New Roman" pitchFamily="18" charset="0"/>
              </a:rPr>
              <a:t>Gitelson</a:t>
            </a:r>
            <a:r>
              <a:rPr lang="en-US" sz="1800" dirty="0" smtClean="0">
                <a:latin typeface="Times New Roman" pitchFamily="18" charset="0"/>
                <a:cs typeface="Times New Roman" pitchFamily="18" charset="0"/>
              </a:rPr>
              <a:t> A.A., </a:t>
            </a:r>
            <a:r>
              <a:rPr lang="en-US" sz="1800" dirty="0" err="1" smtClean="0">
                <a:latin typeface="Times New Roman" pitchFamily="18" charset="0"/>
                <a:cs typeface="Times New Roman" pitchFamily="18" charset="0"/>
              </a:rPr>
              <a:t>Merzlyak</a:t>
            </a:r>
            <a:r>
              <a:rPr lang="en-US" sz="1800" dirty="0" smtClean="0">
                <a:latin typeface="Times New Roman" pitchFamily="18" charset="0"/>
                <a:cs typeface="Times New Roman" pitchFamily="18" charset="0"/>
              </a:rPr>
              <a:t> M.N., </a:t>
            </a:r>
            <a:r>
              <a:rPr lang="en-US" sz="1800" dirty="0" err="1" smtClean="0">
                <a:latin typeface="Times New Roman" pitchFamily="18" charset="0"/>
                <a:cs typeface="Times New Roman" pitchFamily="18" charset="0"/>
              </a:rPr>
              <a:t>LichtenthalerH.K</a:t>
            </a:r>
            <a:r>
              <a:rPr lang="en-US" sz="1800" dirty="0" smtClean="0">
                <a:latin typeface="Times New Roman" pitchFamily="18" charset="0"/>
                <a:cs typeface="Times New Roman" pitchFamily="18" charset="0"/>
              </a:rPr>
              <a:t>., Detection of red edge position </a:t>
            </a:r>
            <a:r>
              <a:rPr lang="en-US" sz="1800" dirty="0" err="1" smtClean="0">
                <a:latin typeface="Times New Roman" pitchFamily="18" charset="0"/>
                <a:cs typeface="Times New Roman" pitchFamily="18" charset="0"/>
              </a:rPr>
              <a:t>andchlorophyll</a:t>
            </a:r>
            <a:r>
              <a:rPr lang="en-US" sz="1800" dirty="0" smtClean="0">
                <a:latin typeface="Times New Roman" pitchFamily="18" charset="0"/>
                <a:cs typeface="Times New Roman" pitchFamily="18" charset="0"/>
              </a:rPr>
              <a:t> content by reflectance measure-</a:t>
            </a:r>
            <a:r>
              <a:rPr lang="en-US" sz="1800" dirty="0" err="1" smtClean="0">
                <a:latin typeface="Times New Roman" pitchFamily="18" charset="0"/>
                <a:cs typeface="Times New Roman" pitchFamily="18" charset="0"/>
              </a:rPr>
              <a:t>ments</a:t>
            </a:r>
            <a:r>
              <a:rPr lang="en-US" sz="1800" dirty="0" smtClean="0">
                <a:latin typeface="Times New Roman" pitchFamily="18" charset="0"/>
                <a:cs typeface="Times New Roman" pitchFamily="18" charset="0"/>
              </a:rPr>
              <a:t> near 700 nm, J. Plant Physiol. 148(1996) 501–508.</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[9] </a:t>
            </a:r>
            <a:r>
              <a:rPr lang="en-US" sz="1800" dirty="0" err="1" smtClean="0">
                <a:latin typeface="Times New Roman" pitchFamily="18" charset="0"/>
                <a:cs typeface="Times New Roman" pitchFamily="18" charset="0"/>
              </a:rPr>
              <a:t>Lichtenthaler</a:t>
            </a:r>
            <a:r>
              <a:rPr lang="en-US" sz="1800" dirty="0" smtClean="0">
                <a:latin typeface="Times New Roman" pitchFamily="18" charset="0"/>
                <a:cs typeface="Times New Roman" pitchFamily="18" charset="0"/>
              </a:rPr>
              <a:t> H.K., </a:t>
            </a:r>
            <a:r>
              <a:rPr lang="en-US" sz="1800" dirty="0" err="1" smtClean="0">
                <a:latin typeface="Times New Roman" pitchFamily="18" charset="0"/>
                <a:cs typeface="Times New Roman" pitchFamily="18" charset="0"/>
              </a:rPr>
              <a:t>Gitelson</a:t>
            </a:r>
            <a:r>
              <a:rPr lang="en-US" sz="1800" dirty="0" smtClean="0">
                <a:latin typeface="Times New Roman" pitchFamily="18" charset="0"/>
                <a:cs typeface="Times New Roman" pitchFamily="18" charset="0"/>
              </a:rPr>
              <a:t> A., Lang </a:t>
            </a:r>
            <a:r>
              <a:rPr lang="en-US" sz="1800" dirty="0" err="1" smtClean="0">
                <a:latin typeface="Times New Roman" pitchFamily="18" charset="0"/>
                <a:cs typeface="Times New Roman" pitchFamily="18" charset="0"/>
              </a:rPr>
              <a:t>M.,Non</a:t>
            </a:r>
            <a:r>
              <a:rPr lang="en-US" sz="1800" dirty="0" smtClean="0">
                <a:latin typeface="Times New Roman" pitchFamily="18" charset="0"/>
                <a:cs typeface="Times New Roman" pitchFamily="18" charset="0"/>
              </a:rPr>
              <a:t>-destructive determination of </a:t>
            </a:r>
            <a:r>
              <a:rPr lang="en-US" sz="1800" dirty="0" err="1" smtClean="0">
                <a:latin typeface="Times New Roman" pitchFamily="18" charset="0"/>
                <a:cs typeface="Times New Roman" pitchFamily="18" charset="0"/>
              </a:rPr>
              <a:t>chloro-phyll</a:t>
            </a:r>
            <a:r>
              <a:rPr lang="en-US" sz="1800" dirty="0" smtClean="0">
                <a:latin typeface="Times New Roman" pitchFamily="18" charset="0"/>
                <a:cs typeface="Times New Roman" pitchFamily="18" charset="0"/>
              </a:rPr>
              <a:t> content of leaves of a green and </a:t>
            </a:r>
            <a:r>
              <a:rPr lang="en-US" sz="1800" dirty="0" err="1" smtClean="0">
                <a:latin typeface="Times New Roman" pitchFamily="18" charset="0"/>
                <a:cs typeface="Times New Roman" pitchFamily="18" charset="0"/>
              </a:rPr>
              <a:t>anaurea</a:t>
            </a:r>
            <a:r>
              <a:rPr lang="en-US" sz="1800" dirty="0" smtClean="0">
                <a:latin typeface="Times New Roman" pitchFamily="18" charset="0"/>
                <a:cs typeface="Times New Roman" pitchFamily="18" charset="0"/>
              </a:rPr>
              <a:t> mutant of tobacco by </a:t>
            </a:r>
            <a:r>
              <a:rPr lang="en-US" sz="1800" dirty="0" err="1" smtClean="0">
                <a:latin typeface="Times New Roman" pitchFamily="18" charset="0"/>
                <a:cs typeface="Times New Roman" pitchFamily="18" charset="0"/>
              </a:rPr>
              <a:t>reflectancemeasurements</a:t>
            </a:r>
            <a:r>
              <a:rPr lang="en-US" sz="1800" dirty="0" smtClean="0">
                <a:latin typeface="Times New Roman" pitchFamily="18" charset="0"/>
                <a:cs typeface="Times New Roman" pitchFamily="18" charset="0"/>
              </a:rPr>
              <a:t>, J. Plant Physiol. 148 (1996)483–493.</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[10] </a:t>
            </a:r>
            <a:r>
              <a:rPr lang="en-US" sz="1800" dirty="0" err="1" smtClean="0">
                <a:latin typeface="Times New Roman" pitchFamily="18" charset="0"/>
                <a:cs typeface="Times New Roman" pitchFamily="18" charset="0"/>
              </a:rPr>
              <a:t>Zude-Sasse</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Truppel</a:t>
            </a:r>
            <a:r>
              <a:rPr lang="en-US" sz="1800" dirty="0" smtClean="0">
                <a:latin typeface="Times New Roman" pitchFamily="18" charset="0"/>
                <a:cs typeface="Times New Roman" pitchFamily="18" charset="0"/>
              </a:rPr>
              <a:t> I., </a:t>
            </a:r>
            <a:r>
              <a:rPr lang="en-US" sz="1800" dirty="0" err="1" smtClean="0">
                <a:latin typeface="Times New Roman" pitchFamily="18" charset="0"/>
                <a:cs typeface="Times New Roman" pitchFamily="18" charset="0"/>
              </a:rPr>
              <a:t>Herold</a:t>
            </a:r>
            <a:r>
              <a:rPr lang="en-US" sz="1800" dirty="0" smtClean="0">
                <a:latin typeface="Times New Roman" pitchFamily="18" charset="0"/>
                <a:cs typeface="Times New Roman" pitchFamily="18" charset="0"/>
              </a:rPr>
              <a:t> B., </a:t>
            </a:r>
            <a:r>
              <a:rPr lang="en-US" sz="1800" dirty="0" err="1" smtClean="0">
                <a:latin typeface="Times New Roman" pitchFamily="18" charset="0"/>
                <a:cs typeface="Times New Roman" pitchFamily="18" charset="0"/>
              </a:rPr>
              <a:t>Anapproach</a:t>
            </a:r>
            <a:r>
              <a:rPr lang="en-US" sz="1800" dirty="0" smtClean="0">
                <a:latin typeface="Times New Roman" pitchFamily="18" charset="0"/>
                <a:cs typeface="Times New Roman" pitchFamily="18" charset="0"/>
              </a:rPr>
              <a:t> to non-destructive apple </a:t>
            </a:r>
            <a:r>
              <a:rPr lang="en-US" sz="1800" dirty="0" err="1" smtClean="0">
                <a:latin typeface="Times New Roman" pitchFamily="18" charset="0"/>
                <a:cs typeface="Times New Roman" pitchFamily="18" charset="0"/>
              </a:rPr>
              <a:t>chloro-phyll</a:t>
            </a:r>
            <a:r>
              <a:rPr lang="en-US" sz="1800" dirty="0" smtClean="0">
                <a:latin typeface="Times New Roman" pitchFamily="18" charset="0"/>
                <a:cs typeface="Times New Roman" pitchFamily="18" charset="0"/>
              </a:rPr>
              <a:t> determination, Postharvest Biol. Tec.25 (2002) 123–133.</a:t>
            </a:r>
          </a:p>
          <a:p>
            <a:pPr algn="just">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858</TotalTime>
  <Words>764</Words>
  <Application>Microsoft Office PowerPoint</Application>
  <PresentationFormat>On-screen Show (4:3)</PresentationFormat>
  <Paragraphs>88</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Banana ripeness analysis using reflectance and photoluminescence</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410</cp:revision>
  <dcterms:created xsi:type="dcterms:W3CDTF">2006-08-16T00:00:00Z</dcterms:created>
  <dcterms:modified xsi:type="dcterms:W3CDTF">2021-02-03T09:50:32Z</dcterms:modified>
</cp:coreProperties>
</file>