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5" r:id="rId4"/>
    <p:sldId id="260" r:id="rId5"/>
    <p:sldId id="262" r:id="rId6"/>
    <p:sldId id="263" r:id="rId7"/>
    <p:sldId id="294" r:id="rId8"/>
    <p:sldId id="298" r:id="rId9"/>
    <p:sldId id="310" r:id="rId10"/>
    <p:sldId id="311" r:id="rId11"/>
    <p:sldId id="296" r:id="rId12"/>
    <p:sldId id="295" r:id="rId13"/>
    <p:sldId id="323" r:id="rId14"/>
    <p:sldId id="32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17-Feb-21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17-Feb-21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US" b="1" dirty="0" smtClean="0">
                <a:latin typeface="Times New Roman" pitchFamily="18" charset="0"/>
                <a:cs typeface="Times New Roman" pitchFamily="18" charset="0"/>
              </a:rPr>
              <a:t>Automatic detection of tuberculosis related abnormalities in Chest X-ray</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Images using hierarchical feature extraction scheme</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Machine learning techniques have been widely used for abnormality detection in medical images. Chest X-ray images (CXR) are among the non-invasive diagnostic tools used to detect various disease pathologies. The ambiguous anatomical structure of soft tissues is one of the major challenges for segregating normal and abnormal images.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main objective of this study is to mimic the expert radiologist’s interpretation procedure in computer-aided diagnosis (CAD) systems. We propose an automatic technique for detection of abnormal CXR images containing one or more pathologies like pleural effusion, infiltration, fibrosis, </a:t>
            </a:r>
            <a:r>
              <a:rPr lang="en-US" sz="2000" dirty="0" err="1" smtClean="0">
                <a:latin typeface="Times New Roman" pitchFamily="18" charset="0"/>
                <a:cs typeface="Times New Roman" pitchFamily="18" charset="0"/>
              </a:rPr>
              <a:t>hila</a:t>
            </a:r>
            <a:r>
              <a:rPr lang="en-US" sz="2000" dirty="0" smtClean="0">
                <a:latin typeface="Times New Roman" pitchFamily="18" charset="0"/>
                <a:cs typeface="Times New Roman" pitchFamily="18" charset="0"/>
              </a:rPr>
              <a:t> enlargement, dense consolidation, etc. due to tuberculosis (TB).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endParaRPr lang="en-US" sz="2000" dirty="0" smtClean="0"/>
          </a:p>
          <a:p>
            <a:pPr algn="just">
              <a:lnSpc>
                <a:spcPct val="150000"/>
              </a:lnSpc>
              <a:buFont typeface="Wingdings" pitchFamily="2" charset="2"/>
              <a:buChar char="Ø"/>
            </a:pPr>
            <a:endParaRPr lang="en-US" sz="2000" dirty="0" smtClean="0"/>
          </a:p>
          <a:p>
            <a:pPr algn="just">
              <a:lnSpc>
                <a:spcPct val="150000"/>
              </a:lnSpc>
              <a:buFont typeface="Wingdings" pitchFamily="2" charset="2"/>
              <a:buChar char="Ø"/>
            </a:pPr>
            <a:endParaRPr lang="en-US" sz="2000" dirty="0" smtClean="0"/>
          </a:p>
          <a:p>
            <a:pPr algn="just">
              <a:lnSpc>
                <a:spcPct val="150000"/>
              </a:lnSpc>
              <a:buFont typeface="Wingdings" pitchFamily="2" charset="2"/>
              <a:buChar char="Ø"/>
            </a:pPr>
            <a:endParaRPr lang="en-US" sz="2000" dirty="0" smtClean="0"/>
          </a:p>
          <a:p>
            <a:pPr algn="just">
              <a:lnSpc>
                <a:spcPct val="150000"/>
              </a:lnSpc>
              <a:buFont typeface="Wingdings" pitchFamily="2" charset="2"/>
              <a:buChar char="Ø"/>
            </a:pPr>
            <a:r>
              <a:rPr lang="en-US" sz="2000" dirty="0" smtClean="0"/>
              <a:t>The </a:t>
            </a:r>
            <a:r>
              <a:rPr lang="en-US" sz="2000" dirty="0" smtClean="0"/>
              <a:t>proposed abnormality detection technique is based on the hierarchical feature extraction scheme in which the features are </a:t>
            </a:r>
            <a:r>
              <a:rPr lang="en-US" sz="2000" dirty="0" err="1" smtClean="0"/>
              <a:t>usedin</a:t>
            </a:r>
            <a:r>
              <a:rPr lang="en-US" sz="2000" dirty="0" smtClean="0"/>
              <a:t> two-level of hierarchy to categorize healthy and unhealthy groups. In level one the handcrafted geometrical features like shape, size, eccentricity, perimeter, etc. and in level 2 traditional first order statistical feature along with texture features like energy, entropy, contrast, correlation, etc. are extracted from segmented lung-fields. Further, a supervised classification approach is employed on the extracted features to detect normal and abnormal CXR images. The performance of the algorithm is validated on a total of 800 CXR images from two public datasets, namely the Montgomery set and Shenzhen set. The obtained results (accuracy = 95.60 ± 5.07% and area under curve (AUC) = 0.95 ± 0.06 for Montgomery collection, and accuracy = 99.40 ± 1.05% and AUC = 0.99 ± 0.01 for Shenzhen collection) shows the promising performance of the proposed technique for TB detection compared to the existing state of the art approaches. Further, the obtained results are statistically validated using Friedman post-hoc multiple comparison methods, which confirms the significance of the proposed method.</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304800"/>
            <a:ext cx="7866888" cy="6553200"/>
          </a:xfrm>
        </p:spPr>
        <p:txBody>
          <a:bodyPr>
            <a:normAutofit/>
          </a:bodyPr>
          <a:lstStyle/>
          <a:p>
            <a:pPr algn="just"/>
            <a:r>
              <a:rPr lang="en-US" sz="2000" dirty="0" smtClean="0">
                <a:latin typeface="Times New Roman" pitchFamily="18" charset="0"/>
                <a:cs typeface="Times New Roman" pitchFamily="18" charset="0"/>
              </a:rPr>
              <a:t>The proposed abnormality detection technique is based on the hierarchical feature extraction scheme in which the features are </a:t>
            </a:r>
            <a:r>
              <a:rPr lang="en-US" sz="2000" dirty="0" err="1" smtClean="0">
                <a:latin typeface="Times New Roman" pitchFamily="18" charset="0"/>
                <a:cs typeface="Times New Roman" pitchFamily="18" charset="0"/>
              </a:rPr>
              <a:t>usedin</a:t>
            </a:r>
            <a:r>
              <a:rPr lang="en-US" sz="2000" dirty="0" smtClean="0">
                <a:latin typeface="Times New Roman" pitchFamily="18" charset="0"/>
                <a:cs typeface="Times New Roman" pitchFamily="18" charset="0"/>
              </a:rPr>
              <a:t> two-level of hierarchy to categorize healthy and unhealthy groups. In level one the handcrafted geometrical features like shape, size, eccentricity, perimeter, etc. and in level 2 traditional first order statistical feature along with texture features like energy, entropy, contrast, correlation, etc. are extracted from segmented lung-fields. Further, a supervised classification approach is employed on the extracted features to detect normal and abnormal CXR images. The performance of the algorithm is validated on a total of 800 CXR images from two public datasets, namely the Montgomery set and Shenzhen set.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obtained results (accuracy = 95.60 ± 5.07% and area under curve (AUC) = 0.95 ± 0.06 for Montgomery collection, and accuracy = 99.40 ± 1.05% and AUC = 0.99 ± 0.01 for Shenzhen collection) shows the promising performance of the proposed technique for TB detection compared to the existing state of the art approaches. Further, the obtained results are statistically validated using Friedman post-hoc multiple comparison methods, which confirms the significance of the proposed method.</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334000"/>
          </a:xfrm>
        </p:spPr>
        <p:txBody>
          <a:bodyPr>
            <a:noAutofit/>
          </a:bodyPr>
          <a:lstStyle/>
          <a:p>
            <a:pPr algn="just">
              <a:lnSpc>
                <a:spcPct val="150000"/>
              </a:lnSpc>
            </a:pPr>
            <a:r>
              <a:rPr lang="en-US" sz="2000" dirty="0" smtClean="0">
                <a:latin typeface="Times New Roman" pitchFamily="18" charset="0"/>
                <a:cs typeface="Times New Roman" pitchFamily="18" charset="0"/>
              </a:rPr>
              <a:t>The   use   of   Image Net   pre-trained   networks   is becoming  widespread  in  the  medical  imaging  community.  It enables   training   on   small   datasets,   commonly   available   in medical imaging tasks. The recent emergence of a large </a:t>
            </a:r>
            <a:r>
              <a:rPr lang="en-US" sz="2000" dirty="0" err="1" smtClean="0">
                <a:latin typeface="Times New Roman" pitchFamily="18" charset="0"/>
                <a:cs typeface="Times New Roman" pitchFamily="18" charset="0"/>
              </a:rPr>
              <a:t>ChestX</a:t>
            </a:r>
            <a:r>
              <a:rPr lang="en-US" sz="2000" dirty="0" smtClean="0">
                <a:latin typeface="Times New Roman" pitchFamily="18" charset="0"/>
                <a:cs typeface="Times New Roman" pitchFamily="18" charset="0"/>
              </a:rPr>
              <a:t>-ray   dataset   opened   the   possibility   for   learning   features that  are  specific  to  the  X-ray  analysis  task.</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These CAD systems have limited clinical acceptability due to low accuracy. </a:t>
            </a:r>
          </a:p>
          <a:p>
            <a:pPr algn="just">
              <a:lnSpc>
                <a:spcPct val="150000"/>
              </a:lnSpc>
              <a:buFont typeface="Wingdings" pitchFamily="2" charset="2"/>
              <a:buChar char="Ø"/>
            </a:pPr>
            <a:r>
              <a:rPr lang="en-US" sz="1800" dirty="0" smtClean="0">
                <a:latin typeface="Times New Roman" pitchFamily="18" charset="0"/>
                <a:cs typeface="Times New Roman" pitchFamily="18" charset="0"/>
              </a:rPr>
              <a:t>Further, the CAD system, which has the capability of providing accurate pathological decisions and can detect multiple pathologies, is required.</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1800" dirty="0" smtClean="0">
                <a:latin typeface="Times New Roman" pitchFamily="18" charset="0"/>
                <a:cs typeface="Times New Roman" pitchFamily="18" charset="0"/>
              </a:rPr>
              <a:t>In  </a:t>
            </a:r>
            <a:r>
              <a:rPr lang="en-US" sz="1800" dirty="0" smtClean="0">
                <a:latin typeface="Times New Roman" pitchFamily="18" charset="0"/>
                <a:cs typeface="Times New Roman" pitchFamily="18" charset="0"/>
              </a:rPr>
              <a:t>this  work, we   demonstrate   that   the   features   learned   allow  </a:t>
            </a:r>
            <a:r>
              <a:rPr lang="en-US" sz="1800" dirty="0" smtClean="0">
                <a:latin typeface="Times New Roman" pitchFamily="18" charset="0"/>
                <a:cs typeface="Times New Roman" pitchFamily="18" charset="0"/>
              </a:rPr>
              <a:t>for   </a:t>
            </a:r>
            <a:r>
              <a:rPr lang="en-US" sz="1800" dirty="0" smtClean="0">
                <a:latin typeface="Times New Roman" pitchFamily="18" charset="0"/>
                <a:cs typeface="Times New Roman" pitchFamily="18" charset="0"/>
              </a:rPr>
              <a:t>better classification  results  for  the  problem  of  Tuberculosis  detection and  enable  generalization  to  an  unseen  dataset. To   accomplish   the   task   of   feature   learning,   we   train   aDenseNet-121  CNN  on  112K  images  from  the  ChestXray14dataset  which  includes  labels  of  14  common  thoracic  pathologies. </a:t>
            </a:r>
            <a:endParaRPr lang="en-US" sz="1800" dirty="0" smtClean="0">
              <a:latin typeface="Times New Roman" pitchFamily="18" charset="0"/>
              <a:cs typeface="Times New Roman" pitchFamily="18" charset="0"/>
            </a:endParaRPr>
          </a:p>
          <a:p>
            <a:pPr algn="just">
              <a:lnSpc>
                <a:spcPct val="150000"/>
              </a:lnSpc>
              <a:buNone/>
            </a:pPr>
            <a:r>
              <a:rPr lang="en-US" sz="1800" dirty="0" smtClean="0">
                <a:latin typeface="Times New Roman" pitchFamily="18" charset="0"/>
                <a:cs typeface="Times New Roman" pitchFamily="18" charset="0"/>
              </a:rPr>
              <a:t>In </a:t>
            </a:r>
            <a:r>
              <a:rPr lang="en-US" sz="1800" dirty="0" smtClean="0">
                <a:latin typeface="Times New Roman" pitchFamily="18" charset="0"/>
                <a:cs typeface="Times New Roman" pitchFamily="18" charset="0"/>
              </a:rPr>
              <a:t>addition to the pathology labels, we incorporate meta-data which is available in the dataset: Patient Positioning, Gen-</a:t>
            </a:r>
            <a:r>
              <a:rPr lang="en-US" sz="1800" dirty="0" err="1" smtClean="0">
                <a:latin typeface="Times New Roman" pitchFamily="18" charset="0"/>
                <a:cs typeface="Times New Roman" pitchFamily="18" charset="0"/>
              </a:rPr>
              <a:t>der</a:t>
            </a:r>
            <a:r>
              <a:rPr lang="en-US" sz="1800" dirty="0" smtClean="0">
                <a:latin typeface="Times New Roman" pitchFamily="18" charset="0"/>
                <a:cs typeface="Times New Roman" pitchFamily="18" charset="0"/>
              </a:rPr>
              <a:t> and Patient Age. We term this architecture Meta </a:t>
            </a:r>
            <a:r>
              <a:rPr lang="en-US" sz="1800" dirty="0" err="1" smtClean="0">
                <a:latin typeface="Times New Roman" pitchFamily="18" charset="0"/>
                <a:cs typeface="Times New Roman" pitchFamily="18" charset="0"/>
              </a:rPr>
              <a:t>Chex</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Net.As</a:t>
            </a:r>
            <a:r>
              <a:rPr lang="en-US" sz="1800" dirty="0" smtClean="0">
                <a:latin typeface="Times New Roman" pitchFamily="18" charset="0"/>
                <a:cs typeface="Times New Roman" pitchFamily="18" charset="0"/>
              </a:rPr>
              <a:t>  a  by-product  of  the  feature  learning,  we  demonstrate  state of  the  art  performance  on  the  task  of  patient  Age  &amp;  Gender estimation using CNN’s.  Finally, we show the features learned using ChestXray14 allow for better transfer learning on small scale datasets  for  Tuberculosis.</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lvl="0" algn="just">
              <a:lnSpc>
                <a:spcPct val="150000"/>
              </a:lnSpc>
            </a:pPr>
            <a:r>
              <a:rPr lang="en-US" sz="2000" dirty="0" smtClean="0">
                <a:latin typeface="Times New Roman" pitchFamily="18" charset="0"/>
                <a:cs typeface="Times New Roman" pitchFamily="18" charset="0"/>
              </a:rPr>
              <a:t>TB detection network is constructed on top of  Meta </a:t>
            </a:r>
            <a:r>
              <a:rPr lang="en-US" sz="2000" dirty="0" err="1" smtClean="0">
                <a:latin typeface="Times New Roman" pitchFamily="18" charset="0"/>
                <a:cs typeface="Times New Roman" pitchFamily="18" charset="0"/>
              </a:rPr>
              <a:t>Chexnet</a:t>
            </a:r>
            <a:r>
              <a:rPr lang="en-US" sz="2000" dirty="0" smtClean="0">
                <a:latin typeface="Times New Roman" pitchFamily="18" charset="0"/>
                <a:cs typeface="Times New Roman" pitchFamily="18" charset="0"/>
              </a:rPr>
              <a:t>  or  </a:t>
            </a:r>
            <a:r>
              <a:rPr lang="en-US" sz="2000" dirty="0" err="1" smtClean="0">
                <a:latin typeface="Times New Roman" pitchFamily="18" charset="0"/>
                <a:cs typeface="Times New Roman" pitchFamily="18" charset="0"/>
              </a:rPr>
              <a:t>ChexNet</a:t>
            </a:r>
            <a:r>
              <a:rPr lang="en-US" sz="2000" dirty="0" smtClean="0">
                <a:latin typeface="Times New Roman" pitchFamily="18" charset="0"/>
                <a:cs typeface="Times New Roman" pitchFamily="18" charset="0"/>
              </a:rPr>
              <a:t>  feature  layer.  We use a single sigmoid activated neuron for  the  TB  class.  During the training for TB detection, we fine tune the entire network with the same hyper-parameters as used.</a:t>
            </a:r>
          </a:p>
          <a:p>
            <a:pPr lvl="0" algn="just">
              <a:lnSpc>
                <a:spcPct val="150000"/>
              </a:lnSpc>
            </a:pPr>
            <a:r>
              <a:rPr lang="en-US" sz="2000" dirty="0" smtClean="0">
                <a:latin typeface="Times New Roman" pitchFamily="18" charset="0"/>
                <a:cs typeface="Times New Roman" pitchFamily="18" charset="0"/>
              </a:rPr>
              <a:t>This  is  because  the  automatic  chest  x-ray analysis   needs   highly   accurate   techniques.   Higher   the accuracy   in   segmentation   of   the   lungs,   higher   is   the accuracy  in  classification  and  detection  of  diseases  like </a:t>
            </a:r>
            <a:r>
              <a:rPr lang="en-US" sz="2000" dirty="0" err="1" smtClean="0">
                <a:latin typeface="Times New Roman" pitchFamily="18" charset="0"/>
                <a:cs typeface="Times New Roman" pitchFamily="18" charset="0"/>
              </a:rPr>
              <a:t>cardiomegaly</a:t>
            </a:r>
            <a:r>
              <a:rPr lang="en-US" sz="2000" dirty="0" smtClean="0">
                <a:latin typeface="Times New Roman" pitchFamily="18" charset="0"/>
                <a:cs typeface="Times New Roman" pitchFamily="18" charset="0"/>
              </a:rPr>
              <a:t>, pneumonia and other lung related diseases. In recent  times,  hybrid  techniques  are  being  investigated  to improve the accuracy of segmentation of lungs.</a:t>
            </a:r>
          </a:p>
          <a:p>
            <a:pPr lvl="0" algn="just">
              <a:lnSpc>
                <a:spcPct val="150000"/>
              </a:lnSpc>
              <a:buFont typeface="Wingdings" pitchFamily="2" charset="2"/>
              <a:buChar char="Ø"/>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Image result for Automatic detection of tuberculosis related abnormalities in Chest X-rayImages using hierarchical feature extraction scheme pdf"/>
          <p:cNvPicPr>
            <a:picLocks noGrp="1"/>
          </p:cNvPicPr>
          <p:nvPr>
            <p:ph idx="1"/>
          </p:nvPr>
        </p:nvPicPr>
        <p:blipFill>
          <a:blip r:embed="rId2"/>
          <a:srcRect/>
          <a:stretch>
            <a:fillRect/>
          </a:stretch>
        </p:blipFill>
        <p:spPr bwMode="auto">
          <a:xfrm>
            <a:off x="2489488" y="1447800"/>
            <a:ext cx="5390573" cy="48006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4905975"/>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r>
                        <a:rPr kumimoji="0" lang="en-US" sz="1800" kern="1200" dirty="0" smtClean="0">
                          <a:solidFill>
                            <a:schemeClr val="dk1"/>
                          </a:solidFill>
                          <a:latin typeface="Times New Roman" pitchFamily="18" charset="0"/>
                          <a:ea typeface="+mn-ea"/>
                          <a:cs typeface="Times New Roman" pitchFamily="18" charset="0"/>
                        </a:rPr>
                        <a:t>Lung boundary</a:t>
                      </a:r>
                    </a:p>
                    <a:p>
                      <a:pPr algn="just"/>
                      <a:r>
                        <a:rPr kumimoji="0" lang="en-US" sz="1800" kern="1200" dirty="0" smtClean="0">
                          <a:solidFill>
                            <a:schemeClr val="dk1"/>
                          </a:solidFill>
                          <a:latin typeface="Times New Roman" pitchFamily="18" charset="0"/>
                          <a:ea typeface="+mn-ea"/>
                          <a:cs typeface="Times New Roman" pitchFamily="18" charset="0"/>
                        </a:rPr>
                        <a:t>detection in pediatric chest X-rays. Medical Imaging 2015: </a:t>
                      </a:r>
                      <a:r>
                        <a:rPr kumimoji="0" lang="en-US" sz="1800" kern="1200" dirty="0" err="1" smtClean="0">
                          <a:solidFill>
                            <a:schemeClr val="dk1"/>
                          </a:solidFill>
                          <a:latin typeface="Times New Roman" pitchFamily="18" charset="0"/>
                          <a:ea typeface="+mn-ea"/>
                          <a:cs typeface="Times New Roman" pitchFamily="18" charset="0"/>
                        </a:rPr>
                        <a:t>Pacs</a:t>
                      </a:r>
                      <a:r>
                        <a:rPr kumimoji="0" lang="en-US" sz="1800" kern="1200" dirty="0" smtClean="0">
                          <a:solidFill>
                            <a:schemeClr val="dk1"/>
                          </a:solidFill>
                          <a:latin typeface="Times New Roman" pitchFamily="18" charset="0"/>
                          <a:ea typeface="+mn-ea"/>
                          <a:cs typeface="Times New Roman" pitchFamily="18" charset="0"/>
                        </a:rPr>
                        <a:t> And Imaging Informatics: Next Generation And Innovations,</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400" dirty="0">
                          <a:latin typeface="Times New Roman" pitchFamily="18" charset="0"/>
                          <a:ea typeface="Calibri"/>
                          <a:cs typeface="Times New Roman" pitchFamily="18" charset="0"/>
                        </a:rPr>
                        <a:t>S., </a:t>
                      </a:r>
                      <a:r>
                        <a:rPr lang="en-US" sz="1400" dirty="0" err="1">
                          <a:latin typeface="Times New Roman" pitchFamily="18" charset="0"/>
                          <a:ea typeface="Calibri"/>
                          <a:cs typeface="Times New Roman" pitchFamily="18" charset="0"/>
                        </a:rPr>
                        <a:t>Antani</a:t>
                      </a:r>
                      <a:r>
                        <a:rPr lang="en-US" sz="1400" dirty="0">
                          <a:latin typeface="Times New Roman" pitchFamily="18" charset="0"/>
                          <a:ea typeface="Calibri"/>
                          <a:cs typeface="Times New Roman" pitchFamily="18" charset="0"/>
                        </a:rPr>
                        <a:t>, S., Jaeger, S., Browning, R., &amp; </a:t>
                      </a:r>
                      <a:r>
                        <a:rPr lang="en-US" sz="1400" dirty="0" err="1">
                          <a:latin typeface="Times New Roman" pitchFamily="18" charset="0"/>
                          <a:ea typeface="Calibri"/>
                          <a:cs typeface="Times New Roman" pitchFamily="18" charset="0"/>
                        </a:rPr>
                        <a:t>Thoma</a:t>
                      </a:r>
                      <a:r>
                        <a:rPr lang="en-US" sz="1400" dirty="0">
                          <a:latin typeface="Times New Roman" pitchFamily="18" charset="0"/>
                          <a:ea typeface="Calibri"/>
                          <a:cs typeface="Times New Roman" pitchFamily="18" charset="0"/>
                        </a:rPr>
                        <a:t>, G. (2015). </a:t>
                      </a:r>
                      <a:endParaRPr lang="en-US" sz="1100" dirty="0">
                        <a:latin typeface="Times New Roman" pitchFamily="18" charset="0"/>
                        <a:ea typeface="Calibri"/>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Chest radiography is an important diagnostic tool for chest</a:t>
                      </a:r>
                      <a:r>
                        <a:rPr lang="en-US" sz="1400" dirty="0" smtClean="0">
                          <a:latin typeface="Times New Roman" pitchFamily="18" charset="0"/>
                          <a:cs typeface="Times New Roman" pitchFamily="18" charset="0"/>
                        </a:rPr>
                        <a:t>-related diseases. Medical imaging research is currently embracing the automatic detection techniques used in computer vision.</a:t>
                      </a:r>
                      <a:endParaRPr lang="en-US" sz="1400" dirty="0" smtClean="0">
                        <a:latin typeface="Times New Roman" pitchFamily="18" charset="0"/>
                        <a:cs typeface="Times New Roman" pitchFamily="18" charset="0"/>
                      </a:endParaRPr>
                    </a:p>
                  </a:txBody>
                  <a:tcPr/>
                </a:tc>
              </a:tr>
              <a:tr h="1220991">
                <a:tc>
                  <a:txBody>
                    <a:bodyPr/>
                    <a:lstStyle/>
                    <a:p>
                      <a:pPr marL="0" marR="0" algn="just">
                        <a:lnSpc>
                          <a:spcPct val="150000"/>
                        </a:lnSpc>
                        <a:spcBef>
                          <a:spcPts val="0"/>
                        </a:spcBef>
                        <a:spcAft>
                          <a:spcPts val="0"/>
                        </a:spcAft>
                      </a:pPr>
                      <a:r>
                        <a:rPr lang="en-US" sz="1400" dirty="0" smtClean="0">
                          <a:latin typeface="Times New Roman" pitchFamily="18" charset="0"/>
                          <a:ea typeface="Times New Roman"/>
                          <a:cs typeface="Times New Roman" pitchFamily="18" charset="0"/>
                        </a:rPr>
                        <a:t>Lung segmentation in chest radiographs using</a:t>
                      </a:r>
                    </a:p>
                    <a:p>
                      <a:pPr marL="0" marR="0" algn="just">
                        <a:lnSpc>
                          <a:spcPct val="150000"/>
                        </a:lnSpc>
                        <a:spcBef>
                          <a:spcPts val="0"/>
                        </a:spcBef>
                        <a:spcAft>
                          <a:spcPts val="0"/>
                        </a:spcAft>
                      </a:pPr>
                      <a:endParaRPr lang="en-US" sz="1400" dirty="0">
                        <a:latin typeface="Times New Roman" pitchFamily="18" charset="0"/>
                        <a:ea typeface="Times New Roman"/>
                        <a:cs typeface="Times New Roman" pitchFamily="18" charset="0"/>
                      </a:endParaRPr>
                    </a:p>
                  </a:txBody>
                  <a:tcPr marL="114300" marR="114300" marT="0" marB="0"/>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400" dirty="0" smtClean="0">
                          <a:latin typeface="Times New Roman" pitchFamily="18" charset="0"/>
                          <a:ea typeface="Times New Roman"/>
                          <a:cs typeface="Times New Roman" pitchFamily="18" charset="0"/>
                        </a:rPr>
                        <a:t>S., Jaeger, S., </a:t>
                      </a:r>
                      <a:r>
                        <a:rPr lang="en-US" sz="1400" dirty="0" err="1" smtClean="0">
                          <a:latin typeface="Times New Roman" pitchFamily="18" charset="0"/>
                          <a:ea typeface="Times New Roman"/>
                          <a:cs typeface="Times New Roman" pitchFamily="18" charset="0"/>
                        </a:rPr>
                        <a:t>Palaniappan</a:t>
                      </a:r>
                      <a:r>
                        <a:rPr lang="en-US" sz="1400" dirty="0" smtClean="0">
                          <a:latin typeface="Times New Roman" pitchFamily="18" charset="0"/>
                          <a:ea typeface="Times New Roman"/>
                          <a:cs typeface="Times New Roman" pitchFamily="18" charset="0"/>
                        </a:rPr>
                        <a:t>, K., </a:t>
                      </a:r>
                      <a:r>
                        <a:rPr lang="en-US" sz="1400" dirty="0" err="1" smtClean="0">
                          <a:latin typeface="Times New Roman" pitchFamily="18" charset="0"/>
                          <a:ea typeface="Times New Roman"/>
                          <a:cs typeface="Times New Roman" pitchFamily="18" charset="0"/>
                        </a:rPr>
                        <a:t>Musco</a:t>
                      </a:r>
                      <a:r>
                        <a:rPr lang="en-US" sz="1400" dirty="0" smtClean="0">
                          <a:latin typeface="Times New Roman" pitchFamily="18" charset="0"/>
                          <a:ea typeface="Times New Roman"/>
                          <a:cs typeface="Times New Roman" pitchFamily="18" charset="0"/>
                        </a:rPr>
                        <a:t>, J. P., Singh, R. K., </a:t>
                      </a:r>
                      <a:r>
                        <a:rPr lang="en-US" sz="1400" dirty="0" err="1" smtClean="0">
                          <a:latin typeface="Times New Roman" pitchFamily="18" charset="0"/>
                          <a:ea typeface="Times New Roman"/>
                          <a:cs typeface="Times New Roman" pitchFamily="18" charset="0"/>
                        </a:rPr>
                        <a:t>Xue</a:t>
                      </a:r>
                      <a:r>
                        <a:rPr lang="en-US" sz="1400" dirty="0" smtClean="0">
                          <a:latin typeface="Times New Roman" pitchFamily="18" charset="0"/>
                          <a:ea typeface="Times New Roman"/>
                          <a:cs typeface="Times New Roman" pitchFamily="18" charset="0"/>
                        </a:rPr>
                        <a:t>, Z., .</a:t>
                      </a:r>
                    </a:p>
                    <a:p>
                      <a:pPr algn="just">
                        <a:lnSpc>
                          <a:spcPct val="150000"/>
                        </a:lnSpc>
                      </a:pP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smtClean="0">
                          <a:latin typeface="Times New Roman" pitchFamily="18" charset="0"/>
                          <a:ea typeface="Calibri"/>
                          <a:cs typeface="Times New Roman" pitchFamily="18" charset="0"/>
                        </a:rPr>
                        <a:t>Segmentation of lungs from chest radiographs (CXRs) is an essential pre-processing step performed for disease detection. Numerous techniques were proposed by the researchers to segment lung regions from the chest x-rays.</a:t>
                      </a:r>
                      <a:endParaRPr lang="en-US" sz="14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460693"/>
          <a:ext cx="7620000" cy="7233602"/>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marL="0" marR="0" algn="just">
                        <a:lnSpc>
                          <a:spcPct val="150000"/>
                        </a:lnSpc>
                        <a:spcBef>
                          <a:spcPts val="0"/>
                        </a:spcBef>
                        <a:spcAft>
                          <a:spcPts val="0"/>
                        </a:spcAft>
                      </a:pPr>
                      <a:r>
                        <a:rPr lang="en-US" sz="1400" dirty="0">
                          <a:latin typeface="Times New Roman"/>
                          <a:ea typeface="Times New Roman"/>
                        </a:rPr>
                        <a:t>Segmented lung boundary</a:t>
                      </a:r>
                      <a:endParaRPr lang="en-US" sz="1000" dirty="0">
                        <a:latin typeface="Times New Roman"/>
                        <a:ea typeface="Times New Roman"/>
                      </a:endParaRPr>
                    </a:p>
                    <a:p>
                      <a:pPr marL="0" marR="0" algn="just">
                        <a:lnSpc>
                          <a:spcPct val="150000"/>
                        </a:lnSpc>
                        <a:spcBef>
                          <a:spcPts val="0"/>
                        </a:spcBef>
                        <a:spcAft>
                          <a:spcPts val="0"/>
                        </a:spcAft>
                      </a:pPr>
                      <a:r>
                        <a:rPr lang="en-US" sz="1400" dirty="0">
                          <a:latin typeface="Times New Roman"/>
                          <a:ea typeface="Times New Roman"/>
                        </a:rPr>
                        <a:t>correction in chest radiograph using context-aware adaptive scan algorithm. </a:t>
                      </a:r>
                      <a:endParaRPr lang="en-US" sz="1000" dirty="0">
                        <a:latin typeface="Times New Roman"/>
                        <a:ea typeface="Times New Roman"/>
                      </a:endParaRPr>
                    </a:p>
                  </a:txBody>
                  <a:tcPr marL="114300" marR="114300" marT="0" marB="0"/>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T. B., </a:t>
                      </a:r>
                      <a:r>
                        <a:rPr kumimoji="0" lang="en-US" sz="1800" kern="1200" dirty="0" err="1" smtClean="0">
                          <a:solidFill>
                            <a:schemeClr val="dk1"/>
                          </a:solidFill>
                          <a:latin typeface="+mn-lt"/>
                          <a:ea typeface="+mn-ea"/>
                          <a:cs typeface="+mn-cs"/>
                        </a:rPr>
                        <a:t>Verma</a:t>
                      </a:r>
                      <a:r>
                        <a:rPr kumimoji="0" lang="en-US" sz="1800" kern="1200" dirty="0" smtClean="0">
                          <a:solidFill>
                            <a:schemeClr val="dk1"/>
                          </a:solidFill>
                          <a:latin typeface="+mn-lt"/>
                          <a:ea typeface="+mn-ea"/>
                          <a:cs typeface="+mn-cs"/>
                        </a:rPr>
                        <a:t>, K., Jain, D., &amp; </a:t>
                      </a:r>
                      <a:r>
                        <a:rPr kumimoji="0" lang="en-US" sz="1800" kern="1200" dirty="0" err="1" smtClean="0">
                          <a:solidFill>
                            <a:schemeClr val="dk1"/>
                          </a:solidFill>
                          <a:latin typeface="+mn-lt"/>
                          <a:ea typeface="+mn-ea"/>
                          <a:cs typeface="+mn-cs"/>
                        </a:rPr>
                        <a:t>Netam</a:t>
                      </a:r>
                      <a:r>
                        <a:rPr kumimoji="0" lang="en-US" sz="1800" kern="1200" dirty="0" smtClean="0">
                          <a:solidFill>
                            <a:schemeClr val="dk1"/>
                          </a:solidFill>
                          <a:latin typeface="+mn-lt"/>
                          <a:ea typeface="+mn-ea"/>
                          <a:cs typeface="+mn-cs"/>
                        </a:rPr>
                        <a:t>, S. S. (in press).</a:t>
                      </a:r>
                      <a:endParaRPr lang="en-US"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mn-lt"/>
                          <a:ea typeface="+mn-ea"/>
                          <a:cs typeface="+mn-cs"/>
                        </a:rPr>
                        <a:t>General radiographs are an initial diagnostic tool for a variety of clinical conditions such as lung disease detection. The size, shape and texture of a lung field are key parameters for X-ray radiographs based lung disease diagnosis in which the lung field segmentation is a significant step.</a:t>
                      </a:r>
                      <a:endParaRPr lang="en-US" sz="1600" dirty="0">
                        <a:latin typeface="Times New Roman" pitchFamily="18" charset="0"/>
                        <a:cs typeface="Times New Roman" pitchFamily="18" charset="0"/>
                      </a:endParaRPr>
                    </a:p>
                  </a:txBody>
                  <a:tcPr/>
                </a:tc>
              </a:tr>
              <a:tr h="3070288">
                <a:tc>
                  <a:txBody>
                    <a:bodyPr/>
                    <a:lstStyle/>
                    <a:p>
                      <a:pPr marL="0" marR="0" algn="just">
                        <a:lnSpc>
                          <a:spcPct val="150000"/>
                        </a:lnSpc>
                        <a:spcBef>
                          <a:spcPts val="0"/>
                        </a:spcBef>
                        <a:spcAft>
                          <a:spcPts val="0"/>
                        </a:spcAft>
                      </a:pPr>
                      <a:r>
                        <a:rPr lang="en-US" sz="1600" dirty="0">
                          <a:latin typeface="Times New Roman" pitchFamily="18" charset="0"/>
                          <a:ea typeface="Times New Roman"/>
                          <a:cs typeface="Times New Roman" pitchFamily="18" charset="0"/>
                        </a:rPr>
                        <a:t>Analysis of quantum noise-reducing filters on</a:t>
                      </a:r>
                    </a:p>
                  </a:txBody>
                  <a:tcPr marL="114300" marR="114300" marT="0" marB="0"/>
                </a:tc>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Chandra, T. B., &amp; </a:t>
                      </a:r>
                      <a:r>
                        <a:rPr kumimoji="0" lang="en-US" sz="1600" kern="1200" dirty="0" err="1" smtClean="0">
                          <a:solidFill>
                            <a:schemeClr val="dk1"/>
                          </a:solidFill>
                          <a:latin typeface="Times New Roman" pitchFamily="18" charset="0"/>
                          <a:ea typeface="+mn-ea"/>
                          <a:cs typeface="Times New Roman" pitchFamily="18" charset="0"/>
                        </a:rPr>
                        <a:t>Verma</a:t>
                      </a:r>
                      <a:r>
                        <a:rPr kumimoji="0" lang="en-US" sz="1600" kern="1200" dirty="0" smtClean="0">
                          <a:solidFill>
                            <a:schemeClr val="dk1"/>
                          </a:solidFill>
                          <a:latin typeface="Times New Roman" pitchFamily="18" charset="0"/>
                          <a:ea typeface="+mn-ea"/>
                          <a:cs typeface="Times New Roman" pitchFamily="18" charset="0"/>
                        </a:rPr>
                        <a:t>, K.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600" dirty="0">
                          <a:latin typeface="Times New Roman" pitchFamily="18" charset="0"/>
                          <a:ea typeface="Calibri"/>
                          <a:cs typeface="Times New Roman" pitchFamily="18" charset="0"/>
                        </a:rPr>
                        <a:t>Medical X-ray images are prevalent and are the least expensive diagnostic imaging method available widely. The handling of film processing and digitization introduces noise in X-ray images and suppressing such noise is an important step in medical image analysis. </a:t>
                      </a: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buNone/>
            </a:pPr>
            <a:endParaRPr lang="en-US" sz="1400" dirty="0" smtClean="0">
              <a:latin typeface="Times New Roman" pitchFamily="18" charset="0"/>
              <a:cs typeface="Times New Roman" pitchFamily="18" charset="0"/>
            </a:endParaRPr>
          </a:p>
          <a:p>
            <a:pPr algn="just">
              <a:buNone/>
            </a:pPr>
            <a:r>
              <a:rPr lang="en-US" sz="1600" dirty="0" smtClean="0">
                <a:latin typeface="Times New Roman" pitchFamily="18" charset="0"/>
                <a:cs typeface="Times New Roman" pitchFamily="18" charset="0"/>
              </a:rPr>
              <a:t>1.Chandra, T. B., &amp; </a:t>
            </a:r>
            <a:r>
              <a:rPr lang="en-US" sz="1600" dirty="0" err="1" smtClean="0">
                <a:latin typeface="Times New Roman" pitchFamily="18" charset="0"/>
                <a:cs typeface="Times New Roman" pitchFamily="18" charset="0"/>
              </a:rPr>
              <a:t>Verma</a:t>
            </a:r>
            <a:r>
              <a:rPr lang="en-US" sz="1600" dirty="0" smtClean="0">
                <a:latin typeface="Times New Roman" pitchFamily="18" charset="0"/>
                <a:cs typeface="Times New Roman" pitchFamily="18" charset="0"/>
              </a:rPr>
              <a:t>, K. (2020a). Analysis of quantum noise-reducing filters </a:t>
            </a:r>
            <a:r>
              <a:rPr lang="en-US" sz="1600" dirty="0" err="1" smtClean="0">
                <a:latin typeface="Times New Roman" pitchFamily="18" charset="0"/>
                <a:cs typeface="Times New Roman" pitchFamily="18" charset="0"/>
              </a:rPr>
              <a:t>onchest</a:t>
            </a:r>
            <a:r>
              <a:rPr lang="en-US" sz="1600" dirty="0" smtClean="0">
                <a:latin typeface="Times New Roman" pitchFamily="18" charset="0"/>
                <a:cs typeface="Times New Roman" pitchFamily="18" charset="0"/>
              </a:rPr>
              <a:t> X-ray images: A review. Measurement,.</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2. </a:t>
            </a:r>
            <a:r>
              <a:rPr lang="en-US" sz="1600" dirty="0" err="1" smtClean="0">
                <a:latin typeface="Times New Roman" pitchFamily="18" charset="0"/>
                <a:cs typeface="Times New Roman" pitchFamily="18" charset="0"/>
              </a:rPr>
              <a:t>Chondro</a:t>
            </a:r>
            <a:r>
              <a:rPr lang="en-US" sz="1600" dirty="0" smtClean="0">
                <a:latin typeface="Times New Roman" pitchFamily="18" charset="0"/>
                <a:cs typeface="Times New Roman" pitchFamily="18" charset="0"/>
              </a:rPr>
              <a:t>, P., Yao, C. Y., </a:t>
            </a:r>
            <a:r>
              <a:rPr lang="en-US" sz="1600" dirty="0" err="1" smtClean="0">
                <a:latin typeface="Times New Roman" pitchFamily="18" charset="0"/>
                <a:cs typeface="Times New Roman" pitchFamily="18" charset="0"/>
              </a:rPr>
              <a:t>Ruan</a:t>
            </a:r>
            <a:r>
              <a:rPr lang="en-US" sz="1600" dirty="0" smtClean="0">
                <a:latin typeface="Times New Roman" pitchFamily="18" charset="0"/>
                <a:cs typeface="Times New Roman" pitchFamily="18" charset="0"/>
              </a:rPr>
              <a:t>, S. J., &amp; </a:t>
            </a:r>
            <a:r>
              <a:rPr lang="en-US" sz="1600" dirty="0" err="1" smtClean="0">
                <a:latin typeface="Times New Roman" pitchFamily="18" charset="0"/>
                <a:cs typeface="Times New Roman" pitchFamily="18" charset="0"/>
              </a:rPr>
              <a:t>Chien</a:t>
            </a:r>
            <a:r>
              <a:rPr lang="en-US" sz="1600" dirty="0" smtClean="0">
                <a:latin typeface="Times New Roman" pitchFamily="18" charset="0"/>
                <a:cs typeface="Times New Roman" pitchFamily="18" charset="0"/>
              </a:rPr>
              <a:t>, L. C. (2018). Low order adaptive </a:t>
            </a:r>
            <a:r>
              <a:rPr lang="en-US" sz="1600" dirty="0" err="1" smtClean="0">
                <a:latin typeface="Times New Roman" pitchFamily="18" charset="0"/>
                <a:cs typeface="Times New Roman" pitchFamily="18" charset="0"/>
              </a:rPr>
              <a:t>regiongrowing</a:t>
            </a:r>
            <a:r>
              <a:rPr lang="en-US" sz="1600" dirty="0" smtClean="0">
                <a:latin typeface="Times New Roman" pitchFamily="18" charset="0"/>
                <a:cs typeface="Times New Roman" pitchFamily="18" charset="0"/>
              </a:rPr>
              <a:t> for lung segmentation on plain chest radiographs. </a:t>
            </a:r>
            <a:r>
              <a:rPr lang="en-US" sz="1600" dirty="0" err="1" smtClean="0">
                <a:latin typeface="Times New Roman" pitchFamily="18" charset="0"/>
                <a:cs typeface="Times New Roman" pitchFamily="18" charset="0"/>
              </a:rPr>
              <a:t>Neurocomputing</a:t>
            </a: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3. Chan, Y., </a:t>
            </a:r>
            <a:r>
              <a:rPr lang="en-US" sz="1600" dirty="0" err="1" smtClean="0">
                <a:latin typeface="Times New Roman" pitchFamily="18" charset="0"/>
                <a:cs typeface="Times New Roman" pitchFamily="18" charset="0"/>
              </a:rPr>
              <a:t>Zeng</a:t>
            </a:r>
            <a:r>
              <a:rPr lang="en-US" sz="1600" dirty="0" smtClean="0">
                <a:latin typeface="Times New Roman" pitchFamily="18" charset="0"/>
                <a:cs typeface="Times New Roman" pitchFamily="18" charset="0"/>
              </a:rPr>
              <a:t>, Y., Wu, H.-C., Wu, M., &amp; Sun, H. (2018). Effective </a:t>
            </a:r>
            <a:r>
              <a:rPr lang="en-US" sz="1600" dirty="0" err="1" smtClean="0">
                <a:latin typeface="Times New Roman" pitchFamily="18" charset="0"/>
                <a:cs typeface="Times New Roman" pitchFamily="18" charset="0"/>
              </a:rPr>
              <a:t>pneumothorax</a:t>
            </a:r>
            <a:r>
              <a:rPr lang="en-US" sz="1600" dirty="0" smtClean="0">
                <a:latin typeface="Times New Roman" pitchFamily="18" charset="0"/>
                <a:cs typeface="Times New Roman" pitchFamily="18" charset="0"/>
              </a:rPr>
              <a:t> detection for chest X-Ray images using local binary pattern and support vector machine. Journal of Healthcare Engineering, 2018.</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4. </a:t>
            </a:r>
            <a:r>
              <a:rPr lang="en-US" sz="1600" dirty="0" err="1" smtClean="0">
                <a:latin typeface="Times New Roman" pitchFamily="18" charset="0"/>
                <a:cs typeface="Times New Roman" pitchFamily="18" charset="0"/>
              </a:rPr>
              <a:t>Chondro</a:t>
            </a:r>
            <a:r>
              <a:rPr lang="en-US" sz="1600" dirty="0" smtClean="0">
                <a:latin typeface="Times New Roman" pitchFamily="18" charset="0"/>
                <a:cs typeface="Times New Roman" pitchFamily="18" charset="0"/>
              </a:rPr>
              <a:t>, P., Yao, C. Y., </a:t>
            </a:r>
            <a:r>
              <a:rPr lang="en-US" sz="1600" dirty="0" err="1" smtClean="0">
                <a:latin typeface="Times New Roman" pitchFamily="18" charset="0"/>
                <a:cs typeface="Times New Roman" pitchFamily="18" charset="0"/>
              </a:rPr>
              <a:t>Ruan</a:t>
            </a:r>
            <a:r>
              <a:rPr lang="en-US" sz="1600" dirty="0" smtClean="0">
                <a:latin typeface="Times New Roman" pitchFamily="18" charset="0"/>
                <a:cs typeface="Times New Roman" pitchFamily="18" charset="0"/>
              </a:rPr>
              <a:t>, S. J., &amp; </a:t>
            </a:r>
            <a:r>
              <a:rPr lang="en-US" sz="1600" dirty="0" err="1" smtClean="0">
                <a:latin typeface="Times New Roman" pitchFamily="18" charset="0"/>
                <a:cs typeface="Times New Roman" pitchFamily="18" charset="0"/>
              </a:rPr>
              <a:t>Chien</a:t>
            </a:r>
            <a:r>
              <a:rPr lang="en-US" sz="1600" dirty="0" smtClean="0">
                <a:latin typeface="Times New Roman" pitchFamily="18" charset="0"/>
                <a:cs typeface="Times New Roman" pitchFamily="18" charset="0"/>
              </a:rPr>
              <a:t>, L. C. (2018). Low order adaptive region growing for lung segmentation on plain chest radiographs. </a:t>
            </a:r>
            <a:r>
              <a:rPr lang="en-US" sz="1600" dirty="0" err="1" smtClean="0">
                <a:latin typeface="Times New Roman" pitchFamily="18" charset="0"/>
                <a:cs typeface="Times New Roman" pitchFamily="18" charset="0"/>
              </a:rPr>
              <a:t>Neurocomputing</a:t>
            </a: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5. </a:t>
            </a:r>
            <a:r>
              <a:rPr lang="en-US" sz="1600" dirty="0" err="1" smtClean="0">
                <a:latin typeface="Times New Roman" pitchFamily="18" charset="0"/>
                <a:cs typeface="Times New Roman" pitchFamily="18" charset="0"/>
              </a:rPr>
              <a:t>Nóbrega</a:t>
            </a:r>
            <a:r>
              <a:rPr lang="en-US" sz="1600" dirty="0" smtClean="0">
                <a:latin typeface="Times New Roman" pitchFamily="18" charset="0"/>
                <a:cs typeface="Times New Roman" pitchFamily="18" charset="0"/>
              </a:rPr>
              <a:t>, R. V. M., </a:t>
            </a:r>
            <a:r>
              <a:rPr lang="en-US" sz="1600" dirty="0" err="1" smtClean="0">
                <a:latin typeface="Times New Roman" pitchFamily="18" charset="0"/>
                <a:cs typeface="Times New Roman" pitchFamily="18" charset="0"/>
              </a:rPr>
              <a:t>Rebouças</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Filho</a:t>
            </a:r>
            <a:r>
              <a:rPr lang="en-US" sz="1600" dirty="0" smtClean="0">
                <a:latin typeface="Times New Roman" pitchFamily="18" charset="0"/>
                <a:cs typeface="Times New Roman" pitchFamily="18" charset="0"/>
              </a:rPr>
              <a:t>, P. P., </a:t>
            </a:r>
            <a:r>
              <a:rPr lang="en-US" sz="1600" dirty="0" err="1" smtClean="0">
                <a:latin typeface="Times New Roman" pitchFamily="18" charset="0"/>
                <a:cs typeface="Times New Roman" pitchFamily="18" charset="0"/>
              </a:rPr>
              <a:t>Rodrigues</a:t>
            </a:r>
            <a:r>
              <a:rPr lang="en-US" sz="1600" dirty="0" smtClean="0">
                <a:latin typeface="Times New Roman" pitchFamily="18" charset="0"/>
                <a:cs typeface="Times New Roman" pitchFamily="18" charset="0"/>
              </a:rPr>
              <a:t>, M. B., </a:t>
            </a:r>
            <a:r>
              <a:rPr lang="en-US" sz="1600" dirty="0" err="1" smtClean="0">
                <a:latin typeface="Times New Roman" pitchFamily="18" charset="0"/>
                <a:cs typeface="Times New Roman" pitchFamily="18" charset="0"/>
              </a:rPr>
              <a:t>da</a:t>
            </a:r>
            <a:r>
              <a:rPr lang="en-US" sz="1600" dirty="0" smtClean="0">
                <a:latin typeface="Times New Roman" pitchFamily="18" charset="0"/>
                <a:cs typeface="Times New Roman" pitchFamily="18" charset="0"/>
              </a:rPr>
              <a:t> Silva, S. P. P., </a:t>
            </a:r>
            <a:r>
              <a:rPr lang="en-US" sz="1600" dirty="0" err="1" smtClean="0">
                <a:latin typeface="Times New Roman" pitchFamily="18" charset="0"/>
                <a:cs typeface="Times New Roman" pitchFamily="18" charset="0"/>
              </a:rPr>
              <a:t>DouradoJúnior</a:t>
            </a:r>
            <a:r>
              <a:rPr lang="en-US" sz="1600" dirty="0" smtClean="0">
                <a:latin typeface="Times New Roman" pitchFamily="18" charset="0"/>
                <a:cs typeface="Times New Roman" pitchFamily="18" charset="0"/>
              </a:rPr>
              <a:t>, C. M. J. M., &amp; de Albuquerque, V. H. C. (2018). Lung nodule malignancy classification in chest computed tomography images using transfer learning and </a:t>
            </a:r>
            <a:r>
              <a:rPr lang="en-US" sz="1600" dirty="0" err="1" smtClean="0">
                <a:latin typeface="Times New Roman" pitchFamily="18" charset="0"/>
                <a:cs typeface="Times New Roman" pitchFamily="18" charset="0"/>
              </a:rPr>
              <a:t>convolutional</a:t>
            </a:r>
            <a:r>
              <a:rPr lang="en-US" sz="1600" dirty="0" smtClean="0">
                <a:latin typeface="Times New Roman" pitchFamily="18" charset="0"/>
                <a:cs typeface="Times New Roman" pitchFamily="18" charset="0"/>
              </a:rPr>
              <a:t> neural networks.</a:t>
            </a:r>
          </a:p>
          <a:p>
            <a:pPr algn="just">
              <a:buNone/>
            </a:pPr>
            <a:r>
              <a:rPr lang="en-US" sz="1600" dirty="0" smtClean="0">
                <a:latin typeface="Times New Roman" pitchFamily="18" charset="0"/>
                <a:cs typeface="Times New Roman" pitchFamily="18" charset="0"/>
              </a:rPr>
              <a:t> </a:t>
            </a:r>
          </a:p>
          <a:p>
            <a:endParaRPr lang="en-US" sz="1400" dirty="0" smtClean="0"/>
          </a:p>
          <a:p>
            <a:endParaRPr lang="en-US" sz="1400" dirty="0" smtClean="0"/>
          </a:p>
          <a:p>
            <a:endParaRPr lang="en-US" sz="1400" dirty="0" smtClean="0"/>
          </a:p>
          <a:p>
            <a:endParaRPr lang="en-US" sz="1400" dirty="0" smtClean="0"/>
          </a:p>
          <a:p>
            <a:endParaRPr lang="en-US" sz="1400"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lgn="just">
              <a:buNone/>
            </a:pPr>
            <a:r>
              <a:rPr lang="en-US" sz="1400" dirty="0" smtClean="0"/>
              <a:t>6</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Kirti</a:t>
            </a:r>
            <a:r>
              <a:rPr lang="en-US" sz="1600" dirty="0" smtClean="0">
                <a:latin typeface="Times New Roman" pitchFamily="18" charset="0"/>
                <a:cs typeface="Times New Roman" pitchFamily="18" charset="0"/>
              </a:rPr>
              <a:t>, T., </a:t>
            </a:r>
            <a:r>
              <a:rPr lang="en-US" sz="1600" dirty="0" err="1" smtClean="0">
                <a:latin typeface="Times New Roman" pitchFamily="18" charset="0"/>
                <a:cs typeface="Times New Roman" pitchFamily="18" charset="0"/>
              </a:rPr>
              <a:t>Jitendra</a:t>
            </a:r>
            <a:r>
              <a:rPr lang="en-US" sz="1600" dirty="0" smtClean="0">
                <a:latin typeface="Times New Roman" pitchFamily="18" charset="0"/>
                <a:cs typeface="Times New Roman" pitchFamily="18" charset="0"/>
              </a:rPr>
              <a:t>, K., &amp; Ashok, S. (2017). Poisson noise reduction from X-ray images by region classification and response median filtering. </a:t>
            </a:r>
            <a:r>
              <a:rPr lang="en-US" sz="1600" dirty="0" err="1" smtClean="0">
                <a:latin typeface="Times New Roman" pitchFamily="18" charset="0"/>
                <a:cs typeface="Times New Roman" pitchFamily="18" charset="0"/>
              </a:rPr>
              <a:t>Sadhana</a:t>
            </a: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7. A., </a:t>
            </a:r>
            <a:r>
              <a:rPr lang="en-US" sz="1600" dirty="0" err="1" smtClean="0">
                <a:latin typeface="Times New Roman" pitchFamily="18" charset="0"/>
                <a:cs typeface="Times New Roman" pitchFamily="18" charset="0"/>
              </a:rPr>
              <a:t>Siegelman</a:t>
            </a:r>
            <a:r>
              <a:rPr lang="en-US" sz="1600" dirty="0" smtClean="0">
                <a:latin typeface="Times New Roman" pitchFamily="18" charset="0"/>
                <a:cs typeface="Times New Roman" pitchFamily="18" charset="0"/>
              </a:rPr>
              <a:t>, J., </a:t>
            </a:r>
            <a:r>
              <a:rPr lang="en-US" sz="1600" dirty="0" err="1" smtClean="0">
                <a:latin typeface="Times New Roman" pitchFamily="18" charset="0"/>
                <a:cs typeface="Times New Roman" pitchFamily="18" charset="0"/>
              </a:rPr>
              <a:t>Tzortzis</a:t>
            </a:r>
            <a:r>
              <a:rPr lang="en-US" sz="1600" dirty="0" smtClean="0">
                <a:latin typeface="Times New Roman" pitchFamily="18" charset="0"/>
                <a:cs typeface="Times New Roman" pitchFamily="18" charset="0"/>
              </a:rPr>
              <a:t>, D., Jaeger, S., </a:t>
            </a:r>
            <a:r>
              <a:rPr lang="en-US" sz="1600" dirty="0" err="1" smtClean="0">
                <a:latin typeface="Times New Roman" pitchFamily="18" charset="0"/>
                <a:cs typeface="Times New Roman" pitchFamily="18" charset="0"/>
              </a:rPr>
              <a:t>Candemir</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Xue</a:t>
            </a:r>
            <a:r>
              <a:rPr lang="en-US" sz="1600" dirty="0" smtClean="0">
                <a:latin typeface="Times New Roman" pitchFamily="18" charset="0"/>
                <a:cs typeface="Times New Roman" pitchFamily="18" charset="0"/>
              </a:rPr>
              <a:t>, Z., ... </a:t>
            </a:r>
            <a:r>
              <a:rPr lang="en-US" sz="1600" dirty="0" err="1" smtClean="0">
                <a:latin typeface="Times New Roman" pitchFamily="18" charset="0"/>
                <a:cs typeface="Times New Roman" pitchFamily="18" charset="0"/>
              </a:rPr>
              <a:t>Thoma</a:t>
            </a:r>
            <a:r>
              <a:rPr lang="en-US" sz="1600" dirty="0" smtClean="0">
                <a:latin typeface="Times New Roman" pitchFamily="18" charset="0"/>
                <a:cs typeface="Times New Roman" pitchFamily="18" charset="0"/>
              </a:rPr>
              <a:t>, G.R. (2016). Combination of texture and shape features to detect pulmonary</a:t>
            </a:r>
          </a:p>
          <a:p>
            <a:pPr algn="just">
              <a:buNone/>
            </a:pPr>
            <a:r>
              <a:rPr lang="en-US" sz="1600" dirty="0" smtClean="0">
                <a:latin typeface="Times New Roman" pitchFamily="18" charset="0"/>
                <a:cs typeface="Times New Roman" pitchFamily="18" charset="0"/>
              </a:rPr>
              <a:t>abnormalities in digital chest X-rays. International Journal of Computer Assisted Radiology and Surgery,.</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8. </a:t>
            </a:r>
            <a:r>
              <a:rPr lang="en-US" sz="1600" dirty="0" err="1" smtClean="0">
                <a:latin typeface="Times New Roman" pitchFamily="18" charset="0"/>
                <a:cs typeface="Times New Roman" pitchFamily="18" charset="0"/>
              </a:rPr>
              <a:t>Santosh</a:t>
            </a:r>
            <a:r>
              <a:rPr lang="en-US" sz="1600" dirty="0" smtClean="0">
                <a:latin typeface="Times New Roman" pitchFamily="18" charset="0"/>
                <a:cs typeface="Times New Roman" pitchFamily="18" charset="0"/>
              </a:rPr>
              <a:t>, K. C., &amp; </a:t>
            </a:r>
            <a:r>
              <a:rPr lang="en-US" sz="1600" dirty="0" err="1" smtClean="0">
                <a:latin typeface="Times New Roman" pitchFamily="18" charset="0"/>
                <a:cs typeface="Times New Roman" pitchFamily="18" charset="0"/>
              </a:rPr>
              <a:t>Antani</a:t>
            </a:r>
            <a:r>
              <a:rPr lang="en-US" sz="1600" dirty="0" smtClean="0">
                <a:latin typeface="Times New Roman" pitchFamily="18" charset="0"/>
                <a:cs typeface="Times New Roman" pitchFamily="18" charset="0"/>
              </a:rPr>
              <a:t>, S. (2018). Automated chest x-ray screening: Can lung region symmetry help detect pulmonary abnormalities? IEEE Transactions </a:t>
            </a:r>
            <a:r>
              <a:rPr lang="en-US" sz="1600" dirty="0" err="1" smtClean="0">
                <a:latin typeface="Times New Roman" pitchFamily="18" charset="0"/>
                <a:cs typeface="Times New Roman" pitchFamily="18" charset="0"/>
              </a:rPr>
              <a:t>onMedical</a:t>
            </a:r>
            <a:r>
              <a:rPr lang="en-US" sz="1600" dirty="0" smtClean="0">
                <a:latin typeface="Times New Roman" pitchFamily="18" charset="0"/>
                <a:cs typeface="Times New Roman" pitchFamily="18" charset="0"/>
              </a:rPr>
              <a:t> Imaging,.</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9. X., </a:t>
            </a:r>
            <a:r>
              <a:rPr lang="en-US" sz="1600" dirty="0" err="1" smtClean="0">
                <a:latin typeface="Times New Roman" pitchFamily="18" charset="0"/>
                <a:cs typeface="Times New Roman" pitchFamily="18" charset="0"/>
              </a:rPr>
              <a:t>Peng</a:t>
            </a:r>
            <a:r>
              <a:rPr lang="en-US" sz="1600" dirty="0" smtClean="0">
                <a:latin typeface="Times New Roman" pitchFamily="18" charset="0"/>
                <a:cs typeface="Times New Roman" pitchFamily="18" charset="0"/>
              </a:rPr>
              <a:t>, Y., Lu, L., Lu, Z., </a:t>
            </a:r>
            <a:r>
              <a:rPr lang="en-US" sz="1600" dirty="0" err="1" smtClean="0">
                <a:latin typeface="Times New Roman" pitchFamily="18" charset="0"/>
                <a:cs typeface="Times New Roman" pitchFamily="18" charset="0"/>
              </a:rPr>
              <a:t>Bagheri</a:t>
            </a:r>
            <a:r>
              <a:rPr lang="en-US" sz="1600" dirty="0" smtClean="0">
                <a:latin typeface="Times New Roman" pitchFamily="18" charset="0"/>
                <a:cs typeface="Times New Roman" pitchFamily="18" charset="0"/>
              </a:rPr>
              <a:t>, M., &amp; Summers, R. M. (2017). ChestX-ray8:Hospital-scale chest X-ray database and benchmarks on weakly-</a:t>
            </a:r>
            <a:r>
              <a:rPr lang="en-US" sz="1600" dirty="0" err="1" smtClean="0">
                <a:latin typeface="Times New Roman" pitchFamily="18" charset="0"/>
                <a:cs typeface="Times New Roman" pitchFamily="18" charset="0"/>
              </a:rPr>
              <a:t>supervisedclassification</a:t>
            </a:r>
            <a:r>
              <a:rPr lang="en-US" sz="1600" dirty="0" smtClean="0">
                <a:latin typeface="Times New Roman" pitchFamily="18" charset="0"/>
                <a:cs typeface="Times New Roman" pitchFamily="18" charset="0"/>
              </a:rPr>
              <a:t> and localization of common </a:t>
            </a:r>
            <a:r>
              <a:rPr lang="en-US" sz="1600" dirty="0" smtClean="0">
                <a:latin typeface="Times New Roman" pitchFamily="18" charset="0"/>
                <a:cs typeface="Times New Roman" pitchFamily="18" charset="0"/>
              </a:rPr>
              <a:t>thorax diseases. In 2017 </a:t>
            </a:r>
            <a:r>
              <a:rPr lang="en-US" sz="1600" dirty="0" err="1" smtClean="0">
                <a:latin typeface="Times New Roman" pitchFamily="18" charset="0"/>
                <a:cs typeface="Times New Roman" pitchFamily="18" charset="0"/>
              </a:rPr>
              <a:t>IEEEconference</a:t>
            </a:r>
            <a:r>
              <a:rPr lang="en-US" sz="1600" dirty="0" smtClean="0">
                <a:latin typeface="Times New Roman" pitchFamily="18" charset="0"/>
                <a:cs typeface="Times New Roman" pitchFamily="18" charset="0"/>
              </a:rPr>
              <a:t> on computer vision and pattern recognition (CVPR) .</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10. M., </a:t>
            </a:r>
            <a:r>
              <a:rPr lang="en-US" sz="1600" dirty="0" err="1" smtClean="0">
                <a:latin typeface="Times New Roman" pitchFamily="18" charset="0"/>
                <a:cs typeface="Times New Roman" pitchFamily="18" charset="0"/>
              </a:rPr>
              <a:t>Połap</a:t>
            </a:r>
            <a:r>
              <a:rPr lang="en-US" sz="1600" dirty="0" smtClean="0">
                <a:latin typeface="Times New Roman" pitchFamily="18" charset="0"/>
                <a:cs typeface="Times New Roman" pitchFamily="18" charset="0"/>
              </a:rPr>
              <a:t>, D., </a:t>
            </a:r>
            <a:r>
              <a:rPr lang="en-US" sz="1600" dirty="0" err="1" smtClean="0">
                <a:latin typeface="Times New Roman" pitchFamily="18" charset="0"/>
                <a:cs typeface="Times New Roman" pitchFamily="18" charset="0"/>
              </a:rPr>
              <a:t>Capizzi</a:t>
            </a:r>
            <a:r>
              <a:rPr lang="en-US" sz="1600" dirty="0" smtClean="0">
                <a:latin typeface="Times New Roman" pitchFamily="18" charset="0"/>
                <a:cs typeface="Times New Roman" pitchFamily="18" charset="0"/>
              </a:rPr>
              <a:t>, G., </a:t>
            </a:r>
            <a:r>
              <a:rPr lang="en-US" sz="1600" dirty="0" err="1" smtClean="0">
                <a:latin typeface="Times New Roman" pitchFamily="18" charset="0"/>
                <a:cs typeface="Times New Roman" pitchFamily="18" charset="0"/>
              </a:rPr>
              <a:t>Sciuto</a:t>
            </a:r>
            <a:r>
              <a:rPr lang="en-US" sz="1600" dirty="0" smtClean="0">
                <a:latin typeface="Times New Roman" pitchFamily="18" charset="0"/>
                <a:cs typeface="Times New Roman" pitchFamily="18" charset="0"/>
              </a:rPr>
              <a:t>, G. Lo, </a:t>
            </a:r>
            <a:r>
              <a:rPr lang="en-US" sz="1600" dirty="0" err="1" smtClean="0">
                <a:latin typeface="Times New Roman" pitchFamily="18" charset="0"/>
                <a:cs typeface="Times New Roman" pitchFamily="18" charset="0"/>
              </a:rPr>
              <a:t>Kos´mider</a:t>
            </a:r>
            <a:r>
              <a:rPr lang="en-US" sz="1600" dirty="0" smtClean="0">
                <a:latin typeface="Times New Roman" pitchFamily="18" charset="0"/>
                <a:cs typeface="Times New Roman" pitchFamily="18" charset="0"/>
              </a:rPr>
              <a:t>, L., &amp; </a:t>
            </a:r>
            <a:r>
              <a:rPr lang="en-US" sz="1600" dirty="0" err="1" smtClean="0">
                <a:latin typeface="Times New Roman" pitchFamily="18" charset="0"/>
                <a:cs typeface="Times New Roman" pitchFamily="18" charset="0"/>
              </a:rPr>
              <a:t>Frankiewicz</a:t>
            </a:r>
            <a:r>
              <a:rPr lang="en-US" sz="1600" dirty="0" smtClean="0">
                <a:latin typeface="Times New Roman" pitchFamily="18" charset="0"/>
                <a:cs typeface="Times New Roman" pitchFamily="18" charset="0"/>
              </a:rPr>
              <a:t>, K. (</a:t>
            </a:r>
            <a:r>
              <a:rPr lang="en-US" sz="1600" dirty="0" smtClean="0">
                <a:latin typeface="Times New Roman" pitchFamily="18" charset="0"/>
                <a:cs typeface="Times New Roman" pitchFamily="18" charset="0"/>
              </a:rPr>
              <a:t>2018). Small lung nodules detection based on local variance analysis </a:t>
            </a:r>
            <a:r>
              <a:rPr lang="en-US" sz="1600" dirty="0" smtClean="0">
                <a:latin typeface="Times New Roman" pitchFamily="18" charset="0"/>
                <a:cs typeface="Times New Roman" pitchFamily="18" charset="0"/>
              </a:rPr>
              <a:t>and probabilistic </a:t>
            </a:r>
            <a:r>
              <a:rPr lang="en-US" sz="1600" dirty="0" smtClean="0">
                <a:latin typeface="Times New Roman" pitchFamily="18" charset="0"/>
                <a:cs typeface="Times New Roman" pitchFamily="18" charset="0"/>
              </a:rPr>
              <a:t>neural network. Computer Methods and Programs in Biomedicine.</a:t>
            </a:r>
          </a:p>
          <a:p>
            <a:pPr algn="just">
              <a:lnSpc>
                <a:spcPct val="160000"/>
              </a:lnSpc>
              <a:buNone/>
            </a:pPr>
            <a:endParaRPr lang="en-US" sz="1400" dirty="0" smtClean="0">
              <a:latin typeface="Times New Roman" pitchFamily="18" charset="0"/>
              <a:cs typeface="Times New Roman" pitchFamily="18" charset="0"/>
            </a:endParaRPr>
          </a:p>
          <a:p>
            <a:pPr algn="just">
              <a:lnSpc>
                <a:spcPct val="160000"/>
              </a:lnSpc>
              <a:buNone/>
            </a:pPr>
            <a:endParaRPr lang="en-US"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917</TotalTime>
  <Words>1152</Words>
  <Application>Microsoft Office PowerPoint</Application>
  <PresentationFormat>On-screen Show (4:3)</PresentationFormat>
  <Paragraphs>91</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Automatic detection of tuberculosis related abnormalities in Chest X-ray Images using hierarchical feature extraction scheme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436</cp:revision>
  <dcterms:created xsi:type="dcterms:W3CDTF">2006-08-16T00:00:00Z</dcterms:created>
  <dcterms:modified xsi:type="dcterms:W3CDTF">2021-02-18T07:51:26Z</dcterms:modified>
</cp:coreProperties>
</file>