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57" r:id="rId3"/>
    <p:sldId id="260" r:id="rId4"/>
    <p:sldId id="312" r:id="rId5"/>
    <p:sldId id="313" r:id="rId6"/>
    <p:sldId id="263" r:id="rId7"/>
    <p:sldId id="314" r:id="rId8"/>
    <p:sldId id="315" r:id="rId9"/>
    <p:sldId id="31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a:bodyPr>
          <a:lstStyle/>
          <a:p>
            <a:pPr algn="ctr"/>
            <a:r>
              <a:rPr lang="en-US" dirty="0" smtClean="0"/>
              <a:t/>
            </a:r>
            <a:br>
              <a:rPr lang="en-US" dirty="0" smtClean="0"/>
            </a:br>
            <a:endParaRPr lang="en-US" b="1" dirty="0"/>
          </a:p>
        </p:txBody>
      </p:sp>
      <p:sp>
        <p:nvSpPr>
          <p:cNvPr id="7169" name="Rectangle 1"/>
          <p:cNvSpPr>
            <a:spLocks noChangeArrowheads="1"/>
          </p:cNvSpPr>
          <p:nvPr/>
        </p:nvSpPr>
        <p:spPr bwMode="auto">
          <a:xfrm>
            <a:off x="1676400" y="1219200"/>
            <a:ext cx="6858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n-US" sz="4000" b="1" dirty="0" smtClean="0">
                <a:latin typeface="Times New Roman" pitchFamily="18" charset="0"/>
                <a:ea typeface="Calibri" pitchFamily="34" charset="0"/>
                <a:cs typeface="Times New Roman" pitchFamily="18" charset="0"/>
              </a:rPr>
              <a:t>Hybrid Cryptography and Stenography Healthcare Application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715000"/>
          </a:xfrm>
        </p:spPr>
        <p:txBody>
          <a:bodyPr>
            <a:noAutofit/>
          </a:bodyPr>
          <a:lstStyle/>
          <a:p>
            <a:pPr algn="just">
              <a:lnSpc>
                <a:spcPct val="120000"/>
              </a:lnSpc>
            </a:pPr>
            <a:endParaRPr lang="en-US" sz="2400" dirty="0" smtClean="0"/>
          </a:p>
          <a:p>
            <a:pPr algn="just">
              <a:lnSpc>
                <a:spcPct val="120000"/>
              </a:lnSpc>
            </a:pPr>
            <a:endParaRPr lang="en-US" sz="2400" dirty="0" smtClean="0"/>
          </a:p>
          <a:p>
            <a:pPr algn="just">
              <a:lnSpc>
                <a:spcPct val="120000"/>
              </a:lnSpc>
            </a:pPr>
            <a:endParaRPr lang="en-US" sz="2400" dirty="0" smtClean="0"/>
          </a:p>
          <a:p>
            <a:pPr algn="just">
              <a:lnSpc>
                <a:spcPct val="120000"/>
              </a:lnSpc>
            </a:pPr>
            <a:endParaRPr lang="en-US" sz="2400" dirty="0" smtClean="0"/>
          </a:p>
        </p:txBody>
      </p:sp>
      <p:sp>
        <p:nvSpPr>
          <p:cNvPr id="4" name="Rectangle 3"/>
          <p:cNvSpPr/>
          <p:nvPr/>
        </p:nvSpPr>
        <p:spPr>
          <a:xfrm>
            <a:off x="1143000" y="1028343"/>
            <a:ext cx="7391400" cy="4662815"/>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a:t>
            </a:r>
            <a:r>
              <a:rPr lang="en-US" dirty="0" smtClean="0"/>
              <a:t>This paper presents a technique for secret communication using Cryptography and </a:t>
            </a:r>
            <a:r>
              <a:rPr lang="en-US" dirty="0" err="1" smtClean="0"/>
              <a:t>Steganography</a:t>
            </a:r>
            <a:r>
              <a:rPr lang="en-US" dirty="0" smtClean="0"/>
              <a:t>. In this paper, the secret message of different size is hidden into an image for making the system more secure. </a:t>
            </a:r>
            <a:endParaRPr lang="en-US" dirty="0" smtClean="0"/>
          </a:p>
          <a:p>
            <a:pPr algn="just">
              <a:lnSpc>
                <a:spcPct val="150000"/>
              </a:lnSpc>
            </a:pPr>
            <a:endParaRPr lang="en-US" dirty="0" smtClean="0"/>
          </a:p>
          <a:p>
            <a:pPr algn="just">
              <a:lnSpc>
                <a:spcPct val="150000"/>
              </a:lnSpc>
            </a:pPr>
            <a:r>
              <a:rPr lang="en-US" dirty="0" smtClean="0"/>
              <a:t>The </a:t>
            </a:r>
            <a:r>
              <a:rPr lang="en-US" dirty="0" smtClean="0"/>
              <a:t>only authorized users can hide and extract the secret message. The secret messages of different size are used to test the system and the system satisfies all requirements of </a:t>
            </a:r>
            <a:r>
              <a:rPr lang="en-US" dirty="0" err="1" smtClean="0"/>
              <a:t>Steganography</a:t>
            </a:r>
            <a:r>
              <a:rPr lang="en-US" dirty="0" smtClean="0"/>
              <a:t>. </a:t>
            </a:r>
            <a:endParaRPr lang="en-US" dirty="0" smtClean="0"/>
          </a:p>
          <a:p>
            <a:pPr algn="just">
              <a:lnSpc>
                <a:spcPct val="150000"/>
              </a:lnSpc>
            </a:pPr>
            <a:endParaRPr lang="en-US" dirty="0" smtClean="0"/>
          </a:p>
          <a:p>
            <a:pPr algn="just">
              <a:lnSpc>
                <a:spcPct val="150000"/>
              </a:lnSpc>
            </a:pPr>
            <a:r>
              <a:rPr lang="en-US" dirty="0" smtClean="0"/>
              <a:t>The </a:t>
            </a:r>
            <a:r>
              <a:rPr lang="en-US" dirty="0" smtClean="0"/>
              <a:t>hybrid approach of </a:t>
            </a:r>
            <a:r>
              <a:rPr lang="en-US" dirty="0" err="1" smtClean="0"/>
              <a:t>Steganography</a:t>
            </a:r>
            <a:r>
              <a:rPr lang="en-US" dirty="0" smtClean="0"/>
              <a:t> and Cryptography makes the communication secured and it is difficult for the attacker to detect the secret message.</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066800"/>
            <a:ext cx="7498080" cy="4876800"/>
          </a:xfrm>
        </p:spPr>
        <p:txBody>
          <a:bodyPr>
            <a:noAutofit/>
          </a:bodyPr>
          <a:lstStyle/>
          <a:p>
            <a:pPr algn="just">
              <a:lnSpc>
                <a:spcPct val="170000"/>
              </a:lnSpc>
              <a:buNone/>
            </a:pPr>
            <a:r>
              <a:rPr lang="en-US"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
        <p:nvSpPr>
          <p:cNvPr id="4" name="Rectangle 3"/>
          <p:cNvSpPr/>
          <p:nvPr/>
        </p:nvSpPr>
        <p:spPr>
          <a:xfrm>
            <a:off x="1295400" y="1371600"/>
            <a:ext cx="7391400" cy="3416320"/>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The existing methods such as DES, 3DES, RC2, RC4, RC6, RSA and BLOWFISH are much efficient methods for audio encryption. These techniques are applied on audio data, for securely transmitting audio data over the network. </a:t>
            </a:r>
            <a:endParaRPr lang="en-US"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Total </a:t>
            </a:r>
            <a:r>
              <a:rPr lang="en-US" dirty="0" smtClean="0">
                <a:latin typeface="Times New Roman" pitchFamily="18" charset="0"/>
                <a:cs typeface="Times New Roman" pitchFamily="18" charset="0"/>
              </a:rPr>
              <a:t>Data Encryption Standard (DES), total Advanced Encryption Standard (AES) and selective AES encryption techniques are applied on the quantized audio data</a:t>
            </a:r>
            <a:r>
              <a:rPr lang="en-US"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47500" lnSpcReduction="20000"/>
          </a:bodyPr>
          <a:lstStyle/>
          <a:p>
            <a:pPr algn="just">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 A comparison between these encryption techniques is discussed by calculating the time consumption as well as SNR values. Experimental results demonstrate that the time consumption for selective AES encryption on MP3 compression is less than total AES and DES encryption techniques on MP3 compression</a:t>
            </a:r>
            <a:r>
              <a:rPr lang="en-US" dirty="0" smtClean="0">
                <a:latin typeface="Times New Roman" pitchFamily="18" charset="0"/>
                <a:cs typeface="Times New Roman" pitchFamily="18" charset="0"/>
              </a:rPr>
              <a:t>.</a:t>
            </a:r>
          </a:p>
          <a:p>
            <a:pPr algn="just">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So, the selective encryption technique is better than total DES and </a:t>
            </a:r>
            <a:r>
              <a:rPr lang="en-US" dirty="0" err="1" smtClean="0">
                <a:latin typeface="Times New Roman" pitchFamily="18" charset="0"/>
                <a:cs typeface="Times New Roman" pitchFamily="18" charset="0"/>
              </a:rPr>
              <a:t>AESencryption</a:t>
            </a:r>
            <a:r>
              <a:rPr lang="en-US" dirty="0" smtClean="0">
                <a:latin typeface="Times New Roman" pitchFamily="18" charset="0"/>
                <a:cs typeface="Times New Roman" pitchFamily="18" charset="0"/>
              </a:rPr>
              <a:t> techniques as it takes less time with degradation of signal that is inaudible to the unauthorized users, that the selective AES encryption technique is better than the other two encryption techniques. </a:t>
            </a:r>
            <a:endParaRPr lang="en-US"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RSA </a:t>
            </a:r>
            <a:r>
              <a:rPr lang="en-US" dirty="0" smtClean="0">
                <a:latin typeface="Times New Roman" pitchFamily="18" charset="0"/>
                <a:cs typeface="Times New Roman" pitchFamily="18" charset="0"/>
              </a:rPr>
              <a:t>is asymmetric encryption technique. </a:t>
            </a:r>
            <a:r>
              <a:rPr lang="en-US" dirty="0" err="1" smtClean="0">
                <a:latin typeface="Times New Roman" pitchFamily="18" charset="0"/>
                <a:cs typeface="Times New Roman" pitchFamily="18" charset="0"/>
              </a:rPr>
              <a:t>RSAtechnique</a:t>
            </a:r>
            <a:r>
              <a:rPr lang="en-US" dirty="0" smtClean="0">
                <a:latin typeface="Times New Roman" pitchFamily="18" charset="0"/>
                <a:cs typeface="Times New Roman" pitchFamily="18" charset="0"/>
              </a:rPr>
              <a:t> is used for the encryption and decryption on the lower frequency bands because all the frequency regions do not participate equally in the communication. After applying the encryption on different frequency bands, it is observed that, the encryption on the lower frequency band is more effective than the higher one.</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DRAWBACKS	</a:t>
            </a:r>
            <a:endParaRPr lang="en-US" dirty="0"/>
          </a:p>
        </p:txBody>
      </p:sp>
      <p:sp>
        <p:nvSpPr>
          <p:cNvPr id="3" name="Content Placeholder 2"/>
          <p:cNvSpPr>
            <a:spLocks noGrp="1"/>
          </p:cNvSpPr>
          <p:nvPr>
            <p:ph idx="1"/>
          </p:nvPr>
        </p:nvSpPr>
        <p:spPr/>
        <p:txBody>
          <a:bodyPr>
            <a:normAutofit lnSpcReduction="10000"/>
          </a:bodyPr>
          <a:lstStyle/>
          <a:p>
            <a:pPr lvl="0"/>
            <a:r>
              <a:rPr lang="en-US" dirty="0" smtClean="0"/>
              <a:t>Existing methods do not combat with higher frequency band audio.</a:t>
            </a:r>
          </a:p>
          <a:p>
            <a:pPr lvl="0"/>
            <a:r>
              <a:rPr lang="en-US" dirty="0" smtClean="0"/>
              <a:t>Existing methods need very large time encryption and decryption.</a:t>
            </a:r>
          </a:p>
          <a:p>
            <a:pPr lvl="0"/>
            <a:r>
              <a:rPr lang="en-US" dirty="0" smtClean="0"/>
              <a:t>Encrypted audio file is not much secure from existing methods as it is very easy for intruder to break the algorithm.</a:t>
            </a:r>
          </a:p>
          <a:p>
            <a:pPr lvl="0"/>
            <a:r>
              <a:rPr lang="en-US" dirty="0" smtClean="0"/>
              <a:t>Existing methods requires only single key for encryption and decryption which reduces the security level.</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04800"/>
            <a:ext cx="7498080" cy="609600"/>
          </a:xfrm>
        </p:spPr>
        <p:txBody>
          <a:bodyPr>
            <a:normAutofit fontScale="90000"/>
          </a:bodyPr>
          <a:lstStyle/>
          <a:p>
            <a:r>
              <a:rPr lang="en-US" b="1" dirty="0" smtClean="0"/>
              <a:t>PROPOSED SYSTEM :</a:t>
            </a:r>
            <a:br>
              <a:rPr lang="en-US" b="1" dirty="0" smtClean="0"/>
            </a:b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1800" dirty="0" smtClean="0">
                <a:latin typeface="Times New Roman" pitchFamily="18" charset="0"/>
                <a:cs typeface="Times New Roman" pitchFamily="18" charset="0"/>
              </a:rPr>
              <a:t>During transferring the data, the attacker can know that there is some confidential information by using cryptography. So it is easy for the attacker to make modification to secret message. In order to overcome this problem a model is proposing below. In this model, image </a:t>
            </a:r>
            <a:r>
              <a:rPr lang="en-US" sz="1800" dirty="0" err="1" smtClean="0">
                <a:latin typeface="Times New Roman" pitchFamily="18" charset="0"/>
                <a:cs typeface="Times New Roman" pitchFamily="18" charset="0"/>
              </a:rPr>
              <a:t>steganography</a:t>
            </a:r>
            <a:r>
              <a:rPr lang="en-US" sz="1800" dirty="0" smtClean="0">
                <a:latin typeface="Times New Roman" pitchFamily="18" charset="0"/>
                <a:cs typeface="Times New Roman" pitchFamily="18" charset="0"/>
              </a:rPr>
              <a:t> is used for hiding the secret message into a carrier file so that the attacker cannot feel the presence of the secret message in it and in this way the transmission will be secured.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a:t>
            </a:r>
            <a:endParaRPr lang="en-US" dirty="0"/>
          </a:p>
        </p:txBody>
      </p:sp>
      <p:sp>
        <p:nvSpPr>
          <p:cNvPr id="3" name="Content Placeholder 2"/>
          <p:cNvSpPr>
            <a:spLocks noGrp="1"/>
          </p:cNvSpPr>
          <p:nvPr>
            <p:ph idx="1"/>
          </p:nvPr>
        </p:nvSpPr>
        <p:spPr/>
        <p:txBody>
          <a:bodyPr/>
          <a:lstStyle/>
          <a:p>
            <a:pPr lvl="0"/>
            <a:r>
              <a:rPr lang="en-US" dirty="0" smtClean="0"/>
              <a:t>The  proposed  system  is  user  friendly  and  anyone with  basic  computer  knowledge  can  use  the  system  without any   difficulties.</a:t>
            </a:r>
          </a:p>
          <a:p>
            <a:pPr lvl="0"/>
            <a:r>
              <a:rPr lang="en-US" dirty="0" smtClean="0"/>
              <a:t>The system   can   be   extended   to different types of  files  like  Audio,  Video ,etc.  also it  can  be applied to different formats of files.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SYSTEM </a:t>
            </a:r>
            <a:r>
              <a:rPr lang="en-US" b="1" dirty="0" smtClean="0"/>
              <a:t>REQUIREMENTS</a:t>
            </a:r>
            <a:endParaRPr lang="en-US" dirty="0"/>
          </a:p>
        </p:txBody>
      </p:sp>
      <p:sp>
        <p:nvSpPr>
          <p:cNvPr id="3" name="Content Placeholder 2"/>
          <p:cNvSpPr>
            <a:spLocks noGrp="1"/>
          </p:cNvSpPr>
          <p:nvPr>
            <p:ph idx="1"/>
          </p:nvPr>
        </p:nvSpPr>
        <p:spPr/>
        <p:txBody>
          <a:bodyPr/>
          <a:lstStyle/>
          <a:p>
            <a:pPr lvl="0"/>
            <a:r>
              <a:rPr lang="en-US" dirty="0" smtClean="0"/>
              <a:t>Operating system 	: </a:t>
            </a:r>
            <a:r>
              <a:rPr lang="en-US" dirty="0" smtClean="0"/>
              <a:t> Windows </a:t>
            </a:r>
            <a:r>
              <a:rPr lang="en-US" dirty="0" smtClean="0"/>
              <a:t>7</a:t>
            </a:r>
            <a:r>
              <a:rPr lang="en-US" dirty="0" smtClean="0"/>
              <a:t>.</a:t>
            </a:r>
          </a:p>
          <a:p>
            <a:pPr lvl="0"/>
            <a:endParaRPr lang="en-US" dirty="0" smtClean="0"/>
          </a:p>
          <a:p>
            <a:pPr lvl="0"/>
            <a:r>
              <a:rPr lang="en-US" dirty="0" smtClean="0"/>
              <a:t>Front End  		: </a:t>
            </a:r>
            <a:r>
              <a:rPr lang="en-US" dirty="0" smtClean="0"/>
              <a:t> Visual Studio.NET2010</a:t>
            </a:r>
          </a:p>
          <a:p>
            <a:pPr lvl="0"/>
            <a:endParaRPr lang="en-US" dirty="0" smtClean="0"/>
          </a:p>
          <a:p>
            <a:pPr lvl="0"/>
            <a:r>
              <a:rPr lang="en-US" dirty="0" smtClean="0"/>
              <a:t>Coding Language	: Visual C# .NET.</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HARDWARE </a:t>
            </a:r>
            <a:r>
              <a:rPr lang="en-US" dirty="0" smtClean="0"/>
              <a:t>REQUIREMENTS</a:t>
            </a:r>
            <a:endParaRPr lang="en-US" dirty="0"/>
          </a:p>
        </p:txBody>
      </p:sp>
      <p:sp>
        <p:nvSpPr>
          <p:cNvPr id="3" name="Content Placeholder 2"/>
          <p:cNvSpPr>
            <a:spLocks noGrp="1"/>
          </p:cNvSpPr>
          <p:nvPr>
            <p:ph idx="1"/>
          </p:nvPr>
        </p:nvSpPr>
        <p:spPr/>
        <p:txBody>
          <a:bodyPr/>
          <a:lstStyle/>
          <a:p>
            <a:pPr lvl="0"/>
            <a:r>
              <a:rPr lang="en-US" dirty="0" smtClean="0"/>
              <a:t>Keyboard</a:t>
            </a:r>
          </a:p>
          <a:p>
            <a:pPr lvl="0"/>
            <a:r>
              <a:rPr lang="en-US" dirty="0" smtClean="0"/>
              <a:t>Mouse</a:t>
            </a:r>
          </a:p>
          <a:p>
            <a:pPr lvl="0"/>
            <a:r>
              <a:rPr lang="en-US" dirty="0" smtClean="0"/>
              <a:t>Hard disk 500GB</a:t>
            </a:r>
          </a:p>
          <a:p>
            <a:pPr lvl="0"/>
            <a:r>
              <a:rPr lang="en-US" dirty="0" smtClean="0"/>
              <a:t>Ram 4 </a:t>
            </a:r>
            <a:r>
              <a:rPr lang="en-US" dirty="0" err="1" smtClean="0"/>
              <a:t>Gb</a:t>
            </a: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684</TotalTime>
  <Words>376</Words>
  <Application>Microsoft Office PowerPoint</Application>
  <PresentationFormat>On-screen Show (4:3)</PresentationFormat>
  <Paragraphs>42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 </vt:lpstr>
      <vt:lpstr>Abstract</vt:lpstr>
      <vt:lpstr>Existing System</vt:lpstr>
      <vt:lpstr>Slide 4</vt:lpstr>
      <vt:lpstr>DRAWBACKS </vt:lpstr>
      <vt:lpstr>PROPOSED SYSTEM : </vt:lpstr>
      <vt:lpstr>ADVANTAGES </vt:lpstr>
      <vt:lpstr>SYSTEM REQUIREMENTS</vt:lpstr>
      <vt:lpstr>HARDWARE REQUIREMENTS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Mohan</cp:lastModifiedBy>
  <cp:revision>236</cp:revision>
  <dcterms:created xsi:type="dcterms:W3CDTF">2006-08-16T00:00:00Z</dcterms:created>
  <dcterms:modified xsi:type="dcterms:W3CDTF">2021-02-24T10:55:26Z</dcterms:modified>
</cp:coreProperties>
</file>