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sldIdLst>
    <p:sldId id="256" r:id="rId2"/>
    <p:sldId id="257" r:id="rId3"/>
    <p:sldId id="286" r:id="rId4"/>
    <p:sldId id="260" r:id="rId5"/>
    <p:sldId id="263" r:id="rId6"/>
    <p:sldId id="311" r:id="rId7"/>
    <p:sldId id="310"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2/13/2020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europepmc.org/article/PMC/6068896"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1219200"/>
            <a:ext cx="7467600" cy="3148584"/>
          </a:xfrm>
        </p:spPr>
        <p:txBody>
          <a:bodyPr>
            <a:normAutofit/>
          </a:bodyPr>
          <a:lstStyle/>
          <a:p>
            <a:pPr algn="ctr"/>
            <a:r>
              <a:rPr lang="en-US" dirty="0" smtClean="0"/>
              <a:t/>
            </a:r>
            <a:br>
              <a:rPr lang="en-US" dirty="0" smtClean="0"/>
            </a:br>
            <a:endParaRPr lang="en-US" b="1" dirty="0"/>
          </a:p>
        </p:txBody>
      </p:sp>
      <p:sp>
        <p:nvSpPr>
          <p:cNvPr id="19458" name="Rectangle 2"/>
          <p:cNvSpPr>
            <a:spLocks noChangeArrowheads="1"/>
          </p:cNvSpPr>
          <p:nvPr/>
        </p:nvSpPr>
        <p:spPr bwMode="auto">
          <a:xfrm>
            <a:off x="762000" y="2133600"/>
            <a:ext cx="8153400" cy="2219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3" algn="ctr" fontAlgn="base">
              <a:lnSpc>
                <a:spcPct val="150000"/>
              </a:lnSpc>
              <a:spcBef>
                <a:spcPct val="0"/>
              </a:spcBef>
              <a:spcAft>
                <a:spcPct val="0"/>
              </a:spcAft>
            </a:pPr>
            <a:r>
              <a:rPr kumimoji="0" lang="en-US" sz="320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 fuzzy C means and hierarchical voting based RSSII quantity localization method for wireless sensor network</a:t>
            </a:r>
            <a:endParaRPr kumimoji="0" lang="en-US" sz="320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With the rapid development of communication technology in recent years, Wireless Sensor Network (WSN) has become a promising research project. WSN is widely applied in a number of fields such as military, environmental monitoring, space exploration and so on. The non-line-of-sight (NLOS) localization is one of the most essential techniques for WSN. However, the NLOS propagation of WSN is largely influenced by many factors. Hence, a triple filters mixed </a:t>
            </a:r>
            <a:r>
              <a:rPr lang="en-US" sz="2000" dirty="0" err="1" smtClean="0">
                <a:latin typeface="Times New Roman" pitchFamily="18" charset="0"/>
                <a:cs typeface="Times New Roman" pitchFamily="18" charset="0"/>
              </a:rPr>
              <a:t>Kalman</a:t>
            </a:r>
            <a:r>
              <a:rPr lang="en-US" sz="2000" dirty="0" smtClean="0">
                <a:latin typeface="Times New Roman" pitchFamily="18" charset="0"/>
                <a:cs typeface="Times New Roman" pitchFamily="18" charset="0"/>
              </a:rPr>
              <a:t> Filter (KF) and Unscented </a:t>
            </a:r>
            <a:r>
              <a:rPr lang="en-US" sz="2000" dirty="0" err="1" smtClean="0">
                <a:latin typeface="Times New Roman" pitchFamily="18" charset="0"/>
                <a:cs typeface="Times New Roman" pitchFamily="18" charset="0"/>
              </a:rPr>
              <a:t>Kalman</a:t>
            </a:r>
            <a:r>
              <a:rPr lang="en-US" sz="2000" dirty="0" smtClean="0">
                <a:latin typeface="Times New Roman" pitchFamily="18" charset="0"/>
                <a:cs typeface="Times New Roman" pitchFamily="18" charset="0"/>
              </a:rPr>
              <a:t> Filter (UKF) voting algorithm based on Fuzzy-C-Means (FCM) and residual analysis (TF-FCM) has been proposed to cope with this problem. </a:t>
            </a:r>
          </a:p>
          <a:p>
            <a:pPr algn="just">
              <a:lnSpc>
                <a:spcPct val="120000"/>
              </a:lnSpc>
            </a:pPr>
            <a:endParaRPr lang="en-US" sz="2400" dirty="0" smtClean="0"/>
          </a:p>
          <a:p>
            <a:pPr algn="just">
              <a:lnSpc>
                <a:spcPct val="120000"/>
              </a:lnSpc>
            </a:pPr>
            <a:endParaRPr lang="en-US" sz="2400" dirty="0" smtClean="0"/>
          </a:p>
          <a:p>
            <a:pPr algn="just">
              <a:lnSpc>
                <a:spcPct val="120000"/>
              </a:lnSpc>
            </a:pPr>
            <a:endParaRPr lang="en-US" sz="2400" dirty="0" smtClean="0"/>
          </a:p>
          <a:p>
            <a:pPr algn="just">
              <a:lnSpc>
                <a:spcPct val="120000"/>
              </a:lnSpc>
            </a:pPr>
            <a:endParaRPr lang="en-US" sz="24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fontScale="62500" lnSpcReduction="20000"/>
          </a:bodyPr>
          <a:lstStyle/>
          <a:p>
            <a:pPr algn="just">
              <a:lnSpc>
                <a:spcPct val="170000"/>
              </a:lnSpc>
            </a:pPr>
            <a:r>
              <a:rPr lang="en-US" dirty="0" smtClean="0">
                <a:latin typeface="Times New Roman" pitchFamily="18" charset="0"/>
                <a:cs typeface="Times New Roman" pitchFamily="18" charset="0"/>
              </a:rPr>
              <a:t>Firstly, an NLOS identification algorithm based on residual analysis is used to identify NLOS errors. Then, an NLOS correction algorithm based on voting and NLOS errors classification algorithm based on FCM are used to process the NLOS measurements. Hard NLOS measurements and soft NLOS measurements are classified by FCM classification. Secondly, KF and UKF are applied to filter two categories of NLOS measurements. Thirdly, maximum likelihood localization (ML) is employed to estimate the position of mobile nodes. The simulation result confirms that the accuracy and robustness of TF-FCM are better than IMM, UKF and KF. Finally, an experiment is conducted to test and verify our algorithm which obtains higher localization accuracy.</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System</a:t>
            </a:r>
            <a:endParaRPr lang="en-US" dirty="0"/>
          </a:p>
        </p:txBody>
      </p:sp>
      <p:sp>
        <p:nvSpPr>
          <p:cNvPr id="3" name="Content Placeholder 2"/>
          <p:cNvSpPr>
            <a:spLocks noGrp="1"/>
          </p:cNvSpPr>
          <p:nvPr>
            <p:ph idx="1"/>
          </p:nvPr>
        </p:nvSpPr>
        <p:spPr>
          <a:xfrm>
            <a:off x="1435608" y="1066800"/>
            <a:ext cx="7498080" cy="5791200"/>
          </a:xfrm>
        </p:spPr>
        <p:txBody>
          <a:bodyPr>
            <a:noAutofit/>
          </a:bodyPr>
          <a:lstStyle/>
          <a:p>
            <a:pPr algn="just">
              <a:lnSpc>
                <a:spcPct val="170000"/>
              </a:lnSpc>
              <a:buNone/>
            </a:pPr>
            <a:r>
              <a:rPr lang="en-US" sz="1800" dirty="0" smtClean="0">
                <a:latin typeface="Times New Roman" pitchFamily="18" charset="0"/>
                <a:cs typeface="Times New Roman" pitchFamily="18" charset="0"/>
              </a:rPr>
              <a:t>	For the localization methods based on WSN, the four main measurement methods to locate the mobile node consist of received signal strength (RSS) [</a:t>
            </a:r>
            <a:r>
              <a:rPr lang="en-US" sz="1800" dirty="0" smtClean="0">
                <a:latin typeface="Times New Roman" pitchFamily="18" charset="0"/>
                <a:cs typeface="Times New Roman" pitchFamily="18" charset="0"/>
                <a:hlinkClick r:id="rId2"/>
              </a:rPr>
              <a:t>20</a:t>
            </a:r>
            <a:r>
              <a:rPr lang="en-US" sz="1800" dirty="0" smtClean="0">
                <a:latin typeface="Times New Roman" pitchFamily="18" charset="0"/>
                <a:cs typeface="Times New Roman" pitchFamily="18" charset="0"/>
              </a:rPr>
              <a:t>], angle of arrival (AOA) [</a:t>
            </a:r>
            <a:r>
              <a:rPr lang="en-US" sz="1800" dirty="0" smtClean="0">
                <a:latin typeface="Times New Roman" pitchFamily="18" charset="0"/>
                <a:cs typeface="Times New Roman" pitchFamily="18" charset="0"/>
                <a:hlinkClick r:id="rId2"/>
              </a:rPr>
              <a:t>21</a:t>
            </a:r>
            <a:r>
              <a:rPr lang="en-US" sz="1800" dirty="0" smtClean="0">
                <a:latin typeface="Times New Roman" pitchFamily="18" charset="0"/>
                <a:cs typeface="Times New Roman" pitchFamily="18" charset="0"/>
              </a:rPr>
              <a:t>], time of arrival (TOA) [</a:t>
            </a:r>
            <a:r>
              <a:rPr lang="en-US" sz="1800" dirty="0" smtClean="0">
                <a:latin typeface="Times New Roman" pitchFamily="18" charset="0"/>
                <a:cs typeface="Times New Roman" pitchFamily="18" charset="0"/>
                <a:hlinkClick r:id="rId2"/>
              </a:rPr>
              <a:t>22</a:t>
            </a:r>
            <a:r>
              <a:rPr lang="en-US" sz="1800" dirty="0" smtClean="0">
                <a:latin typeface="Times New Roman" pitchFamily="18" charset="0"/>
                <a:cs typeface="Times New Roman" pitchFamily="18" charset="0"/>
              </a:rPr>
              <a:t>] or time difference of arrival (TDOA) [</a:t>
            </a:r>
            <a:r>
              <a:rPr lang="en-US" sz="1800" dirty="0" smtClean="0">
                <a:latin typeface="Times New Roman" pitchFamily="18" charset="0"/>
                <a:cs typeface="Times New Roman" pitchFamily="18" charset="0"/>
                <a:hlinkClick r:id="rId2"/>
              </a:rPr>
              <a:t>23</a:t>
            </a:r>
            <a:r>
              <a:rPr lang="en-US" sz="1800" dirty="0" smtClean="0">
                <a:latin typeface="Times New Roman" pitchFamily="18" charset="0"/>
                <a:cs typeface="Times New Roman" pitchFamily="18" charset="0"/>
              </a:rPr>
              <a:t>]. If there is direct propagation, also known as line-of-sight (LOS), between the beacon nodes and the mobile node, we can obtain the accurate position of the mobile node through the filtering algorithms. However, one of the major challenges in wireless positioning technology is the non-line of sight (NLOS) problem [</a:t>
            </a:r>
            <a:r>
              <a:rPr lang="en-US" sz="1800" dirty="0" smtClean="0">
                <a:latin typeface="Times New Roman" pitchFamily="18" charset="0"/>
                <a:cs typeface="Times New Roman" pitchFamily="18" charset="0"/>
                <a:hlinkClick r:id="rId2"/>
              </a:rPr>
              <a:t>24</a:t>
            </a:r>
            <a:r>
              <a:rPr lang="en-US" sz="1800" dirty="0" smtClean="0">
                <a:latin typeface="Times New Roman" pitchFamily="18" charset="0"/>
                <a:cs typeface="Times New Roman" pitchFamily="18" charset="0"/>
              </a:rPr>
              <a:t>], which occurs when direct line-of-sight is blocked between the beacon and mobile nodes. In the case of NLOS, the propagation time of the signal is increased because the radio waves are reflected by the scatter or penetrate the blocking object [</a:t>
            </a:r>
            <a:r>
              <a:rPr lang="en-US" sz="1800" dirty="0" smtClean="0">
                <a:latin typeface="Times New Roman" pitchFamily="18" charset="0"/>
                <a:cs typeface="Times New Roman" pitchFamily="18" charset="0"/>
                <a:hlinkClick r:id="rId2"/>
              </a:rPr>
              <a:t>25</a:t>
            </a:r>
            <a:r>
              <a:rPr lang="en-US" sz="1800" dirty="0" smtClean="0">
                <a:latin typeface="Times New Roman" pitchFamily="18" charset="0"/>
                <a:cs typeface="Times New Roman" pitchFamily="18" charset="0"/>
              </a:rPr>
              <a:t>]. Therefore, the WSN based localization in the complex NLOS environment is still a challenging problem.</a:t>
            </a:r>
            <a:endParaRPr lang="en-US" sz="18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In this paper, we propose a hierarchical voting based mixed filter (HVMF) localization algorithm to mitigate the NLOS error, which is suitable for a 2D scenario. We firstly use the hierarchical voting method to obtain the initial position estimation of a mobile node, and the probability of including the NLOS errors is obtained. </a:t>
            </a:r>
          </a:p>
          <a:p>
            <a:pPr algn="just">
              <a:lnSpc>
                <a:spcPct val="150000"/>
              </a:lnSpc>
              <a:buNone/>
            </a:pPr>
            <a:r>
              <a:rPr lang="en-US" sz="2000" dirty="0" smtClean="0">
                <a:latin typeface="Times New Roman" pitchFamily="18" charset="0"/>
                <a:cs typeface="Times New Roman" pitchFamily="18" charset="0"/>
              </a:rPr>
              <a:t>Then, a mixed square root unscented </a:t>
            </a:r>
            <a:r>
              <a:rPr lang="en-US" sz="2000" dirty="0" err="1" smtClean="0">
                <a:latin typeface="Times New Roman" pitchFamily="18" charset="0"/>
                <a:cs typeface="Times New Roman" pitchFamily="18" charset="0"/>
              </a:rPr>
              <a:t>Kalman</a:t>
            </a:r>
            <a:r>
              <a:rPr lang="en-US" sz="2000" dirty="0" smtClean="0">
                <a:latin typeface="Times New Roman" pitchFamily="18" charset="0"/>
                <a:cs typeface="Times New Roman" pitchFamily="18" charset="0"/>
              </a:rPr>
              <a:t> filter (SRUKF) and particle filter (PF) method based on the probability is proposed to filter the larger measurement error. Finally, the convex optimization and maximum likelihood estimation method is proposed to estimate the position of the mobile node. The main contributions of this paper are given as follows:</a:t>
            </a:r>
          </a:p>
          <a:p>
            <a:endParaRPr lang="en-US" sz="1800" dirty="0" smtClean="0"/>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60000"/>
              </a:lnSpc>
              <a:buNone/>
            </a:pPr>
            <a:r>
              <a:rPr lang="en-US" sz="2000" dirty="0" smtClean="0">
                <a:latin typeface="Times New Roman" pitchFamily="18" charset="0"/>
                <a:cs typeface="Times New Roman" pitchFamily="18" charset="0"/>
              </a:rPr>
              <a:t>(1) The proposed condition detection and distance correction method based on hierarchical voting does not require identification of the propagation state, and it is independent of the physical measurement ways.</a:t>
            </a:r>
          </a:p>
          <a:p>
            <a:pPr algn="just">
              <a:lnSpc>
                <a:spcPct val="160000"/>
              </a:lnSpc>
              <a:buNone/>
            </a:pPr>
            <a:endParaRPr lang="en-US" sz="2000" dirty="0" smtClean="0">
              <a:latin typeface="Times New Roman" pitchFamily="18" charset="0"/>
              <a:cs typeface="Times New Roman" pitchFamily="18" charset="0"/>
            </a:endParaRPr>
          </a:p>
          <a:p>
            <a:pPr algn="just">
              <a:lnSpc>
                <a:spcPct val="160000"/>
              </a:lnSpc>
              <a:buNone/>
            </a:pPr>
            <a:r>
              <a:rPr lang="en-US" sz="2000" dirty="0" smtClean="0">
                <a:latin typeface="Times New Roman" pitchFamily="18" charset="0"/>
                <a:cs typeface="Times New Roman" pitchFamily="18" charset="0"/>
              </a:rPr>
              <a:t>(2) A mixed SRUKF and PF method is proposed to filter the larger measurement error. The proposed method only needs the parameter of measurement noise in the LOS condition. It does not require any prior information about the NLOS errors. Therefore, the proposed method can be widely used in other wireless localization methods.</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914400"/>
            <a:ext cx="7498080" cy="5334000"/>
          </a:xfrm>
        </p:spPr>
        <p:txBody>
          <a:bodyPr>
            <a:normAutofit/>
          </a:bodyPr>
          <a:lstStyle/>
          <a:p>
            <a:pPr algn="just">
              <a:lnSpc>
                <a:spcPct val="150000"/>
              </a:lnSpc>
              <a:buNone/>
            </a:pPr>
            <a:r>
              <a:rPr lang="en-US" sz="2000" dirty="0" smtClean="0">
                <a:latin typeface="Times New Roman" pitchFamily="18" charset="0"/>
                <a:cs typeface="Times New Roman" pitchFamily="18" charset="0"/>
              </a:rPr>
              <a:t>3) In this paper, we assume that the measurement model is based on TOA. The proposed localization method could easily extend to other measurement model such as TDOA and RSS.</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4) We compare the performance of the proposed method when the NLOS error obeys different distributions. The simulation results show that the proposed method is robust to the NLOS errors.</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672</TotalTime>
  <Words>550</Words>
  <Application>Microsoft Office PowerPoint</Application>
  <PresentationFormat>On-screen Show (4:3)</PresentationFormat>
  <Paragraphs>22</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Solstice</vt:lpstr>
      <vt:lpstr> </vt:lpstr>
      <vt:lpstr>Abstract</vt:lpstr>
      <vt:lpstr>Slide 3</vt:lpstr>
      <vt:lpstr>Existing System</vt:lpstr>
      <vt:lpstr>PROPOSED SYSTEM :</vt:lpstr>
      <vt:lpstr>Slide 6</vt:lpstr>
      <vt:lpstr>Slide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224</cp:revision>
  <dcterms:created xsi:type="dcterms:W3CDTF">2006-08-16T00:00:00Z</dcterms:created>
  <dcterms:modified xsi:type="dcterms:W3CDTF">2020-02-13T14:06:33Z</dcterms:modified>
</cp:coreProperties>
</file>