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312" r:id="rId4"/>
    <p:sldId id="260" r:id="rId5"/>
    <p:sldId id="262" r:id="rId6"/>
    <p:sldId id="263" r:id="rId7"/>
    <p:sldId id="294" r:id="rId8"/>
    <p:sldId id="298" r:id="rId9"/>
    <p:sldId id="310" r:id="rId10"/>
    <p:sldId id="311" r:id="rId11"/>
    <p:sldId id="296" r:id="rId12"/>
    <p:sldId id="295" r:id="rId13"/>
    <p:sldId id="307" r:id="rId14"/>
    <p:sldId id="308"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25-Jan-21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200" y="914400"/>
            <a:ext cx="7467600" cy="4800600"/>
          </a:xfrm>
        </p:spPr>
        <p:txBody>
          <a:bodyPr>
            <a:normAutofit fontScale="90000"/>
          </a:bodyPr>
          <a:lstStyle/>
          <a:p>
            <a:pPr algn="ct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A Cooperative </a:t>
            </a:r>
            <a:r>
              <a:rPr lang="en-US" b="1" dirty="0" err="1" smtClean="0"/>
              <a:t>Coevolution</a:t>
            </a:r>
            <a:r>
              <a:rPr lang="en-US" b="1" dirty="0" smtClean="0"/>
              <a:t> Genetic Programming Hyper-Heuristic Approach for On-line Resource Allocation in Container based Clouds</a:t>
            </a:r>
            <a:r>
              <a:rPr lang="en-US" b="1" dirty="0" smtClean="0"/>
              <a:t/>
            </a:r>
            <a:br>
              <a:rPr lang="en-US" b="1" dirty="0" smtClean="0"/>
            </a:br>
            <a:r>
              <a:rPr lang="en-US" b="1" dirty="0" smtClean="0"/>
              <a:t/>
            </a:r>
            <a:br>
              <a:rPr lang="en-US" b="1" dirty="0" smtClean="0"/>
            </a:br>
            <a:r>
              <a:rPr lang="en-US" b="1" dirty="0" smtClean="0"/>
              <a:t/>
            </a:r>
            <a:br>
              <a:rPr lang="en-US" b="1" dirty="0" smtClean="0"/>
            </a:br>
            <a:endParaRPr lang="en-US" sz="44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914400"/>
            <a:ext cx="7498080" cy="5334000"/>
          </a:xfrm>
        </p:spPr>
        <p:txBody>
          <a:bodyPr>
            <a:noAutofit/>
          </a:bodyPr>
          <a:lstStyle/>
          <a:p>
            <a:pPr algn="just">
              <a:lnSpc>
                <a:spcPct val="150000"/>
              </a:lnSpc>
              <a:buNone/>
            </a:pPr>
            <a:r>
              <a:rPr lang="en-US" sz="2000" dirty="0" smtClean="0"/>
              <a:t>Containers </a:t>
            </a:r>
            <a:r>
              <a:rPr lang="en-US" sz="2000" dirty="0" smtClean="0"/>
              <a:t>are lightweight and provide the potential to reduce more energy consumption of data centers than Virtual Machines (VMs) in container-based clouds. The on-line resource allocation is the most common operation in clouds. However, the on-line Resource Allocation in Container-based clouds (RAC) is new and challenging because of its two-level architecture, i.e. the allocations of containers to VMs and the allocation of VMs to physical machines. These two allocations interact with each other, and hence cannot be made separately. Since on-line container allocation requires a real-time response, most current allocation techniques rely on heuristics (e.g. First Fit and Best Fit), which do not consider the comprehensive information such as workload patterns and VM types. </a:t>
            </a:r>
            <a:endParaRPr lang="en-US" sz="2000" dirty="0" smtClean="0"/>
          </a:p>
          <a:p>
            <a:pPr>
              <a:buNone/>
            </a:pPr>
            <a:endParaRPr lang="en-US" sz="2400" dirty="0" smtClean="0"/>
          </a:p>
          <a:p>
            <a:pPr>
              <a:buNone/>
            </a:pPr>
            <a:endParaRPr lang="en-US" sz="2400" dirty="0" smtClean="0"/>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fontScale="62500" lnSpcReduction="20000"/>
          </a:bodyPr>
          <a:lstStyle/>
          <a:p>
            <a:pPr algn="just">
              <a:lnSpc>
                <a:spcPct val="160000"/>
              </a:lnSpc>
              <a:buNone/>
            </a:pPr>
            <a:r>
              <a:rPr lang="en-US" dirty="0" smtClean="0">
                <a:latin typeface="Times New Roman" pitchFamily="18" charset="0"/>
                <a:cs typeface="Times New Roman" pitchFamily="18" charset="0"/>
              </a:rPr>
              <a:t>As a result, resources are not used efficiently and the energy consumption is not sufficiently optimized. We first propose a novel model of the on-line RAC problem with the consideration of VM overheads, VM types and an affinity constraint. Then, we design a Cooperative </a:t>
            </a:r>
            <a:r>
              <a:rPr lang="en-US" dirty="0" err="1" smtClean="0">
                <a:latin typeface="Times New Roman" pitchFamily="18" charset="0"/>
                <a:cs typeface="Times New Roman" pitchFamily="18" charset="0"/>
              </a:rPr>
              <a:t>Coevolution</a:t>
            </a:r>
            <a:r>
              <a:rPr lang="en-US" dirty="0" smtClean="0">
                <a:latin typeface="Times New Roman" pitchFamily="18" charset="0"/>
                <a:cs typeface="Times New Roman" pitchFamily="18" charset="0"/>
              </a:rPr>
              <a:t> Genetic Programming (CCGP) hyper-heuristic approach to solve the RAC problem. The CCGP can learn the workload patterns and VM types from historical workload traces and generate allocation rules. The experiments show significant improvement in energy consumption compared to the state-of-the-art algorithms.</a:t>
            </a:r>
          </a:p>
          <a:p>
            <a:pPr algn="just">
              <a:lnSpc>
                <a:spcPct val="160000"/>
              </a:lnSpc>
            </a:pPr>
            <a:r>
              <a:rPr lang="en-US" b="1" dirty="0" smtClean="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r>
              <a:rPr lang="en-US" sz="2000" dirty="0" smtClean="0">
                <a:latin typeface="Times New Roman" pitchFamily="18" charset="0"/>
                <a:cs typeface="Times New Roman" pitchFamily="18" charset="0"/>
              </a:rPr>
              <a:t>Container technology has become a new trend in both the software industry and cloud computing. Containers support the fast development of web applications and they have the potential to reduce energy consumption in data centers. Containers are usually first allocated to virtual machines (VMs) and VMs are allocated to physical machines. The container allocations a challenging task which involves a two-level allocation problem. Current research overly simplifies the container allocation into a one-level allocation problem and uses simple rule-based approaches to solve the problem. As a result, resource is not allocated efficiently which leads to high energy consumption. This paper provides a novel definition of the two-level container allocation </a:t>
            </a:r>
            <a:r>
              <a:rPr lang="en-US" sz="2000" dirty="0" smtClean="0">
                <a:latin typeface="Times New Roman" pitchFamily="18" charset="0"/>
                <a:cs typeface="Times New Roman" pitchFamily="18" charset="0"/>
              </a:rPr>
              <a:t>problem.</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rmAutofit lnSpcReduction="10000"/>
          </a:bodyPr>
          <a:lstStyle/>
          <a:p>
            <a:pPr lvl="0" algn="just">
              <a:lnSpc>
                <a:spcPct val="150000"/>
              </a:lnSpc>
            </a:pPr>
            <a:r>
              <a:rPr lang="en-US" sz="2000" dirty="0" smtClean="0">
                <a:latin typeface="Times New Roman" pitchFamily="18" charset="0"/>
                <a:cs typeface="Times New Roman" pitchFamily="18" charset="0"/>
              </a:rPr>
              <a:t>Online container allocation problem allocates containers to PMs immediately when containers arrive with the aim of achieving the lowest energy consumption.</a:t>
            </a:r>
          </a:p>
          <a:p>
            <a:pPr algn="just">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Using containers can reduce energy consumption from data centers . However, the problem of online container allocation (container allocation in short) is new and challenging to solve due to its NP-completeness.</a:t>
            </a:r>
          </a:p>
          <a:p>
            <a:pPr algn="just">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major drawback of the simplification is that their allocation approaches can only be used in a narrow range of scenarios where all containers can be co-located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pPr>
            <a:endParaRPr lang="en-US" sz="2000" dirty="0" smtClean="0"/>
          </a:p>
          <a:p>
            <a:pPr algn="just">
              <a:lnSpc>
                <a:spcPct val="150000"/>
              </a:lnSpc>
            </a:pPr>
            <a:r>
              <a:rPr lang="en-US" sz="2000" dirty="0" smtClean="0">
                <a:latin typeface="Times New Roman" pitchFamily="18" charset="0"/>
                <a:cs typeface="Times New Roman" pitchFamily="18" charset="0"/>
              </a:rPr>
              <a:t>We develop a hybrid approach using genetic programming hyper-heuristics combined with human-designed rules to solve the problem. The experiments show that our hybrid approach is able to significantly reduce energy consumption than solely using human-designed rules.</a:t>
            </a:r>
          </a:p>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r>
              <a:rPr lang="en-US" sz="2000" dirty="0" smtClean="0">
                <a:latin typeface="Times New Roman" pitchFamily="18" charset="0"/>
                <a:cs typeface="Times New Roman" pitchFamily="18" charset="0"/>
              </a:rPr>
              <a:t>.</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ADVANTAGE</a:t>
            </a:r>
            <a:endParaRPr lang="en-US" dirty="0"/>
          </a:p>
        </p:txBody>
      </p:sp>
      <p:sp>
        <p:nvSpPr>
          <p:cNvPr id="3" name="Content Placeholder 2"/>
          <p:cNvSpPr>
            <a:spLocks noGrp="1"/>
          </p:cNvSpPr>
          <p:nvPr>
            <p:ph idx="1"/>
          </p:nvPr>
        </p:nvSpPr>
        <p:spPr>
          <a:xfrm>
            <a:off x="1066800" y="1219200"/>
            <a:ext cx="7866888" cy="5029200"/>
          </a:xfrm>
        </p:spPr>
        <p:txBody>
          <a:bodyPr>
            <a:normAutofit/>
          </a:bodyPr>
          <a:lstStyle/>
          <a:p>
            <a:pPr lvl="0">
              <a:lnSpc>
                <a:spcPct val="150000"/>
              </a:lnSpc>
            </a:pPr>
            <a:r>
              <a:rPr lang="en-US" sz="2000" dirty="0" smtClean="0">
                <a:latin typeface="Times New Roman" pitchFamily="18" charset="0"/>
                <a:cs typeface="Times New Roman" pitchFamily="18" charset="0"/>
              </a:rPr>
              <a:t>To introduce a novel problem definition for two-level container allocation.</a:t>
            </a:r>
          </a:p>
          <a:p>
            <a:pPr lvl="0">
              <a:lnSpc>
                <a:spcPct val="150000"/>
              </a:lnSpc>
            </a:pPr>
            <a:r>
              <a:rPr lang="en-US" sz="2000" dirty="0" smtClean="0">
                <a:latin typeface="Times New Roman" pitchFamily="18" charset="0"/>
                <a:cs typeface="Times New Roman" pitchFamily="18" charset="0"/>
              </a:rPr>
              <a:t>To develop a hybrid approach GPHH and human-designed rules.</a:t>
            </a:r>
          </a:p>
          <a:p>
            <a:pPr lvl="0">
              <a:lnSpc>
                <a:spcPct val="150000"/>
              </a:lnSpc>
            </a:pPr>
            <a:r>
              <a:rPr lang="en-US" sz="2000" dirty="0" smtClean="0">
                <a:latin typeface="Times New Roman" pitchFamily="18" charset="0"/>
                <a:cs typeface="Times New Roman" pitchFamily="18" charset="0"/>
              </a:rPr>
              <a:t>To evaluate our proposed approach on benchmark datasets.</a:t>
            </a:r>
          </a:p>
          <a:p>
            <a:pPr>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6" name="Content Placeholder 5" descr="PDF) A Hybrid Genetic Programming Hyper-Heuristic Approach for Online  Two-level Resource Allocation in Container-based Clouds"/>
          <p:cNvPicPr>
            <a:picLocks noGrp="1"/>
          </p:cNvPicPr>
          <p:nvPr>
            <p:ph idx="1"/>
          </p:nvPr>
        </p:nvPicPr>
        <p:blipFill>
          <a:blip r:embed="rId2"/>
          <a:srcRect/>
          <a:stretch>
            <a:fillRect/>
          </a:stretch>
        </p:blipFill>
        <p:spPr bwMode="auto">
          <a:xfrm>
            <a:off x="3660775" y="2324100"/>
            <a:ext cx="3048000" cy="304800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19200"/>
          <a:ext cx="7497762" cy="4394200"/>
        </p:xfrm>
        <a:graphic>
          <a:graphicData uri="http://schemas.openxmlformats.org/drawingml/2006/table">
            <a:tbl>
              <a:tblPr firstRow="1" bandRow="1">
                <a:tableStyleId>{5C22544A-7EE6-4342-B048-85BDC9FD1C3A}</a:tableStyleId>
              </a:tblPr>
              <a:tblGrid>
                <a:gridCol w="2133600"/>
                <a:gridCol w="2057400"/>
                <a:gridCol w="3306762"/>
              </a:tblGrid>
              <a:tr h="370840">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70840">
                <a:tc>
                  <a:txBody>
                    <a:bodyPr/>
                    <a:lstStyle/>
                    <a:p>
                      <a:pPr algn="just"/>
                      <a:r>
                        <a:rPr kumimoji="0" lang="en-US" sz="1800" kern="1200" dirty="0" smtClean="0">
                          <a:solidFill>
                            <a:schemeClr val="dk1"/>
                          </a:solidFill>
                          <a:latin typeface="+mn-lt"/>
                          <a:ea typeface="+mn-ea"/>
                          <a:cs typeface="+mn-cs"/>
                        </a:rPr>
                        <a:t>“Securing the infrastructure and the workloads of </a:t>
                      </a:r>
                      <a:r>
                        <a:rPr kumimoji="0" lang="en-US" sz="1800" kern="1200" dirty="0" err="1" smtClean="0">
                          <a:solidFill>
                            <a:schemeClr val="dk1"/>
                          </a:solidFill>
                          <a:latin typeface="+mn-lt"/>
                          <a:ea typeface="+mn-ea"/>
                          <a:cs typeface="+mn-cs"/>
                        </a:rPr>
                        <a:t>linux</a:t>
                      </a:r>
                      <a:r>
                        <a:rPr kumimoji="0" lang="en-US" sz="1800" kern="1200" dirty="0" smtClean="0">
                          <a:solidFill>
                            <a:schemeClr val="dk1"/>
                          </a:solidFill>
                          <a:latin typeface="+mn-lt"/>
                          <a:ea typeface="+mn-ea"/>
                          <a:cs typeface="+mn-cs"/>
                        </a:rPr>
                        <a:t> containers,”</a:t>
                      </a:r>
                      <a:endParaRPr lang="en-US" dirty="0">
                        <a:latin typeface="Times New Roman" pitchFamily="18" charset="0"/>
                        <a:cs typeface="Times New Roman" pitchFamily="18" charset="0"/>
                      </a:endParaRPr>
                    </a:p>
                  </a:txBody>
                  <a:tcPr/>
                </a:tc>
                <a:tc>
                  <a:txBody>
                    <a:bodyPr/>
                    <a:lstStyle/>
                    <a:p>
                      <a:pPr algn="just"/>
                      <a:r>
                        <a:rPr kumimoji="0" lang="en-US" sz="1800" kern="1200" dirty="0" smtClean="0">
                          <a:solidFill>
                            <a:schemeClr val="dk1"/>
                          </a:solidFill>
                          <a:latin typeface="+mn-lt"/>
                          <a:ea typeface="+mn-ea"/>
                          <a:cs typeface="+mn-cs"/>
                        </a:rPr>
                        <a:t>M. </a:t>
                      </a:r>
                      <a:r>
                        <a:rPr kumimoji="0" lang="en-US" sz="1800" kern="1200" dirty="0" err="1" smtClean="0">
                          <a:solidFill>
                            <a:schemeClr val="dk1"/>
                          </a:solidFill>
                          <a:latin typeface="+mn-lt"/>
                          <a:ea typeface="+mn-ea"/>
                          <a:cs typeface="+mn-cs"/>
                        </a:rPr>
                        <a:t>Mattetti</a:t>
                      </a:r>
                      <a:r>
                        <a:rPr kumimoji="0" lang="en-US" sz="1800" kern="1200" dirty="0" smtClean="0">
                          <a:solidFill>
                            <a:schemeClr val="dk1"/>
                          </a:solidFill>
                          <a:latin typeface="+mn-lt"/>
                          <a:ea typeface="+mn-ea"/>
                          <a:cs typeface="+mn-cs"/>
                        </a:rPr>
                        <a:t>, A. </a:t>
                      </a:r>
                      <a:r>
                        <a:rPr kumimoji="0" lang="en-US" sz="1800" kern="1200" dirty="0" err="1" smtClean="0">
                          <a:solidFill>
                            <a:schemeClr val="dk1"/>
                          </a:solidFill>
                          <a:latin typeface="+mn-lt"/>
                          <a:ea typeface="+mn-ea"/>
                          <a:cs typeface="+mn-cs"/>
                        </a:rPr>
                        <a:t>Shulman-Peleg</a:t>
                      </a:r>
                      <a:r>
                        <a:rPr kumimoji="0" lang="en-US" sz="1800" kern="1200" dirty="0" smtClean="0">
                          <a:solidFill>
                            <a:schemeClr val="dk1"/>
                          </a:solidFill>
                          <a:latin typeface="+mn-lt"/>
                          <a:ea typeface="+mn-ea"/>
                          <a:cs typeface="+mn-cs"/>
                        </a:rPr>
                        <a:t>, Y. </a:t>
                      </a:r>
                      <a:r>
                        <a:rPr kumimoji="0" lang="en-US" sz="1800" kern="1200" dirty="0" err="1" smtClean="0">
                          <a:solidFill>
                            <a:schemeClr val="dk1"/>
                          </a:solidFill>
                          <a:latin typeface="+mn-lt"/>
                          <a:ea typeface="+mn-ea"/>
                          <a:cs typeface="+mn-cs"/>
                        </a:rPr>
                        <a:t>Allouche</a:t>
                      </a:r>
                      <a:r>
                        <a:rPr kumimoji="0" lang="en-US" sz="1800" kern="1200" dirty="0" smtClean="0">
                          <a:solidFill>
                            <a:schemeClr val="dk1"/>
                          </a:solidFill>
                          <a:latin typeface="+mn-lt"/>
                          <a:ea typeface="+mn-ea"/>
                          <a:cs typeface="+mn-cs"/>
                        </a:rPr>
                        <a:t>, A. </a:t>
                      </a:r>
                      <a:r>
                        <a:rPr kumimoji="0" lang="en-US" sz="1800" kern="1200" dirty="0" err="1" smtClean="0">
                          <a:solidFill>
                            <a:schemeClr val="dk1"/>
                          </a:solidFill>
                          <a:latin typeface="+mn-lt"/>
                          <a:ea typeface="+mn-ea"/>
                          <a:cs typeface="+mn-cs"/>
                        </a:rPr>
                        <a:t>Corradi</a:t>
                      </a:r>
                      <a:r>
                        <a:rPr kumimoji="0" lang="en-US" sz="1800" kern="1200" dirty="0" smtClean="0">
                          <a:solidFill>
                            <a:schemeClr val="dk1"/>
                          </a:solidFill>
                          <a:latin typeface="+mn-lt"/>
                          <a:ea typeface="+mn-ea"/>
                          <a:cs typeface="+mn-cs"/>
                        </a:rPr>
                        <a:t>, S. </a:t>
                      </a:r>
                      <a:r>
                        <a:rPr kumimoji="0" lang="en-US" sz="1800" kern="1200" dirty="0" err="1" smtClean="0">
                          <a:solidFill>
                            <a:schemeClr val="dk1"/>
                          </a:solidFill>
                          <a:latin typeface="+mn-lt"/>
                          <a:ea typeface="+mn-ea"/>
                          <a:cs typeface="+mn-cs"/>
                        </a:rPr>
                        <a:t>Dolev</a:t>
                      </a:r>
                      <a:r>
                        <a:rPr kumimoji="0" lang="en-US" sz="1800" kern="1200" dirty="0" smtClean="0">
                          <a:solidFill>
                            <a:schemeClr val="dk1"/>
                          </a:solidFill>
                          <a:latin typeface="+mn-lt"/>
                          <a:ea typeface="+mn-ea"/>
                          <a:cs typeface="+mn-cs"/>
                        </a:rPr>
                        <a:t>, and L. Foschini, </a:t>
                      </a:r>
                      <a:endParaRPr lang="en-US" dirty="0">
                        <a:latin typeface="Times New Roman" pitchFamily="18" charset="0"/>
                        <a:cs typeface="Times New Roman" pitchFamily="18" charset="0"/>
                      </a:endParaRPr>
                    </a:p>
                  </a:txBody>
                  <a:tcPr/>
                </a:tc>
                <a:tc>
                  <a:txBody>
                    <a:bodyPr/>
                    <a:lstStyle/>
                    <a:p>
                      <a:pPr algn="just"/>
                      <a:r>
                        <a:rPr kumimoji="0" lang="en-US" sz="1800" kern="1200" dirty="0" smtClean="0">
                          <a:solidFill>
                            <a:schemeClr val="dk1"/>
                          </a:solidFill>
                          <a:latin typeface="+mn-lt"/>
                          <a:ea typeface="+mn-ea"/>
                          <a:cs typeface="+mn-cs"/>
                        </a:rPr>
                        <a:t>One of the central building blocks of cloud and big data platforms today are Linux containers which became popular due to their ability to simplify the deployment and management of applications for scalability.</a:t>
                      </a:r>
                      <a:endParaRPr lang="en-US" dirty="0" smtClean="0">
                        <a:latin typeface="Times New Roman" pitchFamily="18" charset="0"/>
                        <a:cs typeface="Times New Roman" pitchFamily="18" charset="0"/>
                      </a:endParaRPr>
                    </a:p>
                  </a:txBody>
                  <a:tcPr/>
                </a:tc>
              </a:tr>
              <a:tr h="370840">
                <a:tc>
                  <a:txBody>
                    <a:bodyPr/>
                    <a:lstStyle/>
                    <a:p>
                      <a:pPr algn="just"/>
                      <a:r>
                        <a:rPr kumimoji="0" lang="en-US" sz="1800" kern="1200" dirty="0" smtClean="0">
                          <a:solidFill>
                            <a:schemeClr val="dk1"/>
                          </a:solidFill>
                          <a:latin typeface="+mn-lt"/>
                          <a:ea typeface="+mn-ea"/>
                          <a:cs typeface="+mn-cs"/>
                        </a:rPr>
                        <a:t>“A performance isolation analysis of disk-intensive workloads on container-based clouds,”</a:t>
                      </a:r>
                      <a:endParaRPr lang="en-US" dirty="0">
                        <a:latin typeface="Times New Roman" pitchFamily="18" charset="0"/>
                        <a:cs typeface="Times New Roman" pitchFamily="18" charset="0"/>
                      </a:endParaRPr>
                    </a:p>
                  </a:txBody>
                  <a:tcPr/>
                </a:tc>
                <a:tc>
                  <a:txBody>
                    <a:bodyPr/>
                    <a:lstStyle/>
                    <a:p>
                      <a:pPr algn="just"/>
                      <a:r>
                        <a:rPr kumimoji="0" lang="en-US" sz="1800" kern="1200" dirty="0" smtClean="0">
                          <a:solidFill>
                            <a:schemeClr val="dk1"/>
                          </a:solidFill>
                          <a:latin typeface="+mn-lt"/>
                          <a:ea typeface="+mn-ea"/>
                          <a:cs typeface="+mn-cs"/>
                        </a:rPr>
                        <a:t>M. G. Xavier, I. C. De Oliveira, F. D. Rossi, R. D. Dos </a:t>
                      </a:r>
                      <a:r>
                        <a:rPr kumimoji="0" lang="en-US" sz="1800" kern="1200" dirty="0" err="1" smtClean="0">
                          <a:solidFill>
                            <a:schemeClr val="dk1"/>
                          </a:solidFill>
                          <a:latin typeface="+mn-lt"/>
                          <a:ea typeface="+mn-ea"/>
                          <a:cs typeface="+mn-cs"/>
                        </a:rPr>
                        <a:t>Passos</a:t>
                      </a:r>
                      <a:r>
                        <a:rPr kumimoji="0" lang="en-US" sz="1800" kern="1200" dirty="0" smtClean="0">
                          <a:solidFill>
                            <a:schemeClr val="dk1"/>
                          </a:solidFill>
                          <a:latin typeface="+mn-lt"/>
                          <a:ea typeface="+mn-ea"/>
                          <a:cs typeface="+mn-cs"/>
                        </a:rPr>
                        <a:t>, K. J. </a:t>
                      </a:r>
                      <a:r>
                        <a:rPr kumimoji="0" lang="en-US" sz="1800" kern="1200" dirty="0" err="1" smtClean="0">
                          <a:solidFill>
                            <a:schemeClr val="dk1"/>
                          </a:solidFill>
                          <a:latin typeface="+mn-lt"/>
                          <a:ea typeface="+mn-ea"/>
                          <a:cs typeface="+mn-cs"/>
                        </a:rPr>
                        <a:t>Matteussi</a:t>
                      </a:r>
                      <a:r>
                        <a:rPr kumimoji="0" lang="en-US" sz="1800" kern="1200" dirty="0" smtClean="0">
                          <a:solidFill>
                            <a:schemeClr val="dk1"/>
                          </a:solidFill>
                          <a:latin typeface="+mn-lt"/>
                          <a:ea typeface="+mn-ea"/>
                          <a:cs typeface="+mn-cs"/>
                        </a:rPr>
                        <a:t>, and C. A. De Rose, </a:t>
                      </a:r>
                      <a:endParaRPr lang="en-US" dirty="0">
                        <a:latin typeface="Times New Roman" pitchFamily="18" charset="0"/>
                        <a:cs typeface="Times New Roman" pitchFamily="18" charset="0"/>
                      </a:endParaRPr>
                    </a:p>
                  </a:txBody>
                  <a:tcPr/>
                </a:tc>
                <a:tc>
                  <a:txBody>
                    <a:bodyPr/>
                    <a:lstStyle/>
                    <a:p>
                      <a:pPr algn="just"/>
                      <a:r>
                        <a:rPr kumimoji="0" lang="en-US" sz="1800" kern="1200" dirty="0" smtClean="0">
                          <a:solidFill>
                            <a:schemeClr val="dk1"/>
                          </a:solidFill>
                          <a:latin typeface="+mn-lt"/>
                          <a:ea typeface="+mn-ea"/>
                          <a:cs typeface="+mn-cs"/>
                        </a:rPr>
                        <a:t>The popularity of Cloud computing due to the increasing number of customers has led Cloud providers to adopt resource-sharing solutions to meet growing demand for infrastructure resources. </a:t>
                      </a:r>
                      <a:endParaRPr lang="en-US"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524000" y="533400"/>
          <a:ext cx="7239000" cy="5217160"/>
        </p:xfrm>
        <a:graphic>
          <a:graphicData uri="http://schemas.openxmlformats.org/drawingml/2006/table">
            <a:tbl>
              <a:tblPr firstRow="1" bandRow="1">
                <a:tableStyleId>{5C22544A-7EE6-4342-B048-85BDC9FD1C3A}</a:tableStyleId>
              </a:tblPr>
              <a:tblGrid>
                <a:gridCol w="2133600"/>
                <a:gridCol w="1981200"/>
                <a:gridCol w="3124200"/>
              </a:tblGrid>
              <a:tr h="370840">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70840">
                <a:tc>
                  <a:txBody>
                    <a:bodyPr/>
                    <a:lstStyle/>
                    <a:p>
                      <a:pPr algn="just"/>
                      <a:r>
                        <a:rPr kumimoji="0" lang="en-US" sz="1800" kern="1200" dirty="0" smtClean="0">
                          <a:solidFill>
                            <a:schemeClr val="dk1"/>
                          </a:solidFill>
                          <a:latin typeface="+mn-lt"/>
                          <a:ea typeface="+mn-ea"/>
                          <a:cs typeface="+mn-cs"/>
                        </a:rPr>
                        <a:t>The true cost of containing: A </a:t>
                      </a:r>
                      <a:r>
                        <a:rPr kumimoji="0" lang="en-US" sz="1800" kern="1200" dirty="0" err="1" smtClean="0">
                          <a:solidFill>
                            <a:schemeClr val="dk1"/>
                          </a:solidFill>
                          <a:latin typeface="+mn-lt"/>
                          <a:ea typeface="+mn-ea"/>
                          <a:cs typeface="+mn-cs"/>
                        </a:rPr>
                        <a:t>gvisor</a:t>
                      </a:r>
                      <a:r>
                        <a:rPr kumimoji="0" lang="en-US" sz="1800" kern="1200" dirty="0" smtClean="0">
                          <a:solidFill>
                            <a:schemeClr val="dk1"/>
                          </a:solidFill>
                          <a:latin typeface="+mn-lt"/>
                          <a:ea typeface="+mn-ea"/>
                          <a:cs typeface="+mn-cs"/>
                        </a:rPr>
                        <a:t> case study,”</a:t>
                      </a:r>
                      <a:endParaRPr lang="en-US" dirty="0">
                        <a:latin typeface="Times New Roman" pitchFamily="18" charset="0"/>
                        <a:cs typeface="Times New Roman" pitchFamily="18" charset="0"/>
                      </a:endParaRPr>
                    </a:p>
                  </a:txBody>
                  <a:tcPr/>
                </a:tc>
                <a:tc>
                  <a:txBody>
                    <a:bodyPr/>
                    <a:lstStyle/>
                    <a:p>
                      <a:pPr algn="just"/>
                      <a:r>
                        <a:rPr kumimoji="0" lang="en-US" sz="1800" kern="1200" dirty="0" smtClean="0">
                          <a:solidFill>
                            <a:schemeClr val="dk1"/>
                          </a:solidFill>
                          <a:latin typeface="+mn-lt"/>
                          <a:ea typeface="+mn-ea"/>
                          <a:cs typeface="+mn-cs"/>
                        </a:rPr>
                        <a:t>E. G. Young, P. Zhu, T. </a:t>
                      </a:r>
                      <a:r>
                        <a:rPr kumimoji="0" lang="en-US" sz="1800" kern="1200" dirty="0" err="1" smtClean="0">
                          <a:solidFill>
                            <a:schemeClr val="dk1"/>
                          </a:solidFill>
                          <a:latin typeface="+mn-lt"/>
                          <a:ea typeface="+mn-ea"/>
                          <a:cs typeface="+mn-cs"/>
                        </a:rPr>
                        <a:t>Caraza</a:t>
                      </a:r>
                      <a:r>
                        <a:rPr kumimoji="0" lang="en-US" sz="1800" kern="1200" dirty="0" smtClean="0">
                          <a:solidFill>
                            <a:schemeClr val="dk1"/>
                          </a:solidFill>
                          <a:latin typeface="+mn-lt"/>
                          <a:ea typeface="+mn-ea"/>
                          <a:cs typeface="+mn-cs"/>
                        </a:rPr>
                        <a:t>-Harter, A. C. </a:t>
                      </a:r>
                      <a:r>
                        <a:rPr kumimoji="0" lang="en-US" sz="1800" kern="1200" dirty="0" err="1" smtClean="0">
                          <a:solidFill>
                            <a:schemeClr val="dk1"/>
                          </a:solidFill>
                          <a:latin typeface="+mn-lt"/>
                          <a:ea typeface="+mn-ea"/>
                          <a:cs typeface="+mn-cs"/>
                        </a:rPr>
                        <a:t>Arpaci-Dusseau</a:t>
                      </a:r>
                      <a:r>
                        <a:rPr kumimoji="0" lang="en-US" sz="1800" kern="1200" dirty="0" smtClean="0">
                          <a:solidFill>
                            <a:schemeClr val="dk1"/>
                          </a:solidFill>
                          <a:latin typeface="+mn-lt"/>
                          <a:ea typeface="+mn-ea"/>
                          <a:cs typeface="+mn-cs"/>
                        </a:rPr>
                        <a:t>, and R. H. </a:t>
                      </a:r>
                      <a:r>
                        <a:rPr kumimoji="0" lang="en-US" sz="1800" kern="1200" dirty="0" err="1" smtClean="0">
                          <a:solidFill>
                            <a:schemeClr val="dk1"/>
                          </a:solidFill>
                          <a:latin typeface="+mn-lt"/>
                          <a:ea typeface="+mn-ea"/>
                          <a:cs typeface="+mn-cs"/>
                        </a:rPr>
                        <a:t>Arpaci-Dusseau</a:t>
                      </a:r>
                      <a:r>
                        <a:rPr kumimoji="0" lang="en-US" sz="1800" kern="1200" dirty="0" smtClean="0">
                          <a:solidFill>
                            <a:schemeClr val="dk1"/>
                          </a:solidFill>
                          <a:latin typeface="+mn-lt"/>
                          <a:ea typeface="+mn-ea"/>
                          <a:cs typeface="+mn-cs"/>
                        </a:rPr>
                        <a:t>, “</a:t>
                      </a:r>
                      <a:endParaRPr lang="en-US" dirty="0">
                        <a:latin typeface="Times New Roman" pitchFamily="18" charset="0"/>
                        <a:cs typeface="Times New Roman" pitchFamily="18" charset="0"/>
                      </a:endParaRPr>
                    </a:p>
                  </a:txBody>
                  <a:tcPr/>
                </a:tc>
                <a:tc>
                  <a:txBody>
                    <a:bodyPr/>
                    <a:lstStyle/>
                    <a:p>
                      <a:pPr algn="just"/>
                      <a:r>
                        <a:rPr kumimoji="0" lang="en-US" sz="1800" kern="1200" dirty="0" smtClean="0">
                          <a:solidFill>
                            <a:schemeClr val="dk1"/>
                          </a:solidFill>
                          <a:latin typeface="+mn-lt"/>
                          <a:ea typeface="+mn-ea"/>
                          <a:cs typeface="+mn-cs"/>
                        </a:rPr>
                        <a:t>Containers offer an efficient solution allowing the application’s isolation. Most of the papers dealing with the container’s isolation focus on benchmarking container’s solutions. </a:t>
                      </a:r>
                      <a:endParaRPr lang="en-US" dirty="0">
                        <a:latin typeface="Times New Roman" pitchFamily="18" charset="0"/>
                        <a:cs typeface="Times New Roman" pitchFamily="18" charset="0"/>
                      </a:endParaRPr>
                    </a:p>
                  </a:txBody>
                  <a:tcPr/>
                </a:tc>
              </a:tr>
              <a:tr h="370840">
                <a:tc>
                  <a:txBody>
                    <a:bodyPr/>
                    <a:lstStyle/>
                    <a:p>
                      <a:r>
                        <a:rPr kumimoji="0" lang="en-US" sz="1800" kern="1200" dirty="0" smtClean="0">
                          <a:solidFill>
                            <a:schemeClr val="dk1"/>
                          </a:solidFill>
                          <a:latin typeface="+mn-lt"/>
                          <a:ea typeface="+mn-ea"/>
                          <a:cs typeface="+mn-cs"/>
                        </a:rPr>
                        <a:t>“Containers and virtual machines at scale: A comparative study,”</a:t>
                      </a:r>
                      <a:endParaRPr lang="en-US" dirty="0"/>
                    </a:p>
                  </a:txBody>
                  <a:tcPr/>
                </a:tc>
                <a:tc>
                  <a:txBody>
                    <a:bodyPr/>
                    <a:lstStyle/>
                    <a:p>
                      <a:pPr algn="just"/>
                      <a:r>
                        <a:rPr kumimoji="0" lang="en-US" sz="1800" kern="1200" dirty="0" smtClean="0">
                          <a:solidFill>
                            <a:schemeClr val="dk1"/>
                          </a:solidFill>
                          <a:latin typeface="+mn-lt"/>
                          <a:ea typeface="+mn-ea"/>
                          <a:cs typeface="+mn-cs"/>
                        </a:rPr>
                        <a:t>P. Sharma, L. </a:t>
                      </a:r>
                      <a:r>
                        <a:rPr kumimoji="0" lang="en-US" sz="1800" kern="1200" dirty="0" err="1" smtClean="0">
                          <a:solidFill>
                            <a:schemeClr val="dk1"/>
                          </a:solidFill>
                          <a:latin typeface="+mn-lt"/>
                          <a:ea typeface="+mn-ea"/>
                          <a:cs typeface="+mn-cs"/>
                        </a:rPr>
                        <a:t>Chaufournier</a:t>
                      </a:r>
                      <a:r>
                        <a:rPr kumimoji="0" lang="en-US" sz="1800" kern="1200" dirty="0" smtClean="0">
                          <a:solidFill>
                            <a:schemeClr val="dk1"/>
                          </a:solidFill>
                          <a:latin typeface="+mn-lt"/>
                          <a:ea typeface="+mn-ea"/>
                          <a:cs typeface="+mn-cs"/>
                        </a:rPr>
                        <a:t>, P. </a:t>
                      </a:r>
                      <a:r>
                        <a:rPr kumimoji="0" lang="en-US" sz="1800" kern="1200" dirty="0" err="1" smtClean="0">
                          <a:solidFill>
                            <a:schemeClr val="dk1"/>
                          </a:solidFill>
                          <a:latin typeface="+mn-lt"/>
                          <a:ea typeface="+mn-ea"/>
                          <a:cs typeface="+mn-cs"/>
                        </a:rPr>
                        <a:t>Shenoy</a:t>
                      </a:r>
                      <a:r>
                        <a:rPr kumimoji="0" lang="en-US" sz="1800" kern="1200" dirty="0" smtClean="0">
                          <a:solidFill>
                            <a:schemeClr val="dk1"/>
                          </a:solidFill>
                          <a:latin typeface="+mn-lt"/>
                          <a:ea typeface="+mn-ea"/>
                          <a:cs typeface="+mn-cs"/>
                        </a:rPr>
                        <a:t>, and Y. C. </a:t>
                      </a:r>
                      <a:r>
                        <a:rPr kumimoji="0" lang="en-US" sz="1800" kern="1200" dirty="0" err="1" smtClean="0">
                          <a:solidFill>
                            <a:schemeClr val="dk1"/>
                          </a:solidFill>
                          <a:latin typeface="+mn-lt"/>
                          <a:ea typeface="+mn-ea"/>
                          <a:cs typeface="+mn-cs"/>
                        </a:rPr>
                        <a:t>Tay</a:t>
                      </a:r>
                      <a:r>
                        <a:rPr kumimoji="0" lang="en-US" sz="1800" kern="1200" dirty="0" smtClean="0">
                          <a:solidFill>
                            <a:schemeClr val="dk1"/>
                          </a:solidFill>
                          <a:latin typeface="+mn-lt"/>
                          <a:ea typeface="+mn-ea"/>
                          <a:cs typeface="+mn-cs"/>
                        </a:rPr>
                        <a:t>, </a:t>
                      </a:r>
                      <a:endParaRPr lang="en-US" dirty="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en-US" sz="1800" kern="1200" dirty="0" smtClean="0">
                          <a:solidFill>
                            <a:schemeClr val="dk1"/>
                          </a:solidFill>
                          <a:latin typeface="+mn-lt"/>
                          <a:ea typeface="+mn-ea"/>
                          <a:cs typeface="+mn-cs"/>
                        </a:rPr>
                        <a:t>Virtualization is used in data center and cloud environments to de-couple applications from the hardware they run on. Hardware virtualization and operating system level virtualization are two prominent technologies that enable this.</a:t>
                      </a:r>
                    </a:p>
                    <a:p>
                      <a:pPr algn="just"/>
                      <a:endParaRPr lang="en-US" dirty="0"/>
                    </a:p>
                  </a:txBody>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lstStyle/>
          <a:p>
            <a:r>
              <a:rPr lang="en-US" dirty="0" smtClean="0"/>
              <a:t>REFERENCES</a:t>
            </a:r>
            <a:endParaRPr lang="en-US" dirty="0"/>
          </a:p>
        </p:txBody>
      </p:sp>
      <p:sp>
        <p:nvSpPr>
          <p:cNvPr id="3" name="Content Placeholder 2"/>
          <p:cNvSpPr>
            <a:spLocks noGrp="1"/>
          </p:cNvSpPr>
          <p:nvPr>
            <p:ph idx="1"/>
          </p:nvPr>
        </p:nvSpPr>
        <p:spPr>
          <a:xfrm>
            <a:off x="1435608" y="1066800"/>
            <a:ext cx="7498080" cy="5181600"/>
          </a:xfrm>
        </p:spPr>
        <p:txBody>
          <a:bodyPr>
            <a:normAutofit/>
          </a:bodyPr>
          <a:lstStyle/>
          <a:p>
            <a:pPr>
              <a:buNone/>
            </a:pPr>
            <a:r>
              <a:rPr lang="en-US" sz="1900" dirty="0" smtClean="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pPr marL="596646" indent="-514350" algn="just">
              <a:buNone/>
            </a:pPr>
            <a:r>
              <a:rPr lang="en-US" sz="2000" dirty="0" smtClean="0">
                <a:latin typeface="Times New Roman" pitchFamily="18" charset="0"/>
                <a:cs typeface="Times New Roman" pitchFamily="18" charset="0"/>
              </a:rPr>
              <a:t>1.A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Kanso</a:t>
            </a:r>
            <a:r>
              <a:rPr lang="en-US" sz="2000" dirty="0" smtClean="0">
                <a:latin typeface="Times New Roman" pitchFamily="18" charset="0"/>
                <a:cs typeface="Times New Roman" pitchFamily="18" charset="0"/>
              </a:rPr>
              <a:t> and A. </a:t>
            </a:r>
            <a:r>
              <a:rPr lang="en-US" sz="2000" dirty="0" err="1" smtClean="0">
                <a:latin typeface="Times New Roman" pitchFamily="18" charset="0"/>
                <a:cs typeface="Times New Roman" pitchFamily="18" charset="0"/>
              </a:rPr>
              <a:t>Youssef</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Serverless</a:t>
            </a:r>
            <a:r>
              <a:rPr lang="en-US" sz="2000" dirty="0" smtClean="0">
                <a:latin typeface="Times New Roman" pitchFamily="18" charset="0"/>
                <a:cs typeface="Times New Roman" pitchFamily="18" charset="0"/>
              </a:rPr>
              <a:t>: beyond the cloud,” </a:t>
            </a:r>
            <a:endParaRPr lang="en-US" sz="2000" dirty="0" smtClean="0">
              <a:latin typeface="Times New Roman" pitchFamily="18" charset="0"/>
              <a:cs typeface="Times New Roman" pitchFamily="18" charset="0"/>
            </a:endParaRPr>
          </a:p>
          <a:p>
            <a:pPr marL="596646" indent="-514350" algn="just">
              <a:buNone/>
            </a:pPr>
            <a:endParaRPr lang="en-US" sz="2000" dirty="0" smtClean="0">
              <a:latin typeface="Times New Roman" pitchFamily="18" charset="0"/>
              <a:cs typeface="Times New Roman" pitchFamily="18" charset="0"/>
            </a:endParaRPr>
          </a:p>
          <a:p>
            <a:pPr marL="596646" indent="-514350" algn="just">
              <a:buNone/>
            </a:pPr>
            <a:r>
              <a:rPr lang="en-US" sz="2000" dirty="0" smtClean="0">
                <a:latin typeface="Times New Roman" pitchFamily="18" charset="0"/>
                <a:cs typeface="Times New Roman" pitchFamily="18" charset="0"/>
              </a:rPr>
              <a:t>2.X</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Gao</a:t>
            </a:r>
            <a:r>
              <a:rPr lang="en-US" sz="2000" dirty="0" smtClean="0">
                <a:latin typeface="Times New Roman" pitchFamily="18" charset="0"/>
                <a:cs typeface="Times New Roman" pitchFamily="18" charset="0"/>
              </a:rPr>
              <a:t>, Z. </a:t>
            </a:r>
            <a:r>
              <a:rPr lang="en-US" sz="2000" dirty="0" err="1" smtClean="0">
                <a:latin typeface="Times New Roman" pitchFamily="18" charset="0"/>
                <a:cs typeface="Times New Roman" pitchFamily="18" charset="0"/>
              </a:rPr>
              <a:t>Gu</a:t>
            </a:r>
            <a:r>
              <a:rPr lang="en-US" sz="2000" dirty="0" smtClean="0">
                <a:latin typeface="Times New Roman" pitchFamily="18" charset="0"/>
                <a:cs typeface="Times New Roman" pitchFamily="18" charset="0"/>
              </a:rPr>
              <a:t>, M. </a:t>
            </a:r>
            <a:r>
              <a:rPr lang="en-US" sz="2000" dirty="0" err="1" smtClean="0">
                <a:latin typeface="Times New Roman" pitchFamily="18" charset="0"/>
                <a:cs typeface="Times New Roman" pitchFamily="18" charset="0"/>
              </a:rPr>
              <a:t>Kayaalp</a:t>
            </a:r>
            <a:r>
              <a:rPr lang="en-US" sz="2000" dirty="0" smtClean="0">
                <a:latin typeface="Times New Roman" pitchFamily="18" charset="0"/>
                <a:cs typeface="Times New Roman" pitchFamily="18" charset="0"/>
              </a:rPr>
              <a:t>, D. </a:t>
            </a:r>
            <a:r>
              <a:rPr lang="en-US" sz="2000" dirty="0" err="1" smtClean="0">
                <a:latin typeface="Times New Roman" pitchFamily="18" charset="0"/>
                <a:cs typeface="Times New Roman" pitchFamily="18" charset="0"/>
              </a:rPr>
              <a:t>Pendarakis</a:t>
            </a:r>
            <a:r>
              <a:rPr lang="en-US" sz="2000" dirty="0" smtClean="0">
                <a:latin typeface="Times New Roman" pitchFamily="18" charset="0"/>
                <a:cs typeface="Times New Roman" pitchFamily="18" charset="0"/>
              </a:rPr>
              <a:t>, and H. Wang, “</a:t>
            </a:r>
            <a:r>
              <a:rPr lang="en-US" sz="2000" dirty="0" err="1" smtClean="0">
                <a:latin typeface="Times New Roman" pitchFamily="18" charset="0"/>
                <a:cs typeface="Times New Roman" pitchFamily="18" charset="0"/>
              </a:rPr>
              <a:t>Containerleaks:Emerging</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security threats of information leakages in container clouds</a:t>
            </a:r>
            <a:r>
              <a:rPr lang="en-US" sz="2000" dirty="0" smtClean="0">
                <a:latin typeface="Times New Roman" pitchFamily="18" charset="0"/>
                <a:cs typeface="Times New Roman" pitchFamily="18" charset="0"/>
              </a:rPr>
              <a:t>,”.</a:t>
            </a:r>
          </a:p>
          <a:p>
            <a:pPr marL="596646" indent="-514350" algn="just">
              <a:buNone/>
            </a:pPr>
            <a:endParaRPr lang="en-US" sz="2000" dirty="0" smtClean="0">
              <a:latin typeface="Times New Roman" pitchFamily="18" charset="0"/>
              <a:cs typeface="Times New Roman" pitchFamily="18" charset="0"/>
            </a:endParaRPr>
          </a:p>
          <a:p>
            <a:pPr marL="596646" indent="-514350" algn="just">
              <a:buNone/>
            </a:pPr>
            <a:r>
              <a:rPr lang="en-US" sz="2000" dirty="0" smtClean="0">
                <a:latin typeface="Times New Roman" pitchFamily="18" charset="0"/>
                <a:cs typeface="Times New Roman" pitchFamily="18" charset="0"/>
              </a:rPr>
              <a:t>3.</a:t>
            </a:r>
            <a:r>
              <a:rPr lang="en-US" sz="2000" dirty="0" smtClean="0">
                <a:latin typeface="Times New Roman" pitchFamily="18" charset="0"/>
                <a:cs typeface="Times New Roman" pitchFamily="18" charset="0"/>
              </a:rPr>
              <a:t> M. </a:t>
            </a:r>
            <a:r>
              <a:rPr lang="en-US" sz="2000" dirty="0" err="1" smtClean="0">
                <a:latin typeface="Times New Roman" pitchFamily="18" charset="0"/>
                <a:cs typeface="Times New Roman" pitchFamily="18" charset="0"/>
              </a:rPr>
              <a:t>Mattetti</a:t>
            </a:r>
            <a:r>
              <a:rPr lang="en-US" sz="2000" dirty="0" smtClean="0">
                <a:latin typeface="Times New Roman" pitchFamily="18" charset="0"/>
                <a:cs typeface="Times New Roman" pitchFamily="18" charset="0"/>
              </a:rPr>
              <a:t>, A. </a:t>
            </a:r>
            <a:r>
              <a:rPr lang="en-US" sz="2000" dirty="0" err="1" smtClean="0">
                <a:latin typeface="Times New Roman" pitchFamily="18" charset="0"/>
                <a:cs typeface="Times New Roman" pitchFamily="18" charset="0"/>
              </a:rPr>
              <a:t>Shulman-Peleg</a:t>
            </a:r>
            <a:r>
              <a:rPr lang="en-US" sz="2000" dirty="0" smtClean="0">
                <a:latin typeface="Times New Roman" pitchFamily="18" charset="0"/>
                <a:cs typeface="Times New Roman" pitchFamily="18" charset="0"/>
              </a:rPr>
              <a:t>, Y. </a:t>
            </a:r>
            <a:r>
              <a:rPr lang="en-US" sz="2000" dirty="0" err="1" smtClean="0">
                <a:latin typeface="Times New Roman" pitchFamily="18" charset="0"/>
                <a:cs typeface="Times New Roman" pitchFamily="18" charset="0"/>
              </a:rPr>
              <a:t>Allouche</a:t>
            </a:r>
            <a:r>
              <a:rPr lang="en-US" sz="2000" dirty="0" smtClean="0">
                <a:latin typeface="Times New Roman" pitchFamily="18" charset="0"/>
                <a:cs typeface="Times New Roman" pitchFamily="18" charset="0"/>
              </a:rPr>
              <a:t>, A. </a:t>
            </a:r>
            <a:r>
              <a:rPr lang="en-US" sz="2000" dirty="0" err="1" smtClean="0">
                <a:latin typeface="Times New Roman" pitchFamily="18" charset="0"/>
                <a:cs typeface="Times New Roman" pitchFamily="18" charset="0"/>
              </a:rPr>
              <a:t>Corradi</a:t>
            </a:r>
            <a:r>
              <a:rPr lang="en-US" sz="2000" dirty="0" smtClean="0">
                <a:latin typeface="Times New Roman" pitchFamily="18" charset="0"/>
                <a:cs typeface="Times New Roman" pitchFamily="18" charset="0"/>
              </a:rPr>
              <a:t>, S. </a:t>
            </a:r>
            <a:r>
              <a:rPr lang="en-US" sz="2000" dirty="0" err="1" smtClean="0">
                <a:latin typeface="Times New Roman" pitchFamily="18" charset="0"/>
                <a:cs typeface="Times New Roman" pitchFamily="18" charset="0"/>
              </a:rPr>
              <a:t>Dolev</a:t>
            </a:r>
            <a:r>
              <a:rPr lang="en-US" sz="2000" dirty="0" smtClean="0">
                <a:latin typeface="Times New Roman" pitchFamily="18" charset="0"/>
                <a:cs typeface="Times New Roman" pitchFamily="18" charset="0"/>
              </a:rPr>
              <a:t>, and L. Foschini, “Securing the infrastructure and the workloads of </a:t>
            </a:r>
            <a:r>
              <a:rPr lang="en-US" sz="2000" dirty="0" err="1" smtClean="0">
                <a:latin typeface="Times New Roman" pitchFamily="18" charset="0"/>
                <a:cs typeface="Times New Roman" pitchFamily="18" charset="0"/>
              </a:rPr>
              <a:t>linux</a:t>
            </a:r>
            <a:r>
              <a:rPr lang="en-US" sz="2000" dirty="0" smtClean="0">
                <a:latin typeface="Times New Roman" pitchFamily="18" charset="0"/>
                <a:cs typeface="Times New Roman" pitchFamily="18" charset="0"/>
              </a:rPr>
              <a:t> containers,” </a:t>
            </a:r>
            <a:r>
              <a:rPr lang="en-US" sz="2000" dirty="0" smtClean="0">
                <a:latin typeface="Times New Roman" pitchFamily="18" charset="0"/>
                <a:cs typeface="Times New Roman" pitchFamily="18" charset="0"/>
              </a:rPr>
              <a:t>.</a:t>
            </a:r>
          </a:p>
          <a:p>
            <a:pPr marL="596646" indent="-514350" algn="just">
              <a:buNone/>
            </a:pPr>
            <a:r>
              <a:rPr lang="en-US" sz="2000" dirty="0" smtClean="0">
                <a:latin typeface="Times New Roman" pitchFamily="18" charset="0"/>
                <a:cs typeface="Times New Roman" pitchFamily="18" charset="0"/>
              </a:rPr>
              <a:t>4.</a:t>
            </a:r>
            <a:r>
              <a:rPr lang="en-US" sz="2000" dirty="0" smtClean="0"/>
              <a:t> </a:t>
            </a:r>
            <a:r>
              <a:rPr lang="en-US" sz="2000" dirty="0" smtClean="0">
                <a:latin typeface="Times New Roman" pitchFamily="18" charset="0"/>
                <a:cs typeface="Times New Roman" pitchFamily="18" charset="0"/>
              </a:rPr>
              <a:t>M. G. Xavier, I. C. De Oliveira, F. D. Rossi, R. D. Dos </a:t>
            </a:r>
            <a:r>
              <a:rPr lang="en-US" sz="2000" dirty="0" err="1" smtClean="0">
                <a:latin typeface="Times New Roman" pitchFamily="18" charset="0"/>
                <a:cs typeface="Times New Roman" pitchFamily="18" charset="0"/>
              </a:rPr>
              <a:t>Passos</a:t>
            </a:r>
            <a:r>
              <a:rPr lang="en-US" sz="2000" dirty="0" smtClean="0">
                <a:latin typeface="Times New Roman" pitchFamily="18" charset="0"/>
                <a:cs typeface="Times New Roman" pitchFamily="18" charset="0"/>
              </a:rPr>
              <a:t>, K. J. </a:t>
            </a:r>
            <a:r>
              <a:rPr lang="en-US" sz="2000" dirty="0" err="1" smtClean="0">
                <a:latin typeface="Times New Roman" pitchFamily="18" charset="0"/>
                <a:cs typeface="Times New Roman" pitchFamily="18" charset="0"/>
              </a:rPr>
              <a:t>Matteussi</a:t>
            </a:r>
            <a:r>
              <a:rPr lang="en-US" sz="2000" dirty="0" smtClean="0">
                <a:latin typeface="Times New Roman" pitchFamily="18" charset="0"/>
                <a:cs typeface="Times New Roman" pitchFamily="18" charset="0"/>
              </a:rPr>
              <a:t>, and C. A. De Rose, “A performance isolation analysis of disk-intensive workloads on container-based clouds</a:t>
            </a:r>
            <a:r>
              <a:rPr lang="en-US"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a:p>
            <a:pPr algn="just">
              <a:lnSpc>
                <a:spcPct val="120000"/>
              </a:lnSpc>
            </a:pPr>
            <a:endParaRPr lang="en-US" dirty="0" smtClean="0">
              <a:latin typeface="Times New Roman" pitchFamily="18" charset="0"/>
              <a:cs typeface="Times New Roman" pitchFamily="18" charset="0"/>
            </a:endParaRPr>
          </a:p>
        </p:txBody>
      </p:sp>
      <p:sp>
        <p:nvSpPr>
          <p:cNvPr id="4" name="Rectangle 3"/>
          <p:cNvSpPr/>
          <p:nvPr/>
        </p:nvSpPr>
        <p:spPr>
          <a:xfrm>
            <a:off x="1524000" y="1219200"/>
            <a:ext cx="7391400" cy="3416320"/>
          </a:xfrm>
          <a:prstGeom prst="rect">
            <a:avLst/>
          </a:prstGeom>
        </p:spPr>
        <p:txBody>
          <a:bodyPr wrap="square">
            <a:spAutoFit/>
          </a:bodyPr>
          <a:lstStyle/>
          <a:p>
            <a:endParaRPr lang="en-US" dirty="0" smtClean="0"/>
          </a:p>
          <a:p>
            <a:endParaRPr lang="en-US" i="1"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a:bodyPr>
          <a:lstStyle/>
          <a:p>
            <a:pPr>
              <a:lnSpc>
                <a:spcPct val="150000"/>
              </a:lnSpc>
              <a:buNone/>
            </a:pPr>
            <a:r>
              <a:rPr lang="en-US" sz="2000" dirty="0" smtClean="0">
                <a:latin typeface="Times New Roman" pitchFamily="18" charset="0"/>
                <a:cs typeface="Times New Roman" pitchFamily="18" charset="0"/>
              </a:rPr>
              <a:t>5.</a:t>
            </a:r>
            <a:r>
              <a:rPr lang="en-US" sz="2000" dirty="0" smtClean="0">
                <a:latin typeface="Times New Roman" pitchFamily="18" charset="0"/>
                <a:cs typeface="Times New Roman" pitchFamily="18" charset="0"/>
              </a:rPr>
              <a:t> E. G. Young, P. Zhu, T. </a:t>
            </a:r>
            <a:r>
              <a:rPr lang="en-US" sz="2000" dirty="0" err="1" smtClean="0">
                <a:latin typeface="Times New Roman" pitchFamily="18" charset="0"/>
                <a:cs typeface="Times New Roman" pitchFamily="18" charset="0"/>
              </a:rPr>
              <a:t>Caraza</a:t>
            </a:r>
            <a:r>
              <a:rPr lang="en-US" sz="2000" dirty="0" smtClean="0">
                <a:latin typeface="Times New Roman" pitchFamily="18" charset="0"/>
                <a:cs typeface="Times New Roman" pitchFamily="18" charset="0"/>
              </a:rPr>
              <a:t>-Harter, A. C. </a:t>
            </a:r>
            <a:r>
              <a:rPr lang="en-US" sz="2000" dirty="0" err="1" smtClean="0">
                <a:latin typeface="Times New Roman" pitchFamily="18" charset="0"/>
                <a:cs typeface="Times New Roman" pitchFamily="18" charset="0"/>
              </a:rPr>
              <a:t>Arpaci-Dusseau</a:t>
            </a:r>
            <a:r>
              <a:rPr lang="en-US" sz="2000" dirty="0" smtClean="0">
                <a:latin typeface="Times New Roman" pitchFamily="18" charset="0"/>
                <a:cs typeface="Times New Roman" pitchFamily="18" charset="0"/>
              </a:rPr>
              <a:t>, and R. H. </a:t>
            </a:r>
            <a:r>
              <a:rPr lang="en-US" sz="2000" dirty="0" err="1" smtClean="0">
                <a:latin typeface="Times New Roman" pitchFamily="18" charset="0"/>
                <a:cs typeface="Times New Roman" pitchFamily="18" charset="0"/>
              </a:rPr>
              <a:t>Arpaci-Dusseau</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a:t>
            </a:r>
          </a:p>
          <a:p>
            <a:pPr>
              <a:lnSpc>
                <a:spcPct val="150000"/>
              </a:lnSpc>
              <a:buNone/>
            </a:pPr>
            <a:endParaRPr lang="en-US" sz="2000" dirty="0" smtClean="0">
              <a:latin typeface="Times New Roman" pitchFamily="18" charset="0"/>
              <a:cs typeface="Times New Roman" pitchFamily="18" charset="0"/>
            </a:endParaRPr>
          </a:p>
          <a:p>
            <a:pPr>
              <a:lnSpc>
                <a:spcPct val="150000"/>
              </a:lnSpc>
              <a:buNone/>
            </a:pPr>
            <a:r>
              <a:rPr lang="en-US" sz="2000" dirty="0" smtClean="0">
                <a:latin typeface="Times New Roman" pitchFamily="18" charset="0"/>
                <a:cs typeface="Times New Roman" pitchFamily="18" charset="0"/>
              </a:rPr>
              <a:t>6.</a:t>
            </a:r>
            <a:r>
              <a:rPr lang="en-US" sz="2000" dirty="0" smtClean="0">
                <a:latin typeface="Times New Roman" pitchFamily="18" charset="0"/>
                <a:cs typeface="Times New Roman" pitchFamily="18" charset="0"/>
              </a:rPr>
              <a:t> P. Sharma, L. </a:t>
            </a:r>
            <a:r>
              <a:rPr lang="en-US" sz="2000" dirty="0" err="1" smtClean="0">
                <a:latin typeface="Times New Roman" pitchFamily="18" charset="0"/>
                <a:cs typeface="Times New Roman" pitchFamily="18" charset="0"/>
              </a:rPr>
              <a:t>Chaufournier</a:t>
            </a:r>
            <a:r>
              <a:rPr lang="en-US" sz="2000" dirty="0" smtClean="0">
                <a:latin typeface="Times New Roman" pitchFamily="18" charset="0"/>
                <a:cs typeface="Times New Roman" pitchFamily="18" charset="0"/>
              </a:rPr>
              <a:t>, P. </a:t>
            </a:r>
            <a:r>
              <a:rPr lang="en-US" sz="2000" dirty="0" err="1" smtClean="0">
                <a:latin typeface="Times New Roman" pitchFamily="18" charset="0"/>
                <a:cs typeface="Times New Roman" pitchFamily="18" charset="0"/>
              </a:rPr>
              <a:t>Shenoy</a:t>
            </a:r>
            <a:r>
              <a:rPr lang="en-US" sz="2000" dirty="0" smtClean="0">
                <a:latin typeface="Times New Roman" pitchFamily="18" charset="0"/>
                <a:cs typeface="Times New Roman" pitchFamily="18" charset="0"/>
              </a:rPr>
              <a:t>, and Y. C. </a:t>
            </a:r>
            <a:r>
              <a:rPr lang="en-US" sz="2000" dirty="0" err="1" smtClean="0">
                <a:latin typeface="Times New Roman" pitchFamily="18" charset="0"/>
                <a:cs typeface="Times New Roman" pitchFamily="18" charset="0"/>
              </a:rPr>
              <a:t>Tay</a:t>
            </a:r>
            <a:r>
              <a:rPr lang="en-US" sz="2000" dirty="0" smtClean="0">
                <a:latin typeface="Times New Roman" pitchFamily="18" charset="0"/>
                <a:cs typeface="Times New Roman" pitchFamily="18" charset="0"/>
              </a:rPr>
              <a:t>, “Containers and virtual machines at scale: A comparative study,” </a:t>
            </a:r>
            <a:r>
              <a:rPr lang="en-US" sz="2000" dirty="0" smtClean="0">
                <a:latin typeface="Times New Roman" pitchFamily="18" charset="0"/>
                <a:cs typeface="Times New Roman" pitchFamily="18" charset="0"/>
              </a:rPr>
              <a:t>.</a:t>
            </a:r>
          </a:p>
          <a:p>
            <a:pPr>
              <a:lnSpc>
                <a:spcPct val="150000"/>
              </a:lnSpc>
              <a:buNone/>
            </a:pPr>
            <a:endParaRPr lang="en-US" sz="2000" dirty="0" smtClean="0">
              <a:latin typeface="Times New Roman" pitchFamily="18" charset="0"/>
              <a:cs typeface="Times New Roman" pitchFamily="18" charset="0"/>
            </a:endParaRPr>
          </a:p>
          <a:p>
            <a:pPr>
              <a:lnSpc>
                <a:spcPct val="150000"/>
              </a:lnSpc>
              <a:buNone/>
            </a:pPr>
            <a:r>
              <a:rPr lang="en-US" sz="2000" dirty="0" smtClean="0">
                <a:latin typeface="Times New Roman" pitchFamily="18" charset="0"/>
                <a:cs typeface="Times New Roman" pitchFamily="18" charset="0"/>
              </a:rPr>
              <a:t>7.</a:t>
            </a:r>
            <a:r>
              <a:rPr lang="en-US" sz="2000" dirty="0" smtClean="0">
                <a:latin typeface="Times New Roman" pitchFamily="18" charset="0"/>
                <a:cs typeface="Times New Roman" pitchFamily="18" charset="0"/>
              </a:rPr>
              <a:t> M. </a:t>
            </a:r>
            <a:r>
              <a:rPr lang="en-US" sz="2000" dirty="0" err="1" smtClean="0">
                <a:latin typeface="Times New Roman" pitchFamily="18" charset="0"/>
                <a:cs typeface="Times New Roman" pitchFamily="18" charset="0"/>
              </a:rPr>
              <a:t>Nardelli</a:t>
            </a:r>
            <a:r>
              <a:rPr lang="en-US" sz="2000" dirty="0" smtClean="0">
                <a:latin typeface="Times New Roman" pitchFamily="18" charset="0"/>
                <a:cs typeface="Times New Roman" pitchFamily="18" charset="0"/>
              </a:rPr>
              <a:t>, C. </a:t>
            </a:r>
            <a:r>
              <a:rPr lang="en-US" sz="2000" dirty="0" err="1" smtClean="0">
                <a:latin typeface="Times New Roman" pitchFamily="18" charset="0"/>
                <a:cs typeface="Times New Roman" pitchFamily="18" charset="0"/>
              </a:rPr>
              <a:t>Hochreiner</a:t>
            </a:r>
            <a:r>
              <a:rPr lang="en-US" sz="2000" dirty="0" smtClean="0">
                <a:latin typeface="Times New Roman" pitchFamily="18" charset="0"/>
                <a:cs typeface="Times New Roman" pitchFamily="18" charset="0"/>
              </a:rPr>
              <a:t>, and S. Schulte, “Elastic provisioning</a:t>
            </a:r>
          </a:p>
          <a:p>
            <a:pPr>
              <a:lnSpc>
                <a:spcPct val="150000"/>
              </a:lnSpc>
              <a:buNone/>
            </a:pPr>
            <a:r>
              <a:rPr lang="en-US" sz="2000" dirty="0" smtClean="0">
                <a:latin typeface="Times New Roman" pitchFamily="18" charset="0"/>
                <a:cs typeface="Times New Roman" pitchFamily="18" charset="0"/>
              </a:rPr>
              <a:t>of virtual machines for container deployment</a:t>
            </a:r>
            <a:r>
              <a:rPr lang="en-US" sz="2000" dirty="0" smtClean="0">
                <a:latin typeface="Times New Roman" pitchFamily="18" charset="0"/>
                <a:cs typeface="Times New Roman" pitchFamily="18" charset="0"/>
              </a:rPr>
              <a:t>,”.</a:t>
            </a:r>
          </a:p>
          <a:p>
            <a:pPr>
              <a:lnSpc>
                <a:spcPct val="150000"/>
              </a:lnSpc>
              <a:buNone/>
            </a:pPr>
            <a:endParaRPr lang="en-US" sz="2000" dirty="0" smtClean="0">
              <a:latin typeface="Times New Roman" pitchFamily="18" charset="0"/>
              <a:cs typeface="Times New Roman" pitchFamily="18" charset="0"/>
            </a:endParaRPr>
          </a:p>
          <a:p>
            <a:pPr>
              <a:lnSpc>
                <a:spcPct val="150000"/>
              </a:lnSpc>
              <a:buNone/>
            </a:pPr>
            <a:r>
              <a:rPr lang="en-US" sz="2000" dirty="0" smtClean="0">
                <a:latin typeface="Times New Roman" pitchFamily="18" charset="0"/>
                <a:cs typeface="Times New Roman" pitchFamily="18" charset="0"/>
              </a:rPr>
              <a:t>8.</a:t>
            </a:r>
            <a:r>
              <a:rPr lang="en-US" sz="2000" dirty="0" smtClean="0">
                <a:latin typeface="Times New Roman" pitchFamily="18" charset="0"/>
                <a:cs typeface="Times New Roman" pitchFamily="18" charset="0"/>
              </a:rPr>
              <a:t> C. </a:t>
            </a:r>
            <a:r>
              <a:rPr lang="en-US" sz="2000" dirty="0" err="1" smtClean="0">
                <a:latin typeface="Times New Roman" pitchFamily="18" charset="0"/>
                <a:cs typeface="Times New Roman" pitchFamily="18" charset="0"/>
              </a:rPr>
              <a:t>Prakash</a:t>
            </a:r>
            <a:r>
              <a:rPr lang="en-US" sz="2000" dirty="0" smtClean="0">
                <a:latin typeface="Times New Roman" pitchFamily="18" charset="0"/>
                <a:cs typeface="Times New Roman" pitchFamily="18" charset="0"/>
              </a:rPr>
              <a:t>, P. </a:t>
            </a:r>
            <a:r>
              <a:rPr lang="en-US" sz="2000" dirty="0" err="1" smtClean="0">
                <a:latin typeface="Times New Roman" pitchFamily="18" charset="0"/>
                <a:cs typeface="Times New Roman" pitchFamily="18" charset="0"/>
              </a:rPr>
              <a:t>Prashanth</a:t>
            </a:r>
            <a:r>
              <a:rPr lang="en-US" sz="2000" dirty="0" smtClean="0">
                <a:latin typeface="Times New Roman" pitchFamily="18" charset="0"/>
                <a:cs typeface="Times New Roman" pitchFamily="18" charset="0"/>
              </a:rPr>
              <a:t>, U. </a:t>
            </a:r>
            <a:r>
              <a:rPr lang="en-US" sz="2000" dirty="0" err="1" smtClean="0">
                <a:latin typeface="Times New Roman" pitchFamily="18" charset="0"/>
                <a:cs typeface="Times New Roman" pitchFamily="18" charset="0"/>
              </a:rPr>
              <a:t>Bellur</a:t>
            </a:r>
            <a:r>
              <a:rPr lang="en-US" sz="2000" dirty="0" smtClean="0">
                <a:latin typeface="Times New Roman" pitchFamily="18" charset="0"/>
                <a:cs typeface="Times New Roman" pitchFamily="18" charset="0"/>
              </a:rPr>
              <a:t>, and P. </a:t>
            </a:r>
            <a:r>
              <a:rPr lang="en-US" sz="2000" dirty="0" err="1" smtClean="0">
                <a:latin typeface="Times New Roman" pitchFamily="18" charset="0"/>
                <a:cs typeface="Times New Roman" pitchFamily="18" charset="0"/>
              </a:rPr>
              <a:t>Kulkarni</a:t>
            </a:r>
            <a:r>
              <a:rPr lang="en-US" sz="2000" dirty="0" smtClean="0">
                <a:latin typeface="Times New Roman" pitchFamily="18" charset="0"/>
                <a:cs typeface="Times New Roman" pitchFamily="18" charset="0"/>
              </a:rPr>
              <a:t>, “Deterministic</a:t>
            </a:r>
          </a:p>
          <a:p>
            <a:pPr>
              <a:lnSpc>
                <a:spcPct val="150000"/>
              </a:lnSpc>
              <a:buNone/>
            </a:pPr>
            <a:r>
              <a:rPr lang="en-US" sz="2000" dirty="0" smtClean="0">
                <a:latin typeface="Times New Roman" pitchFamily="18" charset="0"/>
                <a:cs typeface="Times New Roman" pitchFamily="18" charset="0"/>
              </a:rPr>
              <a:t>container resource management in derivative clouds</a:t>
            </a:r>
            <a:r>
              <a:rPr lang="en-US"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649</TotalTime>
  <Words>1013</Words>
  <Application>Microsoft Office PowerPoint</Application>
  <PresentationFormat>On-screen Show (4:3)</PresentationFormat>
  <Paragraphs>84</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                                       A Cooperative Coevolution Genetic Programming Hyper-Heuristic Approach for On-line Resource Allocation in Container based Clouds   </vt:lpstr>
      <vt:lpstr>Abstract</vt:lpstr>
      <vt:lpstr>Slide 3</vt:lpstr>
      <vt:lpstr>Existing System</vt:lpstr>
      <vt:lpstr>Disadvantage of Existing System</vt:lpstr>
      <vt:lpstr>PROPOSED SYSTEM :</vt:lpstr>
      <vt:lpstr>ADVANTAGE</vt:lpstr>
      <vt:lpstr>Architecture Diagram </vt:lpstr>
      <vt:lpstr>Literature Survey</vt:lpstr>
      <vt:lpstr>Slide 10</vt:lpstr>
      <vt:lpstr>SOFTWARE REQUIREMENTS:</vt:lpstr>
      <vt:lpstr>HARDWARE REQUIREMENTS:</vt:lpstr>
      <vt:lpstr>REFERENCES</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262</cp:revision>
  <dcterms:created xsi:type="dcterms:W3CDTF">2006-08-16T00:00:00Z</dcterms:created>
  <dcterms:modified xsi:type="dcterms:W3CDTF">2021-01-25T09:46:54Z</dcterms:modified>
</cp:coreProperties>
</file>