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sldIdLst>
    <p:sldId id="256" r:id="rId2"/>
    <p:sldId id="257" r:id="rId3"/>
    <p:sldId id="313" r:id="rId4"/>
    <p:sldId id="260" r:id="rId5"/>
    <p:sldId id="314" r:id="rId6"/>
    <p:sldId id="263" r:id="rId7"/>
    <p:sldId id="315" r:id="rId8"/>
    <p:sldId id="316" r:id="rId9"/>
    <p:sldId id="317"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1219200"/>
            <a:ext cx="7467600" cy="3148584"/>
          </a:xfrm>
        </p:spPr>
        <p:txBody>
          <a:bodyPr>
            <a:normAutofit/>
          </a:bodyPr>
          <a:lstStyle/>
          <a:p>
            <a:pPr lvl="0" algn="ctr"/>
            <a:r>
              <a:rPr lang="en-US" b="1" dirty="0" smtClean="0">
                <a:latin typeface="Times New Roman" pitchFamily="18" charset="0"/>
                <a:cs typeface="Times New Roman" pitchFamily="18" charset="0"/>
              </a:rPr>
              <a:t>Unified and Automated Fault Management Platform for Optical Networks</a:t>
            </a: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914400"/>
            <a:ext cx="7498080" cy="5715000"/>
          </a:xfrm>
        </p:spPr>
        <p:txBody>
          <a:bodyPr>
            <a:noAutofit/>
          </a:bodyPr>
          <a:lstStyle/>
          <a:p>
            <a:pPr algn="just">
              <a:lnSpc>
                <a:spcPct val="150000"/>
              </a:lnSpc>
              <a:buNone/>
            </a:pPr>
            <a:r>
              <a:rPr lang="en-US" sz="2000" dirty="0" smtClean="0"/>
              <a:t>A united and automated fault management platform for heterogeneous optical networks is quite important for telecom operators to monitor and respond to various levels of network events. In this demo, we are demonstrating the details of the design, implementation and evaluation of the proposed Optical router platform while targeting to manage the underlying optical network of a telecom operator in real 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sz="2000" dirty="0" smtClean="0">
                <a:latin typeface="+mj-lt"/>
              </a:rPr>
              <a:t>The proposed system consists of three major building blocks </a:t>
            </a:r>
            <a:r>
              <a:rPr lang="en-US" sz="2000" dirty="0" err="1" smtClean="0">
                <a:latin typeface="+mj-lt"/>
              </a:rPr>
              <a:t>i</a:t>
            </a:r>
            <a:r>
              <a:rPr lang="en-US" sz="2000" dirty="0" smtClean="0">
                <a:latin typeface="+mj-lt"/>
              </a:rPr>
              <a:t>) a data collection layer that is integrated with the telecom operator infrastructure, </a:t>
            </a:r>
            <a:endParaRPr lang="en-US" sz="2000" dirty="0" smtClean="0">
              <a:latin typeface="+mj-lt"/>
            </a:endParaRPr>
          </a:p>
          <a:p>
            <a:endParaRPr lang="en-US" sz="2000" dirty="0" smtClean="0">
              <a:latin typeface="+mj-lt"/>
            </a:endParaRPr>
          </a:p>
          <a:p>
            <a:r>
              <a:rPr lang="en-US" sz="2000" dirty="0" smtClean="0">
                <a:latin typeface="+mj-lt"/>
              </a:rPr>
              <a:t>(ii) data association and analysis layer that is used to measure the severity levels based on pre-</a:t>
            </a:r>
            <a:r>
              <a:rPr lang="en-US" sz="2000" dirty="0" err="1" smtClean="0">
                <a:latin typeface="+mj-lt"/>
              </a:rPr>
              <a:t>deﬁned</a:t>
            </a:r>
            <a:r>
              <a:rPr lang="en-US" sz="2000" dirty="0" smtClean="0">
                <a:latin typeface="+mj-lt"/>
              </a:rPr>
              <a:t> alarm severity levels and constraints, and </a:t>
            </a:r>
          </a:p>
          <a:p>
            <a:endParaRPr lang="en-US" sz="2000" dirty="0" smtClean="0">
              <a:latin typeface="+mj-lt"/>
            </a:endParaRPr>
          </a:p>
          <a:p>
            <a:r>
              <a:rPr lang="en-US" sz="2000" dirty="0" smtClean="0">
                <a:latin typeface="+mj-lt"/>
              </a:rPr>
              <a:t>(iii) user interface layer that is on top of management and infrastructure layer which is used to demonstrate the faulty optical lines and is also integrated with fault management systems. Through the dashboard interface of the proposed Optical router platform, telecommunication operator’s network optimization experts can easily detect the problems related to either or DWDM link and can take appropriate actions.</a:t>
            </a:r>
            <a:endParaRPr lang="en-US" sz="2000" dirty="0" smtClean="0">
              <a:latin typeface="+mj-lt"/>
              <a:cs typeface="Times New Roman" pitchFamily="18" charset="0"/>
            </a:endParaRPr>
          </a:p>
          <a:p>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Existing System</a:t>
            </a:r>
            <a:endParaRPr lang="en-US" dirty="0"/>
          </a:p>
        </p:txBody>
      </p:sp>
      <p:sp>
        <p:nvSpPr>
          <p:cNvPr id="3" name="Content Placeholder 2"/>
          <p:cNvSpPr>
            <a:spLocks noGrp="1"/>
          </p:cNvSpPr>
          <p:nvPr>
            <p:ph idx="1"/>
          </p:nvPr>
        </p:nvSpPr>
        <p:spPr>
          <a:xfrm>
            <a:off x="1435608" y="1066800"/>
            <a:ext cx="7498080" cy="5791200"/>
          </a:xfrm>
        </p:spPr>
        <p:txBody>
          <a:bodyPr>
            <a:noAutofit/>
          </a:bodyPr>
          <a:lstStyle/>
          <a:p>
            <a:pPr algn="just">
              <a:lnSpc>
                <a:spcPct val="170000"/>
              </a:lnSpc>
            </a:pPr>
            <a:r>
              <a:rPr lang="en-US" sz="1800" dirty="0" smtClean="0">
                <a:latin typeface="Times New Roman" pitchFamily="18" charset="0"/>
                <a:cs typeface="Times New Roman" pitchFamily="18" charset="0"/>
              </a:rPr>
              <a:t>Location information is of paramount importance for wireless sensor networks (WSN). The accuracy of the collected data can significantly be affected by an imprecise positioning of the event of interest. Despite the importance of location information, real system implementations that do not use specialized hardware for localization purposes have not been successful</a:t>
            </a:r>
            <a:r>
              <a:rPr lang="en-US" sz="1800" dirty="0" smtClean="0">
                <a:latin typeface="Times New Roman" pitchFamily="18" charset="0"/>
                <a:cs typeface="Times New Roman" pitchFamily="18" charset="0"/>
              </a:rPr>
              <a:t>.</a:t>
            </a:r>
          </a:p>
          <a:p>
            <a:pPr algn="just">
              <a:lnSpc>
                <a:spcPct val="170000"/>
              </a:lnSpc>
            </a:pPr>
            <a:endParaRPr lang="en-US" sz="1800" dirty="0" smtClean="0">
              <a:latin typeface="Times New Roman" pitchFamily="18" charset="0"/>
              <a:cs typeface="Times New Roman" pitchFamily="18" charset="0"/>
            </a:endParaRPr>
          </a:p>
          <a:p>
            <a:pPr algn="just">
              <a:lnSpc>
                <a:spcPct val="170000"/>
              </a:lnSpc>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In this paper, we propose a location estimation scheme that uses a probabilistic approach for estimating the location of a node in a sensor network. Our localization scheme makes use of additional knowledge of topology deployment. We assume a sensor network is deployed in a controlled manner, where the goal of the deployment is to form a grid topology.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DRAWBACKS </a:t>
            </a:r>
            <a:br>
              <a:rPr lang="en-US" dirty="0" smtClean="0"/>
            </a:br>
            <a:endParaRPr lang="en-US" dirty="0"/>
          </a:p>
        </p:txBody>
      </p:sp>
      <p:sp>
        <p:nvSpPr>
          <p:cNvPr id="3" name="Content Placeholder 2"/>
          <p:cNvSpPr>
            <a:spLocks noGrp="1"/>
          </p:cNvSpPr>
          <p:nvPr>
            <p:ph idx="1"/>
          </p:nvPr>
        </p:nvSpPr>
        <p:spPr/>
        <p:txBody>
          <a:bodyPr>
            <a:normAutofit/>
          </a:bodyPr>
          <a:lstStyle/>
          <a:p>
            <a:r>
              <a:rPr lang="en-US" sz="2000" dirty="0" smtClean="0"/>
              <a:t>The server is expensive to purchase </a:t>
            </a:r>
            <a:endParaRPr lang="en-US" sz="2000" dirty="0" smtClean="0"/>
          </a:p>
          <a:p>
            <a:endParaRPr lang="en-US" sz="2000" dirty="0" smtClean="0"/>
          </a:p>
          <a:p>
            <a:r>
              <a:rPr lang="en-US" sz="2000" dirty="0" smtClean="0"/>
              <a:t>A specialist network operating system is needed </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r>
              <a:rPr lang="en-US" sz="1800" dirty="0" smtClean="0"/>
              <a:t>In this paper, we attempt to answer these and other related questions by following a careful analytical approach. </a:t>
            </a:r>
            <a:endParaRPr lang="en-US" sz="1800" dirty="0" smtClean="0"/>
          </a:p>
          <a:p>
            <a:endParaRPr lang="en-US" sz="1800" dirty="0" smtClean="0"/>
          </a:p>
          <a:p>
            <a:r>
              <a:rPr lang="en-US" sz="1800" dirty="0" smtClean="0"/>
              <a:t>Specifically</a:t>
            </a:r>
            <a:r>
              <a:rPr lang="en-US" sz="1800" dirty="0" smtClean="0"/>
              <a:t>, we first show that when the number of cheating destination client system  is greater than or equal to a given threshold, there do not exist any two-dimensional distance-based localization algorithms that can guarantee a bounded link error in router. </a:t>
            </a:r>
            <a:endParaRPr lang="en-US" sz="1800" dirty="0" smtClean="0"/>
          </a:p>
          <a:p>
            <a:endParaRPr lang="en-US" sz="1800" dirty="0" smtClean="0"/>
          </a:p>
          <a:p>
            <a:r>
              <a:rPr lang="en-US" sz="1800" dirty="0" smtClean="0"/>
              <a:t>Furthermore</a:t>
            </a:r>
            <a:r>
              <a:rPr lang="en-US" sz="1800" dirty="0" smtClean="0"/>
              <a:t>, when the server transfers files, we configure the router and enable it to send to destination client. that can always guarantee a efficient data transfer from source to destination via router control if any error occurs in link while transfer it automatically reconfigure the router  . Finally, we achieve efficient data transfer.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ADVANTAGES</a:t>
            </a:r>
            <a:endParaRPr lang="en-US" dirty="0"/>
          </a:p>
        </p:txBody>
      </p:sp>
      <p:sp>
        <p:nvSpPr>
          <p:cNvPr id="3" name="Content Placeholder 2"/>
          <p:cNvSpPr>
            <a:spLocks noGrp="1"/>
          </p:cNvSpPr>
          <p:nvPr>
            <p:ph idx="1"/>
          </p:nvPr>
        </p:nvSpPr>
        <p:spPr/>
        <p:txBody>
          <a:bodyPr>
            <a:normAutofit/>
          </a:bodyPr>
          <a:lstStyle/>
          <a:p>
            <a:pPr lvl="0"/>
            <a:r>
              <a:rPr lang="en-US" sz="2000" dirty="0" smtClean="0"/>
              <a:t>All files are stored in a central </a:t>
            </a:r>
            <a:r>
              <a:rPr lang="en-US" sz="2000" dirty="0" smtClean="0"/>
              <a:t>location.</a:t>
            </a:r>
          </a:p>
          <a:p>
            <a:pPr lvl="0"/>
            <a:endParaRPr lang="en-US" sz="2000" dirty="0" smtClean="0"/>
          </a:p>
          <a:p>
            <a:pPr lvl="0"/>
            <a:r>
              <a:rPr lang="en-US" sz="2000" dirty="0" smtClean="0"/>
              <a:t>Network peripherals are controlled centrally. </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SYSTEM </a:t>
            </a:r>
            <a:r>
              <a:rPr lang="en-US" b="1" dirty="0" smtClean="0"/>
              <a:t>REQUIREMENTS</a:t>
            </a:r>
            <a:endParaRPr lang="en-US" dirty="0"/>
          </a:p>
        </p:txBody>
      </p:sp>
      <p:sp>
        <p:nvSpPr>
          <p:cNvPr id="3" name="Content Placeholder 2"/>
          <p:cNvSpPr>
            <a:spLocks noGrp="1"/>
          </p:cNvSpPr>
          <p:nvPr>
            <p:ph idx="1"/>
          </p:nvPr>
        </p:nvSpPr>
        <p:spPr/>
        <p:txBody>
          <a:bodyPr/>
          <a:lstStyle/>
          <a:p>
            <a:r>
              <a:rPr lang="en-US" dirty="0" smtClean="0"/>
              <a:t>Operating system 	: Windows 7.</a:t>
            </a:r>
          </a:p>
          <a:p>
            <a:r>
              <a:rPr lang="en-US" dirty="0" smtClean="0"/>
              <a:t>Front End  		: Visual Studio.NET 2010</a:t>
            </a:r>
          </a:p>
          <a:p>
            <a:r>
              <a:rPr lang="en-US" dirty="0" smtClean="0"/>
              <a:t>Coding Language	: Visual C# .NET.</a:t>
            </a:r>
          </a:p>
          <a:p>
            <a:r>
              <a:rPr lang="en-US" dirty="0" smtClean="0"/>
              <a:t> </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HARDWARE REQUIREMENTS</a:t>
            </a:r>
            <a:endParaRPr lang="en-US" dirty="0"/>
          </a:p>
        </p:txBody>
      </p:sp>
      <p:sp>
        <p:nvSpPr>
          <p:cNvPr id="3" name="Content Placeholder 2"/>
          <p:cNvSpPr>
            <a:spLocks noGrp="1"/>
          </p:cNvSpPr>
          <p:nvPr>
            <p:ph idx="1"/>
          </p:nvPr>
        </p:nvSpPr>
        <p:spPr/>
        <p:txBody>
          <a:bodyPr/>
          <a:lstStyle/>
          <a:p>
            <a:pPr lvl="0"/>
            <a:r>
              <a:rPr lang="en-US" dirty="0" smtClean="0"/>
              <a:t>Keyboard</a:t>
            </a:r>
          </a:p>
          <a:p>
            <a:pPr lvl="0"/>
            <a:r>
              <a:rPr lang="en-US" dirty="0" smtClean="0"/>
              <a:t>Mouse</a:t>
            </a:r>
          </a:p>
          <a:p>
            <a:pPr lvl="0"/>
            <a:r>
              <a:rPr lang="en-US" dirty="0" smtClean="0"/>
              <a:t>Hard disk 500GB</a:t>
            </a:r>
          </a:p>
          <a:p>
            <a:pPr lvl="0"/>
            <a:r>
              <a:rPr lang="en-US" dirty="0" smtClean="0"/>
              <a:t>Ram 4 </a:t>
            </a:r>
            <a:r>
              <a:rPr lang="en-US" dirty="0" err="1" smtClean="0"/>
              <a:t>Gb</a:t>
            </a:r>
            <a:endParaRPr lang="en-US"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711</TotalTime>
  <Words>485</Words>
  <Application>Microsoft Office PowerPoint</Application>
  <PresentationFormat>On-screen Show (4:3)</PresentationFormat>
  <Paragraphs>36</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Unified and Automated Fault Management Platform for Optical Networks</vt:lpstr>
      <vt:lpstr>Abstract</vt:lpstr>
      <vt:lpstr>Slide 3</vt:lpstr>
      <vt:lpstr>Existing System</vt:lpstr>
      <vt:lpstr>DRAWBACKS  </vt:lpstr>
      <vt:lpstr>PROPOSED SYSTEM :</vt:lpstr>
      <vt:lpstr>ADVANTAGES</vt:lpstr>
      <vt:lpstr>SYSTEM REQUIREMENTS</vt:lpstr>
      <vt:lpstr> HARDWARE REQUIREMENTS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Mohan</cp:lastModifiedBy>
  <cp:revision>241</cp:revision>
  <dcterms:created xsi:type="dcterms:W3CDTF">2006-08-16T00:00:00Z</dcterms:created>
  <dcterms:modified xsi:type="dcterms:W3CDTF">2021-02-24T06:04:54Z</dcterms:modified>
</cp:coreProperties>
</file>