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257" r:id="rId3"/>
    <p:sldId id="325" r:id="rId4"/>
    <p:sldId id="260" r:id="rId5"/>
    <p:sldId id="262" r:id="rId6"/>
    <p:sldId id="263" r:id="rId7"/>
    <p:sldId id="323" r:id="rId8"/>
    <p:sldId id="294" r:id="rId9"/>
    <p:sldId id="298" r:id="rId10"/>
    <p:sldId id="310" r:id="rId11"/>
    <p:sldId id="311" r:id="rId12"/>
    <p:sldId id="296" r:id="rId13"/>
    <p:sldId id="295" r:id="rId14"/>
    <p:sldId id="307" r:id="rId15"/>
    <p:sldId id="32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04-Feb-21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04-Feb-21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04-Feb-21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PKE-MET Public-Key Encryption with Multi-</a:t>
            </a:r>
            <a:r>
              <a:rPr lang="en-US" b="1" dirty="0" err="1" smtClean="0"/>
              <a:t>Ciphertext</a:t>
            </a:r>
            <a:r>
              <a:rPr lang="en-US" b="1" dirty="0" smtClean="0"/>
              <a:t> Equality Test in Cloud Computing</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143000" y="457200"/>
            <a:ext cx="7790688" cy="6400800"/>
          </a:xfrm>
        </p:spPr>
        <p:txBody>
          <a:bodyPr>
            <a:noAutofit/>
          </a:bodyPr>
          <a:lstStyle/>
          <a:p>
            <a:pPr algn="just">
              <a:buFont typeface="Wingdings" pitchFamily="2" charset="2"/>
              <a:buChar char="Ø"/>
            </a:pPr>
            <a:r>
              <a:rPr lang="en-US" sz="1800" dirty="0" smtClean="0">
                <a:latin typeface="Times New Roman" pitchFamily="18" charset="0"/>
                <a:cs typeface="Times New Roman" pitchFamily="18" charset="0"/>
              </a:rPr>
              <a:t>Cloud </a:t>
            </a:r>
            <a:r>
              <a:rPr lang="en-US" sz="1800" dirty="0" smtClean="0">
                <a:latin typeface="Times New Roman" pitchFamily="18" charset="0"/>
                <a:cs typeface="Times New Roman" pitchFamily="18" charset="0"/>
              </a:rPr>
              <a:t>computing enables users to remove the necessity of the need of local hardware architecture, which removes the burden of the users from high computation costs. Therefore, it has attracted much attention and research has been conducted heavily on it. To protect users’ privacy, data is usually encrypted prior to being sent to the cloud server. As the resulting system is un usable, since the cloud can no longer search throughout the data, new cryptographic primitive such as public-key encryption with equality test (PKEET) has been introduced. In PKEET, users can test whether the underlying messages of two cipher texts encrypted under different public keys are equal or not without the need to decrypt those cipher texts. </a:t>
            </a:r>
            <a:endParaRPr lang="en-US" sz="1800" dirty="0" smtClean="0">
              <a:latin typeface="Times New Roman" pitchFamily="18" charset="0"/>
              <a:cs typeface="Times New Roman" pitchFamily="18" charset="0"/>
            </a:endParaRPr>
          </a:p>
          <a:p>
            <a:pPr algn="just">
              <a:buFont typeface="Wingdings" pitchFamily="2" charset="2"/>
              <a:buChar char="Ø"/>
            </a:pPr>
            <a:r>
              <a:rPr lang="en-US" sz="1800" dirty="0" smtClean="0">
                <a:latin typeface="Times New Roman" pitchFamily="18" charset="0"/>
                <a:cs typeface="Times New Roman" pitchFamily="18" charset="0"/>
              </a:rPr>
              <a:t>This </a:t>
            </a:r>
            <a:r>
              <a:rPr lang="en-US" sz="1800" dirty="0" smtClean="0">
                <a:latin typeface="Times New Roman" pitchFamily="18" charset="0"/>
                <a:cs typeface="Times New Roman" pitchFamily="18" charset="0"/>
              </a:rPr>
              <a:t>is a very useful tool, especially for the cloud database, since PKEET mainly focuses on the equality test between two cipher texts. However, in practice, the cloud server may need to verify the equivalence among more than two cipher texts. This leads to disclosing unnecessary information of users and redundant computation cost will also occur when using traditional PKEET schemes. How to make this more efficient and practical remains an interesting research problem. In this paper, to solve the aforementioned problems by providing a novel concept of public-key encryption with multi cipher text equality test (PKE-MET). </a:t>
            </a:r>
            <a:endParaRPr lang="en-US" sz="1800" dirty="0" smtClean="0">
              <a:latin typeface="Times New Roman" pitchFamily="18" charset="0"/>
              <a:cs typeface="Times New Roman" pitchFamily="18" charset="0"/>
            </a:endParaRPr>
          </a:p>
          <a:p>
            <a:endParaRPr lang="en-US" sz="1800" dirty="0" smtClean="0"/>
          </a:p>
          <a:p>
            <a:endParaRPr lang="en-US" sz="1800" dirty="0" smtClean="0"/>
          </a:p>
          <a:p>
            <a:endParaRPr lang="en-US" sz="1800" dirty="0" smtClean="0"/>
          </a:p>
          <a:p>
            <a:endParaRPr lang="en-US" sz="1800" dirty="0" smtClean="0"/>
          </a:p>
          <a:p>
            <a:r>
              <a:rPr lang="en-US" sz="1800" b="1" dirty="0" smtClean="0"/>
              <a:t> </a:t>
            </a:r>
            <a:endParaRPr lang="en-US" sz="1800" dirty="0" smtClean="0"/>
          </a:p>
          <a:p>
            <a:pPr algn="just"/>
            <a:endParaRPr lang="en-US" sz="1800" dirty="0" smtClean="0"/>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172200"/>
          </a:xfrm>
        </p:spPr>
        <p:txBody>
          <a:bodyPr>
            <a:normAutofit fontScale="55000" lnSpcReduction="20000"/>
          </a:bodyPr>
          <a:lstStyle/>
          <a:p>
            <a:pPr algn="just">
              <a:lnSpc>
                <a:spcPct val="170000"/>
              </a:lnSpc>
            </a:pPr>
            <a:r>
              <a:rPr lang="en-US" sz="2900" dirty="0" smtClean="0">
                <a:latin typeface="Times New Roman" pitchFamily="18" charset="0"/>
                <a:cs typeface="Times New Roman" pitchFamily="18" charset="0"/>
              </a:rPr>
              <a:t>In PKE-MET, each cipher text can designate a numbers such that the cloud server can only perform equality test on this cipher text with others−1ciphertexts, where all their designated numbers are For PKE-MET, besides traditional OW-CPA and IND-CPA security, we specially define Number security. We instantiate PKE-MET to a concrete scheme and give its security proof. Furthermore, to enable the primitive to be more practical in applications, we extend it to the concept of PKE with flexible MET (PKE-FMET). </a:t>
            </a:r>
            <a:endParaRPr lang="en-US" sz="2900" dirty="0" smtClean="0">
              <a:latin typeface="Times New Roman" pitchFamily="18" charset="0"/>
              <a:cs typeface="Times New Roman" pitchFamily="18" charset="0"/>
            </a:endParaRPr>
          </a:p>
          <a:p>
            <a:pPr algn="just">
              <a:lnSpc>
                <a:spcPct val="170000"/>
              </a:lnSpc>
            </a:pPr>
            <a:r>
              <a:rPr lang="en-US" sz="2900" dirty="0" smtClean="0">
                <a:latin typeface="Times New Roman" pitchFamily="18" charset="0"/>
                <a:cs typeface="Times New Roman" pitchFamily="18" charset="0"/>
              </a:rPr>
              <a:t>In </a:t>
            </a:r>
            <a:r>
              <a:rPr lang="en-US" sz="2900" dirty="0" smtClean="0">
                <a:latin typeface="Times New Roman" pitchFamily="18" charset="0"/>
                <a:cs typeface="Times New Roman" pitchFamily="18" charset="0"/>
              </a:rPr>
              <a:t>PKE-FMET, the cloud server can perform equality test on any number of cipher texts as long as the maximum number of their designated numbers is less than or equal to the number of cipher texts. We construct a PKE-FMET scheme based on our PKE-MET construction and prove its security under the defined security models. Besides, the performance analysis mainly of efficiency and security between our constructions and existing equality test schemes in cloud computing show that our proposed schemes are more efficient and secure in the multi cipher text scenario.</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714488" cy="5867400"/>
          </a:xfrm>
        </p:spPr>
        <p:txBody>
          <a:bodyPr>
            <a:noAutofit/>
          </a:bodyPr>
          <a:lstStyle/>
          <a:p>
            <a:pPr algn="just">
              <a:lnSpc>
                <a:spcPct val="150000"/>
              </a:lnSpc>
              <a:buNone/>
            </a:pPr>
            <a:r>
              <a:rPr lang="en-US" sz="2000" dirty="0" smtClean="0"/>
              <a:t> </a:t>
            </a:r>
            <a:r>
              <a:rPr lang="en-US" sz="2000" dirty="0" smtClean="0">
                <a:latin typeface="Times New Roman" pitchFamily="18" charset="0"/>
                <a:cs typeface="Times New Roman" pitchFamily="18" charset="0"/>
              </a:rPr>
              <a:t>Cloud computing provides a broad range of services like operating systems, hardware, software and resources. Availability of these services encourages data owners to outsource their intensive computations and massive data to the cloud. However, considering the entrusted nature of cloud server, it is essential to encrypt the data before outsourcing it to the cloud. Unfortunately, this leads to a challenge when it comes to providing search functionality for encrypted data located in the cloud.</a:t>
            </a:r>
          </a:p>
          <a:p>
            <a:pPr algn="just">
              <a:lnSpc>
                <a:spcPct val="150000"/>
              </a:lnSpc>
              <a:buFont typeface="Wingdings" pitchFamily="2" charset="2"/>
              <a:buChar char="Ø"/>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rmAutofit/>
          </a:bodyPr>
          <a:lstStyle/>
          <a:p>
            <a:pPr lvl="0" algn="just">
              <a:lnSpc>
                <a:spcPct val="20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PKE-ET scheme the equality test can not only be performed on the cipher texts which are encrypted under the same public key but also under different public keys.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PKE-ET is founded on public key infrastructure (PKI) system; certificate management becomes an issue since the systems overhead drastically increase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r>
              <a:rPr lang="en-US" sz="1800" dirty="0" smtClean="0">
                <a:latin typeface="Times New Roman" pitchFamily="18" charset="0"/>
                <a:cs typeface="Times New Roman" pitchFamily="18" charset="0"/>
              </a:rPr>
              <a:t>	This </a:t>
            </a:r>
            <a:r>
              <a:rPr lang="en-US" sz="1800" dirty="0" smtClean="0">
                <a:latin typeface="Times New Roman" pitchFamily="18" charset="0"/>
                <a:cs typeface="Times New Roman" pitchFamily="18" charset="0"/>
              </a:rPr>
              <a:t>paper presents a public key encryption with equality test for heterogeneous systems (PKE-ET-HS). The PKE-ET-HS scheme simulates certificate less public encryption with equality test (CLE-ET) with the identity-based encryption with equality test (IBE-ET). This scheme provides the authorized cloud server the right to actuate the equivalence of two messages having their encryptions performed under heterogeneous systems. Basing on the random oracle model, we construct the security of our proposed scheme under the bilinear </a:t>
            </a:r>
            <a:r>
              <a:rPr lang="en-US" sz="1800" dirty="0" err="1" smtClean="0">
                <a:latin typeface="Times New Roman" pitchFamily="18" charset="0"/>
                <a:cs typeface="Times New Roman" pitchFamily="18" charset="0"/>
              </a:rPr>
              <a:t>Diffie</a:t>
            </a:r>
            <a:r>
              <a:rPr lang="en-US" sz="1800" dirty="0" smtClean="0">
                <a:latin typeface="Times New Roman" pitchFamily="18" charset="0"/>
                <a:cs typeface="Times New Roman" pitchFamily="18" charset="0"/>
              </a:rPr>
              <a:t>-Hellman (BDH) assumption. Eventually, we evaluate the size of storage, computation complexities, and properties with other related works and illustrations indicate good performance from our scheme.</a:t>
            </a:r>
          </a:p>
          <a:p>
            <a:pPr algn="just">
              <a:lnSpc>
                <a:spcPct val="150000"/>
              </a:lnSpc>
            </a:pPr>
            <a:endParaRPr lang="en-US" sz="2000" dirty="0" smtClean="0"/>
          </a:p>
          <a:p>
            <a:pPr algn="just">
              <a:lnSpc>
                <a:spcPct val="150000"/>
              </a:lnSpc>
            </a:pPr>
            <a:endParaRPr lang="en-US" sz="2000" dirty="0" smtClean="0"/>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457200"/>
            <a:ext cx="7790688" cy="6096000"/>
          </a:xfrm>
        </p:spPr>
        <p:txBody>
          <a:bodyPr/>
          <a:lstStyle/>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lvl="0"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scheme was known as identity-based encryption with keyword search (IBE-KS) and supported cipher texts that were encrypted under the same identity.</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The advantage in this scheme is that, it is quite flexible since an authorized cloud server has the search functionality hence can search messages to ascertain whether two cipher texts encrypted with same or different public keys are equivalent. </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buNone/>
            </a:pPr>
            <a:endParaRPr lang="en-US" sz="2000" dirty="0" smtClean="0"/>
          </a:p>
          <a:p>
            <a:pPr lvl="0" algn="just">
              <a:lnSpc>
                <a:spcPct val="20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286000" y="1828800"/>
            <a:ext cx="5715000" cy="41148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399245"/>
        </p:xfrm>
        <a:graphic>
          <a:graphicData uri="http://schemas.openxmlformats.org/drawingml/2006/table">
            <a:tbl>
              <a:tblPr firstRow="1" bandRow="1">
                <a:tableStyleId>{5C22544A-7EE6-4342-B048-85BDC9FD1C3A}</a:tableStyleId>
              </a:tblPr>
              <a:tblGrid>
                <a:gridCol w="2133600"/>
                <a:gridCol w="2057400"/>
                <a:gridCol w="3306762"/>
              </a:tblGrid>
              <a:tr h="29559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6235">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a:t>
                      </a:r>
                      <a:r>
                        <a:rPr kumimoji="0" lang="en-US" sz="1600" kern="1200" dirty="0" err="1" smtClean="0">
                          <a:solidFill>
                            <a:schemeClr val="dk1"/>
                          </a:solidFill>
                          <a:latin typeface="Times New Roman" pitchFamily="18" charset="0"/>
                          <a:ea typeface="+mn-ea"/>
                          <a:cs typeface="Times New Roman" pitchFamily="18" charset="0"/>
                        </a:rPr>
                        <a:t>Publickey</a:t>
                      </a:r>
                      <a:r>
                        <a:rPr kumimoji="0" lang="en-US" sz="1600" kern="1200" dirty="0" smtClean="0">
                          <a:solidFill>
                            <a:schemeClr val="dk1"/>
                          </a:solidFill>
                          <a:latin typeface="Times New Roman" pitchFamily="18" charset="0"/>
                          <a:ea typeface="+mn-ea"/>
                          <a:cs typeface="Times New Roman" pitchFamily="18" charset="0"/>
                        </a:rPr>
                        <a:t> encryption with keyword search,”</a:t>
                      </a:r>
                      <a:endParaRPr lang="en-US" sz="1600" dirty="0">
                        <a:latin typeface="Times New Roman" pitchFamily="18" charset="0"/>
                        <a:cs typeface="Times New Roman" pitchFamily="18" charset="0"/>
                      </a:endParaRPr>
                    </a:p>
                  </a:txBody>
                  <a:tcPr/>
                </a:tc>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D. </a:t>
                      </a:r>
                      <a:r>
                        <a:rPr kumimoji="0" lang="en-US" sz="1600" kern="1200" dirty="0" err="1" smtClean="0">
                          <a:solidFill>
                            <a:schemeClr val="dk1"/>
                          </a:solidFill>
                          <a:latin typeface="Times New Roman" pitchFamily="18" charset="0"/>
                          <a:ea typeface="+mn-ea"/>
                          <a:cs typeface="Times New Roman" pitchFamily="18" charset="0"/>
                        </a:rPr>
                        <a:t>Boneh</a:t>
                      </a:r>
                      <a:r>
                        <a:rPr kumimoji="0" lang="en-US" sz="1600" kern="1200" dirty="0" smtClean="0">
                          <a:solidFill>
                            <a:schemeClr val="dk1"/>
                          </a:solidFill>
                          <a:latin typeface="Times New Roman" pitchFamily="18" charset="0"/>
                          <a:ea typeface="+mn-ea"/>
                          <a:cs typeface="Times New Roman" pitchFamily="18" charset="0"/>
                        </a:rPr>
                        <a:t>, G. D. </a:t>
                      </a:r>
                      <a:r>
                        <a:rPr kumimoji="0" lang="en-US" sz="1600" kern="1200" dirty="0" err="1" smtClean="0">
                          <a:solidFill>
                            <a:schemeClr val="dk1"/>
                          </a:solidFill>
                          <a:latin typeface="Times New Roman" pitchFamily="18" charset="0"/>
                          <a:ea typeface="+mn-ea"/>
                          <a:cs typeface="Times New Roman" pitchFamily="18" charset="0"/>
                        </a:rPr>
                        <a:t>Crescenzo</a:t>
                      </a:r>
                      <a:r>
                        <a:rPr kumimoji="0" lang="en-US" sz="1600" kern="1200" dirty="0" smtClean="0">
                          <a:solidFill>
                            <a:schemeClr val="dk1"/>
                          </a:solidFill>
                          <a:latin typeface="Times New Roman" pitchFamily="18" charset="0"/>
                          <a:ea typeface="+mn-ea"/>
                          <a:cs typeface="Times New Roman" pitchFamily="18" charset="0"/>
                        </a:rPr>
                        <a:t>, R. </a:t>
                      </a:r>
                      <a:r>
                        <a:rPr kumimoji="0" lang="en-US" sz="1600" kern="1200" dirty="0" err="1" smtClean="0">
                          <a:solidFill>
                            <a:schemeClr val="dk1"/>
                          </a:solidFill>
                          <a:latin typeface="Times New Roman" pitchFamily="18" charset="0"/>
                          <a:ea typeface="+mn-ea"/>
                          <a:cs typeface="Times New Roman" pitchFamily="18" charset="0"/>
                        </a:rPr>
                        <a:t>Ostrovsky</a:t>
                      </a:r>
                      <a:r>
                        <a:rPr kumimoji="0" lang="en-US" sz="1600" kern="1200" dirty="0" smtClean="0">
                          <a:solidFill>
                            <a:schemeClr val="dk1"/>
                          </a:solidFill>
                          <a:latin typeface="Times New Roman" pitchFamily="18" charset="0"/>
                          <a:ea typeface="+mn-ea"/>
                          <a:cs typeface="Times New Roman" pitchFamily="18" charset="0"/>
                        </a:rPr>
                        <a:t>, and G. </a:t>
                      </a:r>
                      <a:r>
                        <a:rPr kumimoji="0" lang="en-US" sz="1600" kern="1200" dirty="0" err="1" smtClean="0">
                          <a:solidFill>
                            <a:schemeClr val="dk1"/>
                          </a:solidFill>
                          <a:latin typeface="Times New Roman" pitchFamily="18" charset="0"/>
                          <a:ea typeface="+mn-ea"/>
                          <a:cs typeface="Times New Roman" pitchFamily="18" charset="0"/>
                        </a:rPr>
                        <a:t>Persiano</a:t>
                      </a:r>
                      <a:r>
                        <a:rPr kumimoji="0" lang="en-US" sz="1600" kern="1200" dirty="0" smtClean="0">
                          <a:solidFill>
                            <a:schemeClr val="dk1"/>
                          </a:solidFill>
                          <a:latin typeface="Times New Roman" pitchFamily="18" charset="0"/>
                          <a:ea typeface="+mn-ea"/>
                          <a:cs typeface="Times New Roman" pitchFamily="18" charset="0"/>
                        </a:rPr>
                        <a: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kern="1200" dirty="0" smtClean="0">
                          <a:solidFill>
                            <a:schemeClr val="dk1"/>
                          </a:solidFill>
                          <a:latin typeface="Times New Roman" pitchFamily="18" charset="0"/>
                          <a:ea typeface="+mn-ea"/>
                          <a:cs typeface="Times New Roman" pitchFamily="18" charset="0"/>
                        </a:rPr>
                        <a:t>Cloud computing enables the user to remotely store their data over cloud. It economically enables the paradigm of data service outsourcing.</a:t>
                      </a:r>
                      <a:endParaRPr lang="en-US" sz="1600" dirty="0">
                        <a:latin typeface="Times New Roman" pitchFamily="18" charset="0"/>
                        <a:ea typeface="Calibri"/>
                        <a:cs typeface="Times New Roman" pitchFamily="18" charset="0"/>
                      </a:endParaRPr>
                    </a:p>
                  </a:txBody>
                  <a:tcPr marL="114300" marR="114300" marT="0" marB="0"/>
                </a:tc>
              </a:tr>
              <a:tr h="920430">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 “Probabilistic public key encryption with equality test,”</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600" dirty="0">
                          <a:latin typeface="Times New Roman" pitchFamily="18" charset="0"/>
                          <a:ea typeface="Calibri"/>
                          <a:cs typeface="Times New Roman" pitchFamily="18" charset="0"/>
                        </a:rPr>
                        <a:t>D. </a:t>
                      </a:r>
                      <a:r>
                        <a:rPr lang="en-US" sz="1600" dirty="0" err="1">
                          <a:latin typeface="Times New Roman" pitchFamily="18" charset="0"/>
                          <a:ea typeface="Calibri"/>
                          <a:cs typeface="Times New Roman" pitchFamily="18" charset="0"/>
                        </a:rPr>
                        <a:t>Boneh</a:t>
                      </a:r>
                      <a:r>
                        <a:rPr lang="en-US" sz="1600" dirty="0">
                          <a:latin typeface="Times New Roman" pitchFamily="18" charset="0"/>
                          <a:ea typeface="Calibri"/>
                          <a:cs typeface="Times New Roman" pitchFamily="18" charset="0"/>
                        </a:rPr>
                        <a:t>, G. D. </a:t>
                      </a:r>
                      <a:r>
                        <a:rPr lang="en-US" sz="1600" dirty="0" err="1">
                          <a:latin typeface="Times New Roman" pitchFamily="18" charset="0"/>
                          <a:ea typeface="Calibri"/>
                          <a:cs typeface="Times New Roman" pitchFamily="18" charset="0"/>
                        </a:rPr>
                        <a:t>Crescenzo</a:t>
                      </a:r>
                      <a:r>
                        <a:rPr lang="en-US" sz="1600" dirty="0">
                          <a:latin typeface="Times New Roman" pitchFamily="18" charset="0"/>
                          <a:ea typeface="Calibri"/>
                          <a:cs typeface="Times New Roman" pitchFamily="18" charset="0"/>
                        </a:rPr>
                        <a:t>, R. </a:t>
                      </a:r>
                      <a:r>
                        <a:rPr lang="en-US" sz="1600" dirty="0" err="1">
                          <a:latin typeface="Times New Roman" pitchFamily="18" charset="0"/>
                          <a:ea typeface="Calibri"/>
                          <a:cs typeface="Times New Roman" pitchFamily="18" charset="0"/>
                        </a:rPr>
                        <a:t>Ostrovsky</a:t>
                      </a:r>
                      <a:r>
                        <a:rPr lang="en-US" sz="1600" dirty="0">
                          <a:latin typeface="Times New Roman" pitchFamily="18" charset="0"/>
                          <a:ea typeface="Calibri"/>
                          <a:cs typeface="Times New Roman" pitchFamily="18" charset="0"/>
                        </a:rPr>
                        <a:t>, and G. </a:t>
                      </a:r>
                      <a:r>
                        <a:rPr lang="en-US" sz="1600" dirty="0" err="1">
                          <a:latin typeface="Times New Roman" pitchFamily="18" charset="0"/>
                          <a:ea typeface="Calibri"/>
                          <a:cs typeface="Times New Roman" pitchFamily="18" charset="0"/>
                        </a:rPr>
                        <a:t>Persiano</a:t>
                      </a:r>
                      <a:r>
                        <a:rPr lang="en-US" sz="1600" dirty="0">
                          <a:latin typeface="Times New Roman" pitchFamily="18" charset="0"/>
                          <a:ea typeface="Calibri"/>
                          <a:cs typeface="Times New Roman" pitchFamily="18" charset="0"/>
                        </a:rPr>
                        <a:t>,</a:t>
                      </a:r>
                    </a:p>
                  </a:txBody>
                  <a:tcPr marL="68580" marR="68580" marT="0" marB="0"/>
                </a:tc>
                <a:tc>
                  <a:txBody>
                    <a:bodyPr/>
                    <a:lstStyle/>
                    <a:p>
                      <a:pPr marL="0" marR="0" algn="just">
                        <a:lnSpc>
                          <a:spcPct val="150000"/>
                        </a:lnSpc>
                        <a:spcBef>
                          <a:spcPts val="0"/>
                        </a:spcBef>
                        <a:spcAft>
                          <a:spcPts val="1000"/>
                        </a:spcAft>
                      </a:pPr>
                      <a:r>
                        <a:rPr lang="en-US" sz="1600" dirty="0">
                          <a:latin typeface="Times New Roman" pitchFamily="18" charset="0"/>
                          <a:ea typeface="Calibri"/>
                          <a:cs typeface="Times New Roman" pitchFamily="18" charset="0"/>
                        </a:rPr>
                        <a:t>Smart cities have been identified as areas which are urbanized and utilize diverse types of electronic data collection sensors that are used to oversee resources and assets efficiently. Smart meters are a unit of smart cities and they collect information about users and their consumption patterns.</a:t>
                      </a:r>
                    </a:p>
                  </a:txBody>
                  <a:tcPr marL="114300" marR="114300" marT="0" marB="0"/>
                </a:tc>
              </a:tr>
              <a:tr h="366235">
                <a:tc>
                  <a:txBody>
                    <a:bodyPr/>
                    <a:lstStyle/>
                    <a:p>
                      <a:pPr algn="just">
                        <a:lnSpc>
                          <a:spcPct val="100000"/>
                        </a:lnSpc>
                      </a:pP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marL="0" marR="0" algn="just">
                        <a:lnSpc>
                          <a:spcPct val="150000"/>
                        </a:lnSpc>
                        <a:spcBef>
                          <a:spcPts val="0"/>
                        </a:spcBef>
                        <a:spcAft>
                          <a:spcPts val="1000"/>
                        </a:spcAft>
                      </a:pPr>
                      <a:endParaRPr lang="en-US" sz="1100" dirty="0">
                        <a:latin typeface="Calibri"/>
                        <a:ea typeface="Calibri"/>
                        <a:cs typeface="Times New Roman"/>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6661785"/>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8554">
                <a:tc>
                  <a:txBody>
                    <a:bodyPr/>
                    <a:lstStyle/>
                    <a:p>
                      <a:pPr algn="just"/>
                      <a:r>
                        <a:rPr kumimoji="0" lang="en-US" sz="1800" kern="1200" dirty="0" smtClean="0">
                          <a:solidFill>
                            <a:schemeClr val="dk1"/>
                          </a:solidFill>
                          <a:latin typeface="+mn-lt"/>
                          <a:ea typeface="+mn-ea"/>
                          <a:cs typeface="+mn-cs"/>
                        </a:rPr>
                        <a:t>, “Public key encryption with delegated equality test in a multi-user setting,”</a:t>
                      </a:r>
                      <a:endParaRPr lang="en-US" dirty="0">
                        <a:latin typeface="Times New Roman" pitchFamily="18" charset="0"/>
                        <a:cs typeface="Times New Roman" pitchFamily="18" charset="0"/>
                      </a:endParaRPr>
                    </a:p>
                  </a:txBody>
                  <a:tcPr/>
                </a:tc>
                <a:tc>
                  <a:txBody>
                    <a:bodyPr/>
                    <a:lstStyle/>
                    <a:p>
                      <a:pPr algn="ctr"/>
                      <a:r>
                        <a:rPr kumimoji="0" lang="en-US" sz="1800" kern="1200" dirty="0" smtClean="0">
                          <a:solidFill>
                            <a:schemeClr val="dk1"/>
                          </a:solidFill>
                          <a:latin typeface="+mn-lt"/>
                          <a:ea typeface="+mn-ea"/>
                          <a:cs typeface="+mn-cs"/>
                        </a:rPr>
                        <a:t>S. Ma, M. Zhang, Q. Huang, and B. Yang</a:t>
                      </a:r>
                      <a:endParaRPr lang="en-US"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Probabilistic public key encryption with equality test (PKEET), introduced by Yang et al. in CT-RSA 2010, is able to check whether two </a:t>
                      </a:r>
                      <a:r>
                        <a:rPr kumimoji="0" lang="en-US" sz="1800" kern="1200" dirty="0" err="1" smtClean="0">
                          <a:solidFill>
                            <a:schemeClr val="dk1"/>
                          </a:solidFill>
                          <a:latin typeface="+mn-lt"/>
                          <a:ea typeface="+mn-ea"/>
                          <a:cs typeface="+mn-cs"/>
                        </a:rPr>
                        <a:t>ciphertexts</a:t>
                      </a:r>
                      <a:r>
                        <a:rPr kumimoji="0" lang="en-US" sz="1800" kern="1200" dirty="0" smtClean="0">
                          <a:solidFill>
                            <a:schemeClr val="dk1"/>
                          </a:solidFill>
                          <a:latin typeface="+mn-lt"/>
                          <a:ea typeface="+mn-ea"/>
                          <a:cs typeface="+mn-cs"/>
                        </a:rPr>
                        <a:t> are encryptions of the same message under different public keys without leaking anything else about the message encrypted under either public key.</a:t>
                      </a:r>
                      <a:endParaRPr lang="en-US" dirty="0">
                        <a:latin typeface="Times New Roman" pitchFamily="18" charset="0"/>
                        <a:cs typeface="Times New Roman" pitchFamily="18" charset="0"/>
                      </a:endParaRPr>
                    </a:p>
                  </a:txBody>
                  <a:tcPr/>
                </a:tc>
              </a:tr>
              <a:tr h="368554">
                <a:tc>
                  <a:txBody>
                    <a:bodyPr/>
                    <a:lstStyle/>
                    <a:p>
                      <a:pPr algn="just"/>
                      <a:r>
                        <a:rPr kumimoji="0" lang="en-US" sz="1800" kern="1200" dirty="0" smtClean="0">
                          <a:solidFill>
                            <a:schemeClr val="dk1"/>
                          </a:solidFill>
                          <a:latin typeface="Times New Roman" pitchFamily="18" charset="0"/>
                          <a:ea typeface="+mn-ea"/>
                          <a:cs typeface="Times New Roman" pitchFamily="18" charset="0"/>
                        </a:rPr>
                        <a:t>New public key </a:t>
                      </a:r>
                      <a:r>
                        <a:rPr kumimoji="0" lang="en-US" sz="1800" kern="1200" dirty="0" err="1" smtClean="0">
                          <a:solidFill>
                            <a:schemeClr val="dk1"/>
                          </a:solidFill>
                          <a:latin typeface="Times New Roman" pitchFamily="18" charset="0"/>
                          <a:ea typeface="+mn-ea"/>
                          <a:cs typeface="Times New Roman" pitchFamily="18" charset="0"/>
                        </a:rPr>
                        <a:t>encryptionwith</a:t>
                      </a:r>
                      <a:r>
                        <a:rPr kumimoji="0" lang="en-US" sz="1800" kern="1200" dirty="0" smtClean="0">
                          <a:solidFill>
                            <a:schemeClr val="dk1"/>
                          </a:solidFill>
                          <a:latin typeface="Times New Roman" pitchFamily="18" charset="0"/>
                          <a:ea typeface="+mn-ea"/>
                          <a:cs typeface="Times New Roman" pitchFamily="18" charset="0"/>
                        </a:rPr>
                        <a:t> equality test based on non-</a:t>
                      </a:r>
                      <a:r>
                        <a:rPr kumimoji="0" lang="en-US" sz="1800" kern="1200" dirty="0" err="1" smtClean="0">
                          <a:solidFill>
                            <a:schemeClr val="dk1"/>
                          </a:solidFill>
                          <a:latin typeface="Times New Roman" pitchFamily="18" charset="0"/>
                          <a:ea typeface="+mn-ea"/>
                          <a:cs typeface="Times New Roman" pitchFamily="18" charset="0"/>
                        </a:rPr>
                        <a:t>abelian</a:t>
                      </a:r>
                      <a:r>
                        <a:rPr kumimoji="0" lang="en-US" sz="1800" kern="1200" dirty="0" smtClean="0">
                          <a:solidFill>
                            <a:schemeClr val="dk1"/>
                          </a:solidFill>
                          <a:latin typeface="Times New Roman" pitchFamily="18" charset="0"/>
                          <a:ea typeface="+mn-ea"/>
                          <a:cs typeface="Times New Roman" pitchFamily="18" charset="0"/>
                        </a:rPr>
                        <a:t> factorization problems,”</a:t>
                      </a:r>
                      <a:endParaRPr lang="en-US" sz="1800" dirty="0">
                        <a:latin typeface="Times New Roman" pitchFamily="18" charset="0"/>
                        <a:cs typeface="Times New Roman" pitchFamily="18" charset="0"/>
                      </a:endParaRPr>
                    </a:p>
                  </a:txBody>
                  <a:tcPr/>
                </a:tc>
                <a:tc>
                  <a:txBody>
                    <a:bodyPr/>
                    <a:lstStyle/>
                    <a:p>
                      <a:pPr algn="ctr"/>
                      <a:r>
                        <a:rPr kumimoji="0" lang="en-US" sz="1800" kern="1200" dirty="0" smtClean="0">
                          <a:solidFill>
                            <a:schemeClr val="dk1"/>
                          </a:solidFill>
                          <a:latin typeface="Times New Roman" pitchFamily="18" charset="0"/>
                          <a:ea typeface="+mn-ea"/>
                          <a:cs typeface="Times New Roman" pitchFamily="18" charset="0"/>
                        </a:rPr>
                        <a:t>H. Zhu, L. Wang, S. </a:t>
                      </a:r>
                      <a:r>
                        <a:rPr kumimoji="0" lang="en-US" sz="1800" kern="1200" dirty="0" err="1" smtClean="0">
                          <a:solidFill>
                            <a:schemeClr val="dk1"/>
                          </a:solidFill>
                          <a:latin typeface="Times New Roman" pitchFamily="18" charset="0"/>
                          <a:ea typeface="+mn-ea"/>
                          <a:cs typeface="Times New Roman" pitchFamily="18" charset="0"/>
                        </a:rPr>
                        <a:t>Qiu</a:t>
                      </a:r>
                      <a:r>
                        <a:rPr kumimoji="0" lang="en-US" sz="1800" kern="1200" dirty="0" smtClean="0">
                          <a:solidFill>
                            <a:schemeClr val="dk1"/>
                          </a:solidFill>
                          <a:latin typeface="Times New Roman" pitchFamily="18" charset="0"/>
                          <a:ea typeface="+mn-ea"/>
                          <a:cs typeface="Times New Roman" pitchFamily="18" charset="0"/>
                        </a:rPr>
                        <a:t>, and X. </a:t>
                      </a:r>
                      <a:r>
                        <a:rPr kumimoji="0" lang="en-US" sz="1800" kern="1200" dirty="0" err="1" smtClean="0">
                          <a:solidFill>
                            <a:schemeClr val="dk1"/>
                          </a:solidFill>
                          <a:latin typeface="Times New Roman" pitchFamily="18" charset="0"/>
                          <a:ea typeface="+mn-ea"/>
                          <a:cs typeface="Times New Roman" pitchFamily="18" charset="0"/>
                        </a:rPr>
                        <a:t>Niu</a:t>
                      </a:r>
                      <a:r>
                        <a:rPr kumimoji="0" lang="en-US" sz="1800" kern="1200" dirty="0" smtClean="0">
                          <a:solidFill>
                            <a:schemeClr val="dk1"/>
                          </a:solidFill>
                          <a:latin typeface="Times New Roman" pitchFamily="18" charset="0"/>
                          <a:ea typeface="+mn-ea"/>
                          <a:cs typeface="Times New Roman" pitchFamily="18" charset="0"/>
                        </a:rPr>
                        <a:t>,</a:t>
                      </a:r>
                      <a:endParaRPr lang="en-US" sz="1800" dirty="0">
                        <a:latin typeface="Times New Roman" pitchFamily="18" charset="0"/>
                        <a:cs typeface="Times New Roman" pitchFamily="18" charset="0"/>
                      </a:endParaRPr>
                    </a:p>
                  </a:txBody>
                  <a:tcPr/>
                </a:tc>
                <a:tc>
                  <a:txBody>
                    <a:bodyPr/>
                    <a:lstStyle/>
                    <a:p>
                      <a:pPr marL="0" marR="0" algn="just">
                        <a:lnSpc>
                          <a:spcPct val="115000"/>
                        </a:lnSpc>
                        <a:spcBef>
                          <a:spcPts val="0"/>
                        </a:spcBef>
                        <a:spcAft>
                          <a:spcPts val="1000"/>
                        </a:spcAft>
                      </a:pPr>
                      <a:r>
                        <a:rPr lang="en-US" sz="1800" dirty="0">
                          <a:latin typeface="Times New Roman" pitchFamily="18" charset="0"/>
                          <a:ea typeface="Times New Roman"/>
                          <a:cs typeface="Times New Roman" pitchFamily="18" charset="0"/>
                        </a:rPr>
                        <a:t>In this paper, we present a new public key encryption scheme with equality test (</a:t>
                      </a:r>
                      <a:r>
                        <a:rPr lang="en-US" sz="1800" dirty="0" err="1">
                          <a:latin typeface="Times New Roman" pitchFamily="18" charset="0"/>
                          <a:ea typeface="Times New Roman"/>
                          <a:cs typeface="Times New Roman" pitchFamily="18" charset="0"/>
                        </a:rPr>
                        <a:t>PKEwET</a:t>
                      </a:r>
                      <a:r>
                        <a:rPr lang="en-US" sz="1800" dirty="0">
                          <a:latin typeface="Times New Roman" pitchFamily="18" charset="0"/>
                          <a:ea typeface="Times New Roman"/>
                          <a:cs typeface="Times New Roman" pitchFamily="18" charset="0"/>
                        </a:rPr>
                        <a:t>). Compared to other </a:t>
                      </a:r>
                      <a:r>
                        <a:rPr lang="en-US" sz="1800" dirty="0" err="1">
                          <a:latin typeface="Times New Roman" pitchFamily="18" charset="0"/>
                          <a:ea typeface="Times New Roman"/>
                          <a:cs typeface="Times New Roman" pitchFamily="18" charset="0"/>
                        </a:rPr>
                        <a:t>PKEwET</a:t>
                      </a:r>
                      <a:r>
                        <a:rPr lang="en-US" sz="1800" dirty="0">
                          <a:latin typeface="Times New Roman" pitchFamily="18" charset="0"/>
                          <a:ea typeface="Times New Roman"/>
                          <a:cs typeface="Times New Roman" pitchFamily="18" charset="0"/>
                        </a:rPr>
                        <a:t> schemes, we find that its security can be improved since the proposed scheme is based on non-</a:t>
                      </a:r>
                      <a:r>
                        <a:rPr lang="en-US" sz="1800" dirty="0" err="1">
                          <a:latin typeface="Times New Roman" pitchFamily="18" charset="0"/>
                          <a:ea typeface="Times New Roman"/>
                          <a:cs typeface="Times New Roman" pitchFamily="18" charset="0"/>
                        </a:rPr>
                        <a:t>Abelian</a:t>
                      </a:r>
                      <a:r>
                        <a:rPr lang="en-US" sz="1800" dirty="0">
                          <a:latin typeface="Times New Roman" pitchFamily="18" charset="0"/>
                          <a:ea typeface="Times New Roman"/>
                          <a:cs typeface="Times New Roman" pitchFamily="18" charset="0"/>
                        </a:rPr>
                        <a:t> factorization problems. </a:t>
                      </a:r>
                      <a:endParaRPr lang="en-US" sz="18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buNone/>
            </a:pPr>
            <a:r>
              <a:rPr lang="en-US" sz="1600" dirty="0" smtClean="0">
                <a:latin typeface="Times New Roman" pitchFamily="18" charset="0"/>
                <a:cs typeface="Times New Roman" pitchFamily="18" charset="0"/>
              </a:rPr>
              <a:t>[1]D. </a:t>
            </a:r>
            <a:r>
              <a:rPr lang="en-US" sz="1600" dirty="0" err="1" smtClean="0">
                <a:latin typeface="Times New Roman" pitchFamily="18" charset="0"/>
                <a:cs typeface="Times New Roman" pitchFamily="18" charset="0"/>
              </a:rPr>
              <a:t>Boneh</a:t>
            </a:r>
            <a:r>
              <a:rPr lang="en-US" sz="1600" dirty="0" smtClean="0">
                <a:latin typeface="Times New Roman" pitchFamily="18" charset="0"/>
                <a:cs typeface="Times New Roman" pitchFamily="18" charset="0"/>
              </a:rPr>
              <a:t>, G. D. </a:t>
            </a:r>
            <a:r>
              <a:rPr lang="en-US" sz="1600" dirty="0" err="1" smtClean="0">
                <a:latin typeface="Times New Roman" pitchFamily="18" charset="0"/>
                <a:cs typeface="Times New Roman" pitchFamily="18" charset="0"/>
              </a:rPr>
              <a:t>Crescenzo</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Ostrovsky</a:t>
            </a:r>
            <a:r>
              <a:rPr lang="en-US" sz="1600" dirty="0" smtClean="0">
                <a:latin typeface="Times New Roman" pitchFamily="18" charset="0"/>
                <a:cs typeface="Times New Roman" pitchFamily="18" charset="0"/>
              </a:rPr>
              <a:t>, and G. </a:t>
            </a:r>
            <a:r>
              <a:rPr lang="en-US" sz="1600" dirty="0" err="1" smtClean="0">
                <a:latin typeface="Times New Roman" pitchFamily="18" charset="0"/>
                <a:cs typeface="Times New Roman" pitchFamily="18" charset="0"/>
              </a:rPr>
              <a:t>Persiano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Publickey</a:t>
            </a:r>
            <a:r>
              <a:rPr lang="en-US" sz="1600" dirty="0" smtClean="0">
                <a:latin typeface="Times New Roman" pitchFamily="18" charset="0"/>
                <a:cs typeface="Times New Roman" pitchFamily="18" charset="0"/>
              </a:rPr>
              <a:t> encryption with keyword search,” </a:t>
            </a:r>
            <a:r>
              <a:rPr lang="en-US" sz="1600" dirty="0" err="1" smtClean="0">
                <a:latin typeface="Times New Roman" pitchFamily="18" charset="0"/>
                <a:cs typeface="Times New Roman" pitchFamily="18" charset="0"/>
              </a:rPr>
              <a:t>inEUROCRYPT</a:t>
            </a:r>
            <a:r>
              <a:rPr lang="en-US" sz="1600" dirty="0" smtClean="0">
                <a:latin typeface="Times New Roman" pitchFamily="18" charset="0"/>
                <a:cs typeface="Times New Roman" pitchFamily="18" charset="0"/>
              </a:rPr>
              <a:t> 2004, In-</a:t>
            </a:r>
            <a:r>
              <a:rPr lang="en-US" sz="1600" dirty="0" err="1" smtClean="0">
                <a:latin typeface="Times New Roman" pitchFamily="18" charset="0"/>
                <a:cs typeface="Times New Roman" pitchFamily="18" charset="0"/>
              </a:rPr>
              <a:t>terlaken</a:t>
            </a:r>
            <a:r>
              <a:rPr lang="en-US" sz="1600" dirty="0" smtClean="0">
                <a:latin typeface="Times New Roman" pitchFamily="18" charset="0"/>
                <a:cs typeface="Times New Roman" pitchFamily="18" charset="0"/>
              </a:rPr>
              <a:t>, Switzerland, May 2-6, 2004, ser. LNCS, vol. 3027. Springer,2004, pp. 506–522.</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[2]G. Yang, C. H. Tan, Q. Huang, and D. S. Wong, “</a:t>
            </a:r>
            <a:r>
              <a:rPr lang="en-US" sz="1600" dirty="0" err="1" smtClean="0">
                <a:latin typeface="Times New Roman" pitchFamily="18" charset="0"/>
                <a:cs typeface="Times New Roman" pitchFamily="18" charset="0"/>
              </a:rPr>
              <a:t>Probabilisticpublic</a:t>
            </a:r>
            <a:r>
              <a:rPr lang="en-US" sz="1600" dirty="0" smtClean="0">
                <a:latin typeface="Times New Roman" pitchFamily="18" charset="0"/>
                <a:cs typeface="Times New Roman" pitchFamily="18" charset="0"/>
              </a:rPr>
              <a:t> key encryption with equality test,” </a:t>
            </a:r>
            <a:r>
              <a:rPr lang="en-US" sz="1600" dirty="0" err="1" smtClean="0">
                <a:latin typeface="Times New Roman" pitchFamily="18" charset="0"/>
                <a:cs typeface="Times New Roman" pitchFamily="18" charset="0"/>
              </a:rPr>
              <a:t>inCT</a:t>
            </a:r>
            <a:r>
              <a:rPr lang="en-US" sz="1600" dirty="0" smtClean="0">
                <a:latin typeface="Times New Roman" pitchFamily="18" charset="0"/>
                <a:cs typeface="Times New Roman" pitchFamily="18" charset="0"/>
              </a:rPr>
              <a:t>-RSA 2010, </a:t>
            </a:r>
            <a:r>
              <a:rPr lang="en-US" sz="1600" dirty="0" err="1" smtClean="0">
                <a:latin typeface="Times New Roman" pitchFamily="18" charset="0"/>
                <a:cs typeface="Times New Roman" pitchFamily="18" charset="0"/>
              </a:rPr>
              <a:t>TheCryptographers</a:t>
            </a:r>
            <a:r>
              <a:rPr lang="en-US" sz="1600" dirty="0" smtClean="0">
                <a:latin typeface="Times New Roman" pitchFamily="18" charset="0"/>
                <a:cs typeface="Times New Roman" pitchFamily="18" charset="0"/>
              </a:rPr>
              <a:t>’ Track at the RSA Conference 2010, San </a:t>
            </a:r>
            <a:r>
              <a:rPr lang="en-US" sz="1600" dirty="0" err="1" smtClean="0">
                <a:latin typeface="Times New Roman" pitchFamily="18" charset="0"/>
                <a:cs typeface="Times New Roman" pitchFamily="18" charset="0"/>
              </a:rPr>
              <a:t>Francisco,CA</a:t>
            </a:r>
            <a:r>
              <a:rPr lang="en-US" sz="1600" dirty="0" smtClean="0">
                <a:latin typeface="Times New Roman" pitchFamily="18" charset="0"/>
                <a:cs typeface="Times New Roman" pitchFamily="18" charset="0"/>
              </a:rPr>
              <a:t>, USA, March 1-5, 2010, ser. LNCS, J. </a:t>
            </a:r>
            <a:r>
              <a:rPr lang="en-US" sz="1600" dirty="0" err="1" smtClean="0">
                <a:latin typeface="Times New Roman" pitchFamily="18" charset="0"/>
                <a:cs typeface="Times New Roman" pitchFamily="18" charset="0"/>
              </a:rPr>
              <a:t>Pieprzyk</a:t>
            </a:r>
            <a:r>
              <a:rPr lang="en-US" sz="1600" dirty="0" smtClean="0">
                <a:latin typeface="Times New Roman" pitchFamily="18" charset="0"/>
                <a:cs typeface="Times New Roman" pitchFamily="18" charset="0"/>
              </a:rPr>
              <a:t>, Ed., vol. 5985.Springer, 2010, pp. 119–131.</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[3]Q. Tang, “Towards public key encryption scheme </a:t>
            </a:r>
            <a:r>
              <a:rPr lang="en-US" sz="1600" dirty="0" err="1" smtClean="0">
                <a:latin typeface="Times New Roman" pitchFamily="18" charset="0"/>
                <a:cs typeface="Times New Roman" pitchFamily="18" charset="0"/>
              </a:rPr>
              <a:t>supportingequality</a:t>
            </a:r>
            <a:r>
              <a:rPr lang="en-US" sz="1600" dirty="0" smtClean="0">
                <a:latin typeface="Times New Roman" pitchFamily="18" charset="0"/>
                <a:cs typeface="Times New Roman" pitchFamily="18" charset="0"/>
              </a:rPr>
              <a:t> test with fine-grained authorization,” </a:t>
            </a:r>
            <a:r>
              <a:rPr lang="en-US" sz="1600" dirty="0" err="1" smtClean="0">
                <a:latin typeface="Times New Roman" pitchFamily="18" charset="0"/>
                <a:cs typeface="Times New Roman" pitchFamily="18" charset="0"/>
              </a:rPr>
              <a:t>inACISP</a:t>
            </a:r>
            <a:r>
              <a:rPr lang="en-US" sz="1600" dirty="0" smtClean="0">
                <a:latin typeface="Times New Roman" pitchFamily="18" charset="0"/>
                <a:cs typeface="Times New Roman" pitchFamily="18" charset="0"/>
              </a:rPr>
              <a:t> 2011,Melbourne, Australia, July 11-13, ser. LNCS, vol. 6812.Springer,2011, pp. 389–406.</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[4]Q. Tang, “Public key encryption supporting plaintext </a:t>
            </a:r>
            <a:r>
              <a:rPr lang="en-US" sz="1600" dirty="0" err="1" smtClean="0">
                <a:latin typeface="Times New Roman" pitchFamily="18" charset="0"/>
                <a:cs typeface="Times New Roman" pitchFamily="18" charset="0"/>
              </a:rPr>
              <a:t>equalitytest</a:t>
            </a:r>
            <a:r>
              <a:rPr lang="en-US" sz="1600" dirty="0" smtClean="0">
                <a:latin typeface="Times New Roman" pitchFamily="18" charset="0"/>
                <a:cs typeface="Times New Roman" pitchFamily="18" charset="0"/>
              </a:rPr>
              <a:t> and user-specified </a:t>
            </a:r>
            <a:r>
              <a:rPr lang="en-US" sz="1600" dirty="0" err="1" smtClean="0">
                <a:latin typeface="Times New Roman" pitchFamily="18" charset="0"/>
                <a:cs typeface="Times New Roman" pitchFamily="18" charset="0"/>
              </a:rPr>
              <a:t>authorization,”Security</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CommunicationNetworks</a:t>
            </a:r>
            <a:r>
              <a:rPr lang="en-US" sz="1600" dirty="0" smtClean="0">
                <a:latin typeface="Times New Roman" pitchFamily="18" charset="0"/>
                <a:cs typeface="Times New Roman" pitchFamily="18" charset="0"/>
              </a:rPr>
              <a:t>, vol. 5, no. 12, pp. 1351–1362, 2012.</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[5]S. Ma, M. Zhang, Q. Huang, and B. Yang, “Public key </a:t>
            </a:r>
            <a:r>
              <a:rPr lang="en-US" sz="1600" dirty="0" err="1" smtClean="0">
                <a:latin typeface="Times New Roman" pitchFamily="18" charset="0"/>
                <a:cs typeface="Times New Roman" pitchFamily="18" charset="0"/>
              </a:rPr>
              <a:t>encryptionwith</a:t>
            </a:r>
            <a:r>
              <a:rPr lang="en-US" sz="1600" dirty="0" smtClean="0">
                <a:latin typeface="Times New Roman" pitchFamily="18" charset="0"/>
                <a:cs typeface="Times New Roman" pitchFamily="18" charset="0"/>
              </a:rPr>
              <a:t> delegated equality test in a multi-user </a:t>
            </a:r>
            <a:r>
              <a:rPr lang="en-US" sz="1600" dirty="0" err="1" smtClean="0">
                <a:latin typeface="Times New Roman" pitchFamily="18" charset="0"/>
                <a:cs typeface="Times New Roman" pitchFamily="18" charset="0"/>
              </a:rPr>
              <a:t>setting,”Comput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J.,vol</a:t>
            </a:r>
            <a:r>
              <a:rPr lang="en-US" sz="1600" dirty="0" smtClean="0">
                <a:latin typeface="Times New Roman" pitchFamily="18" charset="0"/>
                <a:cs typeface="Times New Roman" pitchFamily="18" charset="0"/>
              </a:rPr>
              <a:t>. 58, no. 4, pp. 986–1002, 2015.</a:t>
            </a:r>
          </a:p>
          <a:p>
            <a:pPr algn="just">
              <a:buNone/>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457200"/>
            <a:ext cx="7714488" cy="6096000"/>
          </a:xfrm>
        </p:spPr>
        <p:txBody>
          <a:bodyPr>
            <a:normAutofit fontScale="55000" lnSpcReduction="20000"/>
          </a:bodyPr>
          <a:lstStyle/>
          <a:p>
            <a:pPr algn="just">
              <a:buNone/>
            </a:pPr>
            <a:r>
              <a:rPr lang="en-US" dirty="0" smtClean="0">
                <a:latin typeface="Times New Roman" pitchFamily="18" charset="0"/>
                <a:cs typeface="Times New Roman" pitchFamily="18" charset="0"/>
              </a:rPr>
              <a:t>[6]Q. Tang, “Public key encryption schemes supporting equality </a:t>
            </a:r>
            <a:r>
              <a:rPr lang="en-US" dirty="0" err="1" smtClean="0">
                <a:latin typeface="Times New Roman" pitchFamily="18" charset="0"/>
                <a:cs typeface="Times New Roman" pitchFamily="18" charset="0"/>
              </a:rPr>
              <a:t>testwith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authorisation</a:t>
            </a:r>
            <a:r>
              <a:rPr lang="en-US" dirty="0" smtClean="0">
                <a:latin typeface="Times New Roman" pitchFamily="18" charset="0"/>
                <a:cs typeface="Times New Roman" pitchFamily="18" charset="0"/>
              </a:rPr>
              <a:t> of different </a:t>
            </a:r>
            <a:r>
              <a:rPr lang="en-US" dirty="0" err="1" smtClean="0">
                <a:latin typeface="Times New Roman" pitchFamily="18" charset="0"/>
                <a:cs typeface="Times New Roman" pitchFamily="18" charset="0"/>
              </a:rPr>
              <a:t>granularity,”International</a:t>
            </a:r>
            <a:r>
              <a:rPr lang="en-US" dirty="0" smtClean="0">
                <a:latin typeface="Times New Roman" pitchFamily="18" charset="0"/>
                <a:cs typeface="Times New Roman" pitchFamily="18" charset="0"/>
              </a:rPr>
              <a:t> Journal </a:t>
            </a:r>
            <a:r>
              <a:rPr lang="en-US" dirty="0" err="1" smtClean="0">
                <a:latin typeface="Times New Roman" pitchFamily="18" charset="0"/>
                <a:cs typeface="Times New Roman" pitchFamily="18" charset="0"/>
              </a:rPr>
              <a:t>ofApplied</a:t>
            </a:r>
            <a:r>
              <a:rPr lang="en-US" dirty="0" smtClean="0">
                <a:latin typeface="Times New Roman" pitchFamily="18" charset="0"/>
                <a:cs typeface="Times New Roman" pitchFamily="18" charset="0"/>
              </a:rPr>
              <a:t> Cryptography (IJACT), vol. 2, no. 4, pp. 304–321, 2012.</a:t>
            </a:r>
          </a:p>
          <a:p>
            <a:pPr algn="just">
              <a:buNone/>
            </a:pPr>
            <a:r>
              <a:rPr lang="en-US" dirty="0" smtClean="0">
                <a:latin typeface="Times New Roman" pitchFamily="18" charset="0"/>
                <a:cs typeface="Times New Roman" pitchFamily="18" charset="0"/>
              </a:rPr>
              <a:t> </a:t>
            </a:r>
          </a:p>
          <a:p>
            <a:pPr algn="just">
              <a:buNone/>
            </a:pPr>
            <a:r>
              <a:rPr lang="en-US" dirty="0" smtClean="0">
                <a:latin typeface="Times New Roman" pitchFamily="18" charset="0"/>
                <a:cs typeface="Times New Roman" pitchFamily="18" charset="0"/>
              </a:rPr>
              <a:t>[7] H. Zhu, L. Wang, S. </a:t>
            </a:r>
            <a:r>
              <a:rPr lang="en-US" dirty="0" err="1" smtClean="0">
                <a:latin typeface="Times New Roman" pitchFamily="18" charset="0"/>
                <a:cs typeface="Times New Roman" pitchFamily="18" charset="0"/>
              </a:rPr>
              <a:t>Qiu</a:t>
            </a:r>
            <a:r>
              <a:rPr lang="en-US" dirty="0" smtClean="0">
                <a:latin typeface="Times New Roman" pitchFamily="18" charset="0"/>
                <a:cs typeface="Times New Roman" pitchFamily="18" charset="0"/>
              </a:rPr>
              <a:t>, and X. </a:t>
            </a:r>
            <a:r>
              <a:rPr lang="en-US" dirty="0" err="1" smtClean="0">
                <a:latin typeface="Times New Roman" pitchFamily="18" charset="0"/>
                <a:cs typeface="Times New Roman" pitchFamily="18" charset="0"/>
              </a:rPr>
              <a:t>Niu</a:t>
            </a:r>
            <a:r>
              <a:rPr lang="en-US" dirty="0" smtClean="0">
                <a:latin typeface="Times New Roman" pitchFamily="18" charset="0"/>
                <a:cs typeface="Times New Roman" pitchFamily="18" charset="0"/>
              </a:rPr>
              <a:t>, “New public key </a:t>
            </a:r>
            <a:r>
              <a:rPr lang="en-US" dirty="0" err="1" smtClean="0">
                <a:latin typeface="Times New Roman" pitchFamily="18" charset="0"/>
                <a:cs typeface="Times New Roman" pitchFamily="18" charset="0"/>
              </a:rPr>
              <a:t>encryptionwith</a:t>
            </a:r>
            <a:r>
              <a:rPr lang="en-US" dirty="0" smtClean="0">
                <a:latin typeface="Times New Roman" pitchFamily="18" charset="0"/>
                <a:cs typeface="Times New Roman" pitchFamily="18" charset="0"/>
              </a:rPr>
              <a:t> equality test based on non-</a:t>
            </a:r>
            <a:r>
              <a:rPr lang="en-US" dirty="0" err="1" smtClean="0">
                <a:latin typeface="Times New Roman" pitchFamily="18" charset="0"/>
                <a:cs typeface="Times New Roman" pitchFamily="18" charset="0"/>
              </a:rPr>
              <a:t>abelian</a:t>
            </a:r>
            <a:r>
              <a:rPr lang="en-US" dirty="0" smtClean="0">
                <a:latin typeface="Times New Roman" pitchFamily="18" charset="0"/>
                <a:cs typeface="Times New Roman" pitchFamily="18" charset="0"/>
              </a:rPr>
              <a:t> factorization </a:t>
            </a:r>
            <a:r>
              <a:rPr lang="en-US" dirty="0" err="1" smtClean="0">
                <a:latin typeface="Times New Roman" pitchFamily="18" charset="0"/>
                <a:cs typeface="Times New Roman" pitchFamily="18" charset="0"/>
              </a:rPr>
              <a:t>problems,”KSII</a:t>
            </a:r>
            <a:r>
              <a:rPr lang="en-US" dirty="0" smtClean="0">
                <a:latin typeface="Times New Roman" pitchFamily="18" charset="0"/>
                <a:cs typeface="Times New Roman" pitchFamily="18" charset="0"/>
              </a:rPr>
              <a:t> Transactions on Internet and Information Systems, vol. 12, no. 2,pp. 764–785, 2018.</a:t>
            </a:r>
          </a:p>
          <a:p>
            <a:pPr algn="just">
              <a:buNone/>
            </a:pPr>
            <a:r>
              <a:rPr lang="en-US" dirty="0" smtClean="0">
                <a:latin typeface="Times New Roman" pitchFamily="18" charset="0"/>
                <a:cs typeface="Times New Roman" pitchFamily="18" charset="0"/>
              </a:rPr>
              <a:t> </a:t>
            </a:r>
          </a:p>
          <a:p>
            <a:pPr algn="just">
              <a:buNone/>
            </a:pPr>
            <a:r>
              <a:rPr lang="en-US" dirty="0" smtClean="0">
                <a:latin typeface="Times New Roman" pitchFamily="18" charset="0"/>
                <a:cs typeface="Times New Roman" pitchFamily="18" charset="0"/>
              </a:rPr>
              <a:t>[8] Y. Cui, Q. Huang, J. Huang, H. Li, and G. Yang, “</a:t>
            </a:r>
            <a:r>
              <a:rPr lang="en-US" dirty="0" err="1" smtClean="0">
                <a:latin typeface="Times New Roman" pitchFamily="18" charset="0"/>
                <a:cs typeface="Times New Roman" pitchFamily="18" charset="0"/>
              </a:rPr>
              <a:t>Outsourcedciphertext</a:t>
            </a:r>
            <a:r>
              <a:rPr lang="en-US" dirty="0" smtClean="0">
                <a:latin typeface="Times New Roman" pitchFamily="18" charset="0"/>
                <a:cs typeface="Times New Roman" pitchFamily="18" charset="0"/>
              </a:rPr>
              <a:t>-policy attribute-based encryption with equality test,” </a:t>
            </a:r>
            <a:r>
              <a:rPr lang="en-US" dirty="0" err="1" smtClean="0">
                <a:latin typeface="Times New Roman" pitchFamily="18" charset="0"/>
                <a:cs typeface="Times New Roman" pitchFamily="18" charset="0"/>
              </a:rPr>
              <a:t>inInscrypt</a:t>
            </a:r>
            <a:r>
              <a:rPr lang="en-US" dirty="0" smtClean="0">
                <a:latin typeface="Times New Roman" pitchFamily="18" charset="0"/>
                <a:cs typeface="Times New Roman" pitchFamily="18" charset="0"/>
              </a:rPr>
              <a:t> 2018, Fuzhou, China, December 14-17, ser. LNCS, vol. 11449.Springer, 2019, pp. 448–467</a:t>
            </a:r>
          </a:p>
          <a:p>
            <a:pPr algn="just">
              <a:buNone/>
            </a:pPr>
            <a:r>
              <a:rPr lang="en-US" dirty="0" smtClean="0">
                <a:latin typeface="Times New Roman" pitchFamily="18" charset="0"/>
                <a:cs typeface="Times New Roman" pitchFamily="18" charset="0"/>
              </a:rPr>
              <a:t> </a:t>
            </a:r>
          </a:p>
          <a:p>
            <a:pPr algn="just">
              <a:buNone/>
            </a:pPr>
            <a:r>
              <a:rPr lang="en-US" dirty="0" smtClean="0">
                <a:latin typeface="Times New Roman" pitchFamily="18" charset="0"/>
                <a:cs typeface="Times New Roman" pitchFamily="18" charset="0"/>
              </a:rPr>
              <a:t>[9] J. Li, Q. Wang, C. Wang, N. Cao, K. </a:t>
            </a:r>
            <a:r>
              <a:rPr lang="en-US" dirty="0" err="1" smtClean="0">
                <a:latin typeface="Times New Roman" pitchFamily="18" charset="0"/>
                <a:cs typeface="Times New Roman" pitchFamily="18" charset="0"/>
              </a:rPr>
              <a:t>Ren</a:t>
            </a:r>
            <a:r>
              <a:rPr lang="en-US" dirty="0" smtClean="0">
                <a:latin typeface="Times New Roman" pitchFamily="18" charset="0"/>
                <a:cs typeface="Times New Roman" pitchFamily="18" charset="0"/>
              </a:rPr>
              <a:t>, and W. Lou, “</a:t>
            </a:r>
            <a:r>
              <a:rPr lang="en-US" dirty="0" err="1" smtClean="0">
                <a:latin typeface="Times New Roman" pitchFamily="18" charset="0"/>
                <a:cs typeface="Times New Roman" pitchFamily="18" charset="0"/>
              </a:rPr>
              <a:t>Fuzzykeyword</a:t>
            </a:r>
            <a:r>
              <a:rPr lang="en-US" dirty="0" smtClean="0">
                <a:latin typeface="Times New Roman" pitchFamily="18" charset="0"/>
                <a:cs typeface="Times New Roman" pitchFamily="18" charset="0"/>
              </a:rPr>
              <a:t> search over encrypted data in cloud computing,” </a:t>
            </a:r>
            <a:r>
              <a:rPr lang="en-US" dirty="0" err="1" smtClean="0">
                <a:latin typeface="Times New Roman" pitchFamily="18" charset="0"/>
                <a:cs typeface="Times New Roman" pitchFamily="18" charset="0"/>
              </a:rPr>
              <a:t>inINFOCOM</a:t>
            </a:r>
            <a:r>
              <a:rPr lang="en-US" dirty="0" smtClean="0">
                <a:latin typeface="Times New Roman" pitchFamily="18" charset="0"/>
                <a:cs typeface="Times New Roman" pitchFamily="18" charset="0"/>
              </a:rPr>
              <a:t>, 15-19 March 2010, San Diego, CA, USA.IEEE, 2010,pp. 441–445.</a:t>
            </a:r>
          </a:p>
          <a:p>
            <a:pPr algn="just">
              <a:buNone/>
            </a:pPr>
            <a:r>
              <a:rPr lang="en-US" dirty="0" smtClean="0">
                <a:latin typeface="Times New Roman" pitchFamily="18" charset="0"/>
                <a:cs typeface="Times New Roman" pitchFamily="18" charset="0"/>
              </a:rPr>
              <a:t> </a:t>
            </a:r>
          </a:p>
          <a:p>
            <a:pPr algn="just">
              <a:buNone/>
            </a:pPr>
            <a:r>
              <a:rPr lang="en-US" dirty="0" smtClean="0">
                <a:latin typeface="Times New Roman" pitchFamily="18" charset="0"/>
                <a:cs typeface="Times New Roman" pitchFamily="18" charset="0"/>
              </a:rPr>
              <a:t>[10] Y. </a:t>
            </a:r>
            <a:r>
              <a:rPr lang="en-US" dirty="0" err="1" smtClean="0">
                <a:latin typeface="Times New Roman" pitchFamily="18" charset="0"/>
                <a:cs typeface="Times New Roman" pitchFamily="18" charset="0"/>
              </a:rPr>
              <a:t>Guo</a:t>
            </a:r>
            <a:r>
              <a:rPr lang="en-US" dirty="0" smtClean="0">
                <a:latin typeface="Times New Roman" pitchFamily="18" charset="0"/>
                <a:cs typeface="Times New Roman" pitchFamily="18" charset="0"/>
              </a:rPr>
              <a:t>, X. Yuan, X. Wang, C. Wang, B. Li, and X. </a:t>
            </a:r>
            <a:r>
              <a:rPr lang="en-US" dirty="0" err="1" smtClean="0">
                <a:latin typeface="Times New Roman" pitchFamily="18" charset="0"/>
                <a:cs typeface="Times New Roman" pitchFamily="18" charset="0"/>
              </a:rPr>
              <a:t>Jia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Enablingencrypted</a:t>
            </a:r>
            <a:r>
              <a:rPr lang="en-US" dirty="0" smtClean="0">
                <a:latin typeface="Times New Roman" pitchFamily="18" charset="0"/>
                <a:cs typeface="Times New Roman" pitchFamily="18" charset="0"/>
              </a:rPr>
              <a:t> rich queries in distributed key-value </a:t>
            </a:r>
            <a:r>
              <a:rPr lang="en-US" dirty="0" err="1" smtClean="0">
                <a:latin typeface="Times New Roman" pitchFamily="18" charset="0"/>
                <a:cs typeface="Times New Roman" pitchFamily="18" charset="0"/>
              </a:rPr>
              <a:t>stores,”IEEETrans</a:t>
            </a:r>
            <a:r>
              <a:rPr lang="en-US" dirty="0" smtClean="0">
                <a:latin typeface="Times New Roman" pitchFamily="18" charset="0"/>
                <a:cs typeface="Times New Roman" pitchFamily="18" charset="0"/>
              </a:rPr>
              <a:t>. Parallel </a:t>
            </a:r>
            <a:r>
              <a:rPr lang="en-US" dirty="0" err="1" smtClean="0">
                <a:latin typeface="Times New Roman" pitchFamily="18" charset="0"/>
                <a:cs typeface="Times New Roman" pitchFamily="18" charset="0"/>
              </a:rPr>
              <a:t>Distrib</a:t>
            </a:r>
            <a:r>
              <a:rPr lang="en-US" dirty="0" smtClean="0">
                <a:latin typeface="Times New Roman" pitchFamily="18" charset="0"/>
                <a:cs typeface="Times New Roman" pitchFamily="18" charset="0"/>
              </a:rPr>
              <a:t>. Syst., vol. 30, no. 6, pp. 1283–1297, 2019.</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984</TotalTime>
  <Words>959</Words>
  <Application>Microsoft Office PowerPoint</Application>
  <PresentationFormat>On-screen Show (4:3)</PresentationFormat>
  <Paragraphs>87</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PKE-MET Public-Key Encryption with Multi-Ciphertext Equality Test in Cloud Computing </vt:lpstr>
      <vt:lpstr>Abstract</vt:lpstr>
      <vt:lpstr>Slide 3</vt:lpstr>
      <vt:lpstr>Existing System</vt:lpstr>
      <vt:lpstr>Disadvantage of Existing System</vt:lpstr>
      <vt:lpstr>PROPOSED SYSTEM :</vt:lpstr>
      <vt:lpstr>Slide 7</vt:lpstr>
      <vt:lpstr>ADVANTAGE</vt:lpstr>
      <vt:lpstr>Architecture Diagram </vt:lpstr>
      <vt:lpstr>Literature Survey</vt:lpstr>
      <vt:lpstr>Slide 11</vt:lpstr>
      <vt:lpstr>SOFTWARE REQUIREMENTS:</vt:lpstr>
      <vt:lpstr>HARDWARE REQUIREMENTS:</vt:lpstr>
      <vt:lpstr>REFERENCES</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510</cp:revision>
  <dcterms:created xsi:type="dcterms:W3CDTF">2006-08-16T00:00:00Z</dcterms:created>
  <dcterms:modified xsi:type="dcterms:W3CDTF">2021-02-04T11:13:16Z</dcterms:modified>
</cp:coreProperties>
</file>