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257" r:id="rId3"/>
    <p:sldId id="260" r:id="rId4"/>
    <p:sldId id="262" r:id="rId5"/>
    <p:sldId id="263" r:id="rId6"/>
    <p:sldId id="323" r:id="rId7"/>
    <p:sldId id="294" r:id="rId8"/>
    <p:sldId id="298" r:id="rId9"/>
    <p:sldId id="310" r:id="rId10"/>
    <p:sldId id="311" r:id="rId11"/>
    <p:sldId id="296" r:id="rId12"/>
    <p:sldId id="295" r:id="rId13"/>
    <p:sldId id="307" r:id="rId14"/>
    <p:sldId id="324"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04-Feb-21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04-Feb-21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Performance Analysis of a Delay Constrained </a:t>
            </a:r>
            <a:r>
              <a:rPr lang="en-US" dirty="0" err="1" smtClean="0"/>
              <a:t>DataOffloading</a:t>
            </a:r>
            <a:r>
              <a:rPr lang="en-US" dirty="0" smtClean="0"/>
              <a:t> Scheme in an </a:t>
            </a:r>
            <a:r>
              <a:rPr lang="en-US" dirty="0" err="1" smtClean="0"/>
              <a:t>IntegratedCloud</a:t>
            </a:r>
            <a:r>
              <a:rPr lang="en-US" dirty="0" smtClean="0"/>
              <a:t>-Fog-Edge Computing System</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143000" y="457200"/>
            <a:ext cx="7790688" cy="6400800"/>
          </a:xfrm>
        </p:spPr>
        <p:txBody>
          <a:bodyPr>
            <a:noAutofit/>
          </a:bodyPr>
          <a:lstStyle/>
          <a:p>
            <a:pPr algn="just">
              <a:lnSpc>
                <a:spcPct val="150000"/>
              </a:lnSpc>
              <a:buNone/>
            </a:pPr>
            <a:endParaRPr lang="en-US" sz="18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The    recent    growth    in    intensive    services    and applications demand has triggered the functional integration of   cloud   computing   with   edge   computing   capabilities.   One of  the  main  goals  is  to  allow  a  fast  processing  to  tasks  with strict  real  time  constraints  in  order  to  lower  the  task  dropping probability  due  to  expiration  of  the  associated  deadlines.  This paper  deals  with  the  performance  evaluation  and  optimization of  a  three  layers  cloud-fog-edge  computing  infrastructure  by resorting  to  the  use  of  </a:t>
            </a:r>
            <a:r>
              <a:rPr lang="en-US" sz="1600" dirty="0" err="1" smtClean="0">
                <a:latin typeface="Times New Roman" pitchFamily="18" charset="0"/>
                <a:cs typeface="Times New Roman" pitchFamily="18" charset="0"/>
              </a:rPr>
              <a:t>queueing</a:t>
            </a:r>
            <a:r>
              <a:rPr lang="en-US" sz="1600" dirty="0" smtClean="0">
                <a:latin typeface="Times New Roman" pitchFamily="18" charset="0"/>
                <a:cs typeface="Times New Roman" pitchFamily="18" charset="0"/>
              </a:rPr>
              <a:t>  theory  results. </a:t>
            </a:r>
            <a:endParaRPr lang="en-US"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In  particular, a  Markov  </a:t>
            </a:r>
            <a:r>
              <a:rPr lang="en-US" sz="1600" dirty="0" err="1" smtClean="0">
                <a:latin typeface="Times New Roman" pitchFamily="18" charset="0"/>
                <a:cs typeface="Times New Roman" pitchFamily="18" charset="0"/>
              </a:rPr>
              <a:t>queueing</a:t>
            </a:r>
            <a:r>
              <a:rPr lang="en-US" sz="1600" dirty="0" smtClean="0">
                <a:latin typeface="Times New Roman" pitchFamily="18" charset="0"/>
                <a:cs typeface="Times New Roman" pitchFamily="18" charset="0"/>
              </a:rPr>
              <a:t>  system  model  with  reneging  is  proposed for  the  cloud  subsystem,  in  order  to  consider  the  premature computation requests departure due to their deadline expiration. Furthermore,   a   computational   resources   allocation   method is   proposed   with   the   aim   at   maximizing   the   social   welfare metric, constrained to  specific  quality  of  service  requirements. Finally,  the  proposed  </a:t>
            </a:r>
            <a:r>
              <a:rPr lang="en-US" sz="1600" dirty="0" err="1" smtClean="0">
                <a:latin typeface="Times New Roman" pitchFamily="18" charset="0"/>
                <a:cs typeface="Times New Roman" pitchFamily="18" charset="0"/>
              </a:rPr>
              <a:t>queueing</a:t>
            </a:r>
            <a:r>
              <a:rPr lang="en-US" sz="1600" dirty="0" smtClean="0">
                <a:latin typeface="Times New Roman" pitchFamily="18" charset="0"/>
                <a:cs typeface="Times New Roman" pitchFamily="18" charset="0"/>
              </a:rPr>
              <a:t>  theory  analysis  as  well  as  </a:t>
            </a:r>
            <a:r>
              <a:rPr lang="en-US" sz="1600" dirty="0" smtClean="0">
                <a:latin typeface="Times New Roman" pitchFamily="18" charset="0"/>
                <a:cs typeface="Times New Roman" pitchFamily="18" charset="0"/>
              </a:rPr>
              <a:t>of the </a:t>
            </a:r>
            <a:r>
              <a:rPr lang="en-US" sz="1600" dirty="0" smtClean="0">
                <a:latin typeface="Times New Roman" pitchFamily="18" charset="0"/>
                <a:cs typeface="Times New Roman" pitchFamily="18" charset="0"/>
              </a:rPr>
              <a:t>computational resources allocation approach is validated by comparing  the  obtained  analytical  predictions  with  simulation results.</a:t>
            </a:r>
          </a:p>
          <a:p>
            <a:pPr algn="just">
              <a:lnSpc>
                <a:spcPct val="150000"/>
              </a:lnSpc>
              <a:buNone/>
            </a:pPr>
            <a:r>
              <a:rPr lang="en-US" sz="1600" b="1" dirty="0" smtClean="0">
                <a:latin typeface="Times New Roman" pitchFamily="18" charset="0"/>
                <a:cs typeface="Times New Roman" pitchFamily="18" charset="0"/>
              </a:rPr>
              <a:t> </a:t>
            </a:r>
            <a:endParaRPr lang="en-US" sz="1600" dirty="0" smtClean="0">
              <a:latin typeface="Times New Roman" pitchFamily="18" charset="0"/>
              <a:cs typeface="Times New Roman" pitchFamily="18" charset="0"/>
            </a:endParaRPr>
          </a:p>
          <a:p>
            <a:pPr>
              <a:buNone/>
            </a:pPr>
            <a:endParaRPr lang="en-US" sz="1800" dirty="0" smtClean="0"/>
          </a:p>
          <a:p>
            <a:pPr algn="just"/>
            <a:endParaRPr lang="en-US" sz="1800" dirty="0" smtClean="0"/>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838200"/>
            <a:ext cx="7714488" cy="5867400"/>
          </a:xfrm>
        </p:spPr>
        <p:txBody>
          <a:bodyPr>
            <a:noAutofit/>
          </a:bodyPr>
          <a:lstStyle/>
          <a:p>
            <a:pPr algn="just">
              <a:lnSpc>
                <a:spcPct val="150000"/>
              </a:lnSpc>
              <a:buFont typeface="Wingdings" pitchFamily="2" charset="2"/>
              <a:buChar char="Ø"/>
            </a:pPr>
            <a:r>
              <a:rPr lang="en-US" sz="1800" dirty="0" smtClean="0">
                <a:latin typeface="Times New Roman" pitchFamily="18" charset="0"/>
                <a:cs typeface="Times New Roman" pitchFamily="18" charset="0"/>
              </a:rPr>
              <a:t>Mobile cloud offloading that migrates heavy computation from mobile devices to powerful cloud servers through communication networks can alleviate the hardware limitations of mobile devices thus providing higher performance and saving energy. Different applications usually give different relative importance to response time and energy consumption. </a:t>
            </a:r>
            <a:endParaRPr lang="en-US" sz="1800" dirty="0" smtClean="0">
              <a:latin typeface="Times New Roman" pitchFamily="18" charset="0"/>
              <a:cs typeface="Times New Roman" pitchFamily="18" charset="0"/>
            </a:endParaRPr>
          </a:p>
          <a:p>
            <a:pPr algn="just">
              <a:lnSpc>
                <a:spcPct val="150000"/>
              </a:lnSpc>
              <a:buFont typeface="Wingdings" pitchFamily="2" charset="2"/>
              <a:buChar char="Ø"/>
            </a:pPr>
            <a:r>
              <a:rPr lang="en-US" sz="1800" dirty="0" smtClean="0">
                <a:latin typeface="Times New Roman" pitchFamily="18" charset="0"/>
                <a:cs typeface="Times New Roman" pitchFamily="18" charset="0"/>
              </a:rPr>
              <a:t>If </a:t>
            </a:r>
            <a:r>
              <a:rPr lang="en-US" sz="1800" dirty="0" smtClean="0">
                <a:latin typeface="Times New Roman" pitchFamily="18" charset="0"/>
                <a:cs typeface="Times New Roman" pitchFamily="18" charset="0"/>
              </a:rPr>
              <a:t>a delay-tolerant job is deferred up to a given deadline, or until a fast and energy-efficient network becomes available, the transmission time will be extended, which can save energy because a more energy-efficient communication channel and a less energy-restricted computation platform may become available. However, if the reduced service time fails to cover the extra waiting time, this policy may not be competitive.</a:t>
            </a:r>
          </a:p>
          <a:p>
            <a:pPr algn="just">
              <a:lnSpc>
                <a:spcPct val="150000"/>
              </a:lnSpc>
              <a:buFont typeface="Wingdings" pitchFamily="2" charset="2"/>
              <a:buChar char="Ø"/>
            </a:pPr>
            <a:endParaRPr lang="en-US"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257800"/>
          </a:xfrm>
        </p:spPr>
        <p:txBody>
          <a:bodyPr>
            <a:normAutofit lnSpcReduction="10000"/>
          </a:bodyPr>
          <a:lstStyle/>
          <a:p>
            <a:pPr lvl="0" algn="just">
              <a:lnSpc>
                <a:spcPct val="150000"/>
              </a:lnSpc>
              <a:buFont typeface="Wingdings" pitchFamily="2" charset="2"/>
              <a:buChar char="Ø"/>
            </a:pPr>
            <a:r>
              <a:rPr lang="en-US" sz="2000" dirty="0" smtClean="0"/>
              <a:t>Energy consumption and transmission time increase in proportion to the transferred file sizes. When the same volume of data was transmitted, </a:t>
            </a:r>
            <a:r>
              <a:rPr lang="en-US" sz="2000" dirty="0" err="1" smtClean="0"/>
              <a:t>WiFi</a:t>
            </a:r>
            <a:r>
              <a:rPr lang="en-US" sz="2000" dirty="0" smtClean="0"/>
              <a:t> has relatively lower energy consumption than 3G. Moreover, the device’s energy consumption via each communication network is proportional to its data transmission time.</a:t>
            </a:r>
          </a:p>
          <a:p>
            <a:pPr algn="just">
              <a:lnSpc>
                <a:spcPct val="150000"/>
              </a:lnSpc>
              <a:buFont typeface="Wingdings" pitchFamily="2" charset="2"/>
              <a:buChar char="Ø"/>
            </a:pPr>
            <a:endParaRPr lang="en-US" sz="2000" dirty="0" smtClean="0"/>
          </a:p>
          <a:p>
            <a:pPr lvl="0" algn="just">
              <a:lnSpc>
                <a:spcPct val="150000"/>
              </a:lnSpc>
              <a:buFont typeface="Wingdings" pitchFamily="2" charset="2"/>
              <a:buChar char="Ø"/>
            </a:pPr>
            <a:r>
              <a:rPr lang="en-US" sz="2000" dirty="0" smtClean="0"/>
              <a:t>The issues of time and energy saving on mobile devices are becoming increasingly relevant. Many research efforts have been devoted to offloading computation to remote servers in order to shorten execution time or save energy.</a:t>
            </a:r>
          </a:p>
          <a:p>
            <a:pPr lvl="0" algn="just">
              <a:lnSpc>
                <a:spcPct val="200000"/>
              </a:lnSpc>
              <a:buNone/>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6565392"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790688" cy="6019800"/>
          </a:xfrm>
        </p:spPr>
        <p:txBody>
          <a:bodyPr>
            <a:noAutofit/>
          </a:bodyPr>
          <a:lstStyle/>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In this paper, we investigate two types of delayed offloading policies, the partial offloading model where jobs can leave from the slow phase of the offloading process and be executed locally on the mobile device, and the full offloading model, where jobs can a </a:t>
            </a:r>
            <a:r>
              <a:rPr lang="en-US" sz="1800" dirty="0" err="1" smtClean="0">
                <a:latin typeface="Times New Roman" pitchFamily="18" charset="0"/>
                <a:cs typeface="Times New Roman" pitchFamily="18" charset="0"/>
              </a:rPr>
              <a:t>bandontheWiFi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Queueand</a:t>
            </a:r>
            <a:r>
              <a:rPr lang="en-US" sz="1800" dirty="0" smtClean="0">
                <a:latin typeface="Times New Roman" pitchFamily="18" charset="0"/>
                <a:cs typeface="Times New Roman" pitchFamily="18" charset="0"/>
              </a:rPr>
              <a:t> be offloaded via the Cellular Queue. In both models, we minimize the Energy-Response time Weighted Product (ERWP) metric. Not surprisingly, we find that jobs abandon the queue often when the availability of the </a:t>
            </a:r>
            <a:r>
              <a:rPr lang="en-US" sz="1800" dirty="0" err="1" smtClean="0">
                <a:latin typeface="Times New Roman" pitchFamily="18" charset="0"/>
                <a:cs typeface="Times New Roman" pitchFamily="18" charset="0"/>
              </a:rPr>
              <a:t>WiFi</a:t>
            </a:r>
            <a:r>
              <a:rPr lang="en-US" sz="1800" dirty="0" smtClean="0">
                <a:latin typeface="Times New Roman" pitchFamily="18" charset="0"/>
                <a:cs typeface="Times New Roman" pitchFamily="18" charset="0"/>
              </a:rPr>
              <a:t> network is low. </a:t>
            </a: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In </a:t>
            </a:r>
            <a:r>
              <a:rPr lang="en-US" sz="1800" dirty="0" smtClean="0">
                <a:latin typeface="Times New Roman" pitchFamily="18" charset="0"/>
                <a:cs typeface="Times New Roman" pitchFamily="18" charset="0"/>
              </a:rPr>
              <a:t>general, for delay-sensitive applications the partial offloading model is preferred under a suitable reneging rate, while for delay-tolerant applications the full offloading model shows very good results and outperforms the other offloading model when selecting a large deadline. </a:t>
            </a:r>
            <a:endParaRPr lang="en-US" sz="1800" dirty="0" smtClean="0">
              <a:latin typeface="Times New Roman" pitchFamily="18" charset="0"/>
              <a:cs typeface="Times New Roman" pitchFamily="18" charset="0"/>
            </a:endParaRPr>
          </a:p>
          <a:p>
            <a:pPr algn="just">
              <a:lnSpc>
                <a:spcPct val="150000"/>
              </a:lnSpc>
            </a:pPr>
            <a:endParaRPr lang="en-US" sz="2000" dirty="0" smtClean="0"/>
          </a:p>
          <a:p>
            <a:pPr algn="just">
              <a:lnSpc>
                <a:spcPct val="150000"/>
              </a:lnSpc>
            </a:pPr>
            <a:endParaRPr lang="en-US" sz="2000" dirty="0" smtClean="0"/>
          </a:p>
          <a:p>
            <a:pPr algn="just">
              <a:lnSpc>
                <a:spcPct val="150000"/>
              </a:lnSpc>
            </a:pPr>
            <a:endParaRPr lang="en-US" sz="2000" dirty="0" smtClean="0"/>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457200"/>
            <a:ext cx="7790688" cy="6096000"/>
          </a:xfrm>
        </p:spPr>
        <p:txBody>
          <a:bodyPr/>
          <a:lstStyle/>
          <a:p>
            <a:pPr algn="just">
              <a:lnSpc>
                <a:spcPct val="150000"/>
              </a:lnSpc>
            </a:pPr>
            <a:r>
              <a:rPr lang="en-US" sz="1800" dirty="0" smtClean="0">
                <a:latin typeface="Times New Roman" pitchFamily="18" charset="0"/>
                <a:cs typeface="Times New Roman" pitchFamily="18" charset="0"/>
              </a:rPr>
              <a:t>From the perspective of energy consumption, the full offloading model will always be best, even if the deadline must be extremely long. Only if job response time is of high importance an optimal deadline to abort offloading in the partial offloading model or the </a:t>
            </a:r>
            <a:r>
              <a:rPr lang="en-US" sz="1800" dirty="0" err="1" smtClean="0">
                <a:latin typeface="Times New Roman" pitchFamily="18" charset="0"/>
                <a:cs typeface="Times New Roman" pitchFamily="18" charset="0"/>
              </a:rPr>
              <a:t>WiFi</a:t>
            </a:r>
            <a:r>
              <a:rPr lang="en-US" sz="1800" dirty="0" smtClean="0">
                <a:latin typeface="Times New Roman" pitchFamily="18" charset="0"/>
                <a:cs typeface="Times New Roman" pitchFamily="18" charset="0"/>
              </a:rPr>
              <a:t> transmission in the full offloading model can be found. For reduction of the energy consumption it will always be better to wait longer rather than compute locally or use the cellular network.</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562600"/>
          </a:xfrm>
        </p:spPr>
        <p:txBody>
          <a:bodyPr>
            <a:normAutofit/>
          </a:bodyPr>
          <a:lstStyle/>
          <a:p>
            <a:pPr>
              <a:buNone/>
            </a:pPr>
            <a:r>
              <a:rPr lang="en-US" sz="2000" b="1" dirty="0" smtClean="0"/>
              <a:t> </a:t>
            </a:r>
            <a:endParaRPr lang="en-US" sz="2000" dirty="0" smtClean="0"/>
          </a:p>
          <a:p>
            <a:pPr lvl="0" algn="just">
              <a:lnSpc>
                <a:spcPct val="150000"/>
              </a:lnSpc>
            </a:pPr>
            <a:r>
              <a:rPr lang="en-US" sz="2000" dirty="0" smtClean="0">
                <a:latin typeface="Times New Roman" pitchFamily="18" charset="0"/>
                <a:cs typeface="Times New Roman" pitchFamily="18" charset="0"/>
              </a:rPr>
              <a:t>The models can be used to predict the average performance and energy consumption of mobile offloading under a given network environment deployment condition.</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It is possible to reduce the transmission time at the expense of some extra waiting time. The reduced transmission time at a later point in time directly translates to saving battery power of the mobile device.</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gn="just">
              <a:lnSpc>
                <a:spcPct val="20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6" name="Content Placeholder 5"/>
          <p:cNvPicPr>
            <a:picLocks noGrp="1"/>
          </p:cNvPicPr>
          <p:nvPr>
            <p:ph idx="1"/>
          </p:nvPr>
        </p:nvPicPr>
        <p:blipFill>
          <a:blip r:embed="rId2"/>
          <a:srcRect/>
          <a:stretch>
            <a:fillRect/>
          </a:stretch>
        </p:blipFill>
        <p:spPr bwMode="auto">
          <a:xfrm>
            <a:off x="2670489" y="1814228"/>
            <a:ext cx="5028572" cy="4067743"/>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4801075"/>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66235">
                <a:tc>
                  <a:txBody>
                    <a:bodyPr/>
                    <a:lstStyle/>
                    <a:p>
                      <a:pPr algn="just">
                        <a:lnSpc>
                          <a:spcPct val="100000"/>
                        </a:lnSpc>
                      </a:pPr>
                      <a:r>
                        <a:rPr kumimoji="0" lang="en-US" sz="1600" kern="1200" dirty="0" smtClean="0">
                          <a:solidFill>
                            <a:schemeClr val="dk1"/>
                          </a:solidFill>
                          <a:latin typeface="Times New Roman" pitchFamily="18" charset="0"/>
                          <a:ea typeface="+mn-ea"/>
                          <a:cs typeface="Times New Roman" pitchFamily="18" charset="0"/>
                        </a:rPr>
                        <a:t> “Performance evaluation of </a:t>
                      </a:r>
                      <a:r>
                        <a:rPr kumimoji="0" lang="en-US" sz="1600" kern="1200" dirty="0" err="1" smtClean="0">
                          <a:solidFill>
                            <a:schemeClr val="dk1"/>
                          </a:solidFill>
                          <a:latin typeface="Times New Roman" pitchFamily="18" charset="0"/>
                          <a:ea typeface="+mn-ea"/>
                          <a:cs typeface="Times New Roman" pitchFamily="18" charset="0"/>
                        </a:rPr>
                        <a:t>iot</a:t>
                      </a:r>
                      <a:r>
                        <a:rPr kumimoji="0" lang="en-US" sz="1600" kern="1200" dirty="0" smtClean="0">
                          <a:solidFill>
                            <a:schemeClr val="dk1"/>
                          </a:solidFill>
                          <a:latin typeface="Times New Roman" pitchFamily="18" charset="0"/>
                          <a:ea typeface="+mn-ea"/>
                          <a:cs typeface="Times New Roman" pitchFamily="18" charset="0"/>
                        </a:rPr>
                        <a:t>-fog-cloud deployment for healthcare services,”</a:t>
                      </a:r>
                      <a:endParaRPr lang="en-US" sz="1600" dirty="0">
                        <a:latin typeface="Times New Roman" pitchFamily="18" charset="0"/>
                        <a:cs typeface="Times New Roman" pitchFamily="18" charset="0"/>
                      </a:endParaRPr>
                    </a:p>
                  </a:txBody>
                  <a:tcPr/>
                </a:tc>
                <a:tc>
                  <a:txBody>
                    <a:bodyPr/>
                    <a:lstStyle/>
                    <a:p>
                      <a:pPr algn="just">
                        <a:lnSpc>
                          <a:spcPct val="100000"/>
                        </a:lnSpc>
                      </a:pPr>
                      <a:r>
                        <a:rPr kumimoji="0" lang="en-US" sz="1600" kern="1200" dirty="0" smtClean="0">
                          <a:solidFill>
                            <a:schemeClr val="dk1"/>
                          </a:solidFill>
                          <a:latin typeface="Times New Roman" pitchFamily="18" charset="0"/>
                          <a:ea typeface="+mn-ea"/>
                          <a:cs typeface="Times New Roman" pitchFamily="18" charset="0"/>
                        </a:rPr>
                        <a:t>S. El </a:t>
                      </a:r>
                      <a:r>
                        <a:rPr kumimoji="0" lang="en-US" sz="1600" kern="1200" dirty="0" err="1" smtClean="0">
                          <a:solidFill>
                            <a:schemeClr val="dk1"/>
                          </a:solidFill>
                          <a:latin typeface="Times New Roman" pitchFamily="18" charset="0"/>
                          <a:ea typeface="+mn-ea"/>
                          <a:cs typeface="Times New Roman" pitchFamily="18" charset="0"/>
                        </a:rPr>
                        <a:t>Kafhali</a:t>
                      </a:r>
                      <a:r>
                        <a:rPr kumimoji="0" lang="en-US" sz="1600" kern="1200" dirty="0" smtClean="0">
                          <a:solidFill>
                            <a:schemeClr val="dk1"/>
                          </a:solidFill>
                          <a:latin typeface="Times New Roman" pitchFamily="18" charset="0"/>
                          <a:ea typeface="+mn-ea"/>
                          <a:cs typeface="Times New Roman" pitchFamily="18" charset="0"/>
                        </a:rPr>
                        <a:t>, K. </a:t>
                      </a:r>
                      <a:r>
                        <a:rPr kumimoji="0" lang="en-US" sz="1600" kern="1200" dirty="0" err="1" smtClean="0">
                          <a:solidFill>
                            <a:schemeClr val="dk1"/>
                          </a:solidFill>
                          <a:latin typeface="Times New Roman" pitchFamily="18" charset="0"/>
                          <a:ea typeface="+mn-ea"/>
                          <a:cs typeface="Times New Roman" pitchFamily="18" charset="0"/>
                        </a:rPr>
                        <a:t>Salah</a:t>
                      </a:r>
                      <a:r>
                        <a:rPr kumimoji="0" lang="en-US" sz="1600" kern="1200" dirty="0" smtClean="0">
                          <a:solidFill>
                            <a:schemeClr val="dk1"/>
                          </a:solidFill>
                          <a:latin typeface="Times New Roman" pitchFamily="18" charset="0"/>
                          <a:ea typeface="+mn-ea"/>
                          <a:cs typeface="Times New Roman" pitchFamily="18" charset="0"/>
                        </a:rPr>
                        <a:t>, and S. Ben </a:t>
                      </a:r>
                      <a:r>
                        <a:rPr kumimoji="0" lang="en-US" sz="1600" kern="1200" dirty="0" err="1" smtClean="0">
                          <a:solidFill>
                            <a:schemeClr val="dk1"/>
                          </a:solidFill>
                          <a:latin typeface="Times New Roman" pitchFamily="18" charset="0"/>
                          <a:ea typeface="+mn-ea"/>
                          <a:cs typeface="Times New Roman" pitchFamily="18" charset="0"/>
                        </a:rPr>
                        <a:t>Alla</a:t>
                      </a:r>
                      <a:r>
                        <a:rPr kumimoji="0" lang="en-US" sz="1600" kern="1200" dirty="0" smtClean="0">
                          <a:solidFill>
                            <a:schemeClr val="dk1"/>
                          </a:solidFill>
                          <a:latin typeface="Times New Roman" pitchFamily="18" charset="0"/>
                          <a:ea typeface="+mn-ea"/>
                          <a:cs typeface="Times New Roman" pitchFamily="18" charset="0"/>
                        </a:rPr>
                        <a:t>,</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600" dirty="0">
                          <a:latin typeface="Times New Roman" pitchFamily="18" charset="0"/>
                          <a:ea typeface="Calibri"/>
                          <a:cs typeface="Times New Roman" pitchFamily="18" charset="0"/>
                        </a:rPr>
                        <a:t>Due to the proliferation of cloud computing and Internet of Things (</a:t>
                      </a:r>
                      <a:r>
                        <a:rPr lang="en-US" sz="1600" dirty="0" err="1">
                          <a:latin typeface="Times New Roman" pitchFamily="18" charset="0"/>
                          <a:ea typeface="Calibri"/>
                          <a:cs typeface="Times New Roman" pitchFamily="18" charset="0"/>
                        </a:rPr>
                        <a:t>IoT</a:t>
                      </a:r>
                      <a:r>
                        <a:rPr lang="en-US" sz="1600" dirty="0">
                          <a:latin typeface="Times New Roman" pitchFamily="18" charset="0"/>
                          <a:ea typeface="Calibri"/>
                          <a:cs typeface="Times New Roman" pitchFamily="18" charset="0"/>
                        </a:rPr>
                        <a:t>) systems in healthcare industry, remote real-time monitoring and tracking of patient conditions have become the normal.</a:t>
                      </a:r>
                    </a:p>
                  </a:txBody>
                  <a:tcPr marL="114300" marR="114300" marT="0" marB="0"/>
                </a:tc>
              </a:tr>
              <a:tr h="366235">
                <a:tc>
                  <a:txBody>
                    <a:bodyPr/>
                    <a:lstStyle/>
                    <a:p>
                      <a:pPr algn="just">
                        <a:lnSpc>
                          <a:spcPct val="100000"/>
                        </a:lnSpc>
                      </a:pPr>
                      <a:r>
                        <a:rPr kumimoji="0" lang="en-US" sz="1800" kern="1200" dirty="0" smtClean="0">
                          <a:solidFill>
                            <a:schemeClr val="dk1"/>
                          </a:solidFill>
                          <a:latin typeface="+mn-lt"/>
                          <a:ea typeface="+mn-ea"/>
                          <a:cs typeface="+mn-cs"/>
                        </a:rPr>
                        <a:t> “Stochastic analysis of delayed mobile offloading in heterogeneous networks,”</a:t>
                      </a:r>
                      <a:endParaRPr lang="en-US" sz="1600" dirty="0">
                        <a:latin typeface="Times New Roman" pitchFamily="18" charset="0"/>
                        <a:cs typeface="Times New Roman" pitchFamily="18" charset="0"/>
                      </a:endParaRPr>
                    </a:p>
                  </a:txBody>
                  <a:tcPr/>
                </a:tc>
                <a:tc>
                  <a:txBody>
                    <a:bodyPr/>
                    <a:lstStyle/>
                    <a:p>
                      <a:pPr algn="just">
                        <a:lnSpc>
                          <a:spcPct val="100000"/>
                        </a:lnSpc>
                      </a:pPr>
                      <a:r>
                        <a:rPr kumimoji="0" lang="en-US" sz="1800" kern="1200" dirty="0" smtClean="0">
                          <a:solidFill>
                            <a:schemeClr val="dk1"/>
                          </a:solidFill>
                          <a:latin typeface="+mn-lt"/>
                          <a:ea typeface="+mn-ea"/>
                          <a:cs typeface="+mn-cs"/>
                        </a:rPr>
                        <a:t>H. Wu and K. </a:t>
                      </a:r>
                      <a:r>
                        <a:rPr kumimoji="0" lang="en-US" sz="1800" kern="1200" dirty="0" err="1" smtClean="0">
                          <a:solidFill>
                            <a:schemeClr val="dk1"/>
                          </a:solidFill>
                          <a:latin typeface="+mn-lt"/>
                          <a:ea typeface="+mn-ea"/>
                          <a:cs typeface="+mn-cs"/>
                        </a:rPr>
                        <a:t>Wolter</a:t>
                      </a:r>
                      <a:r>
                        <a:rPr kumimoji="0" lang="en-US" sz="1800" kern="1200" dirty="0" smtClean="0">
                          <a:solidFill>
                            <a:schemeClr val="dk1"/>
                          </a:solidFill>
                          <a:latin typeface="+mn-lt"/>
                          <a:ea typeface="+mn-ea"/>
                          <a:cs typeface="+mn-cs"/>
                        </a:rPr>
                        <a:t>,</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400" dirty="0">
                          <a:latin typeface="Times New Roman"/>
                          <a:ea typeface="Calibri"/>
                          <a:cs typeface="Times New Roman"/>
                        </a:rPr>
                        <a:t>Mobile cloud offloading that migrates heavy computation from mobile devices to powerful cloud servers through communication networks can alleviate the hardware limitations of mobile devices thus providing higher performance and saving energy.</a:t>
                      </a:r>
                      <a:endParaRPr lang="en-US" sz="1100" dirty="0">
                        <a:latin typeface="Calibri"/>
                        <a:ea typeface="Calibri"/>
                        <a:cs typeface="Times New Roman"/>
                      </a:endParaRPr>
                    </a:p>
                  </a:txBody>
                  <a:tcPr marL="114300" marR="11430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295400" y="609600"/>
          <a:ext cx="7620000" cy="5803837"/>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68554">
                <a:tc>
                  <a:txBody>
                    <a:bodyPr/>
                    <a:lstStyle/>
                    <a:p>
                      <a:pPr algn="just"/>
                      <a:r>
                        <a:rPr kumimoji="0" lang="en-US" sz="1800" kern="1200" dirty="0" smtClean="0">
                          <a:solidFill>
                            <a:schemeClr val="dk1"/>
                          </a:solidFill>
                          <a:latin typeface="+mn-lt"/>
                          <a:ea typeface="+mn-ea"/>
                          <a:cs typeface="+mn-cs"/>
                        </a:rPr>
                        <a:t>“Is it worth to be patient? Analysis and optimization of delayed mobile data offloading,”</a:t>
                      </a:r>
                      <a:endParaRPr lang="en-US" dirty="0">
                        <a:latin typeface="Times New Roman" pitchFamily="18" charset="0"/>
                        <a:cs typeface="Times New Roman" pitchFamily="18" charset="0"/>
                      </a:endParaRPr>
                    </a:p>
                  </a:txBody>
                  <a:tcPr/>
                </a:tc>
                <a:tc>
                  <a:txBody>
                    <a:bodyPr/>
                    <a:lstStyle/>
                    <a:p>
                      <a:pPr algn="ctr"/>
                      <a:r>
                        <a:rPr kumimoji="0" lang="en-US" sz="1800" kern="1200" dirty="0" smtClean="0">
                          <a:solidFill>
                            <a:schemeClr val="dk1"/>
                          </a:solidFill>
                          <a:latin typeface="+mn-lt"/>
                          <a:ea typeface="+mn-ea"/>
                          <a:cs typeface="+mn-cs"/>
                        </a:rPr>
                        <a:t>F. </a:t>
                      </a:r>
                      <a:r>
                        <a:rPr kumimoji="0" lang="en-US" sz="1800" kern="1200" dirty="0" err="1" smtClean="0">
                          <a:solidFill>
                            <a:schemeClr val="dk1"/>
                          </a:solidFill>
                          <a:latin typeface="+mn-lt"/>
                          <a:ea typeface="+mn-ea"/>
                          <a:cs typeface="+mn-cs"/>
                        </a:rPr>
                        <a:t>Mehmeti</a:t>
                      </a:r>
                      <a:r>
                        <a:rPr kumimoji="0" lang="en-US" sz="1800" kern="1200" dirty="0" smtClean="0">
                          <a:solidFill>
                            <a:schemeClr val="dk1"/>
                          </a:solidFill>
                          <a:latin typeface="+mn-lt"/>
                          <a:ea typeface="+mn-ea"/>
                          <a:cs typeface="+mn-cs"/>
                        </a:rPr>
                        <a:t> and T. </a:t>
                      </a:r>
                      <a:r>
                        <a:rPr kumimoji="0" lang="en-US" sz="1800" kern="1200" dirty="0" err="1" smtClean="0">
                          <a:solidFill>
                            <a:schemeClr val="dk1"/>
                          </a:solidFill>
                          <a:latin typeface="+mn-lt"/>
                          <a:ea typeface="+mn-ea"/>
                          <a:cs typeface="+mn-cs"/>
                        </a:rPr>
                        <a:t>Spyropoulos</a:t>
                      </a:r>
                      <a:endParaRPr lang="en-US"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Operators have recently resorted to </a:t>
                      </a:r>
                      <a:r>
                        <a:rPr kumimoji="0" lang="en-US" sz="1800" kern="1200" dirty="0" err="1" smtClean="0">
                          <a:solidFill>
                            <a:schemeClr val="dk1"/>
                          </a:solidFill>
                          <a:latin typeface="+mn-lt"/>
                          <a:ea typeface="+mn-ea"/>
                          <a:cs typeface="+mn-cs"/>
                        </a:rPr>
                        <a:t>WiFi</a:t>
                      </a:r>
                      <a:r>
                        <a:rPr kumimoji="0" lang="en-US" sz="1800" kern="1200" dirty="0" smtClean="0">
                          <a:solidFill>
                            <a:schemeClr val="dk1"/>
                          </a:solidFill>
                          <a:latin typeface="+mn-lt"/>
                          <a:ea typeface="+mn-ea"/>
                          <a:cs typeface="+mn-cs"/>
                        </a:rPr>
                        <a:t> offloading to deal with increasing data demand and induced congestion. </a:t>
                      </a:r>
                      <a:endParaRPr lang="en-US" dirty="0">
                        <a:latin typeface="Times New Roman" pitchFamily="18" charset="0"/>
                        <a:cs typeface="Times New Roman" pitchFamily="18" charset="0"/>
                      </a:endParaRPr>
                    </a:p>
                  </a:txBody>
                  <a:tcPr/>
                </a:tc>
              </a:tr>
              <a:tr h="368554">
                <a:tc>
                  <a:txBody>
                    <a:bodyPr/>
                    <a:lstStyle/>
                    <a:p>
                      <a:pPr algn="just"/>
                      <a:r>
                        <a:rPr kumimoji="0" lang="en-US" sz="1800" kern="1200" dirty="0" smtClean="0">
                          <a:solidFill>
                            <a:schemeClr val="dk1"/>
                          </a:solidFill>
                          <a:latin typeface="+mn-lt"/>
                          <a:ea typeface="+mn-ea"/>
                          <a:cs typeface="+mn-cs"/>
                        </a:rPr>
                        <a:t>Mobile data </a:t>
                      </a:r>
                      <a:r>
                        <a:rPr kumimoji="0" lang="en-US" sz="1800" kern="1200" dirty="0" err="1" smtClean="0">
                          <a:solidFill>
                            <a:schemeClr val="dk1"/>
                          </a:solidFill>
                          <a:latin typeface="+mn-lt"/>
                          <a:ea typeface="+mn-ea"/>
                          <a:cs typeface="+mn-cs"/>
                        </a:rPr>
                        <a:t>offloading:How</a:t>
                      </a:r>
                      <a:r>
                        <a:rPr kumimoji="0" lang="en-US" sz="1800" kern="1200" dirty="0" smtClean="0">
                          <a:solidFill>
                            <a:schemeClr val="dk1"/>
                          </a:solidFill>
                          <a:latin typeface="+mn-lt"/>
                          <a:ea typeface="+mn-ea"/>
                          <a:cs typeface="+mn-cs"/>
                        </a:rPr>
                        <a:t> much can </a:t>
                      </a:r>
                      <a:r>
                        <a:rPr kumimoji="0" lang="en-US" sz="1800" kern="1200" dirty="0" err="1" smtClean="0">
                          <a:solidFill>
                            <a:schemeClr val="dk1"/>
                          </a:solidFill>
                          <a:latin typeface="+mn-lt"/>
                          <a:ea typeface="+mn-ea"/>
                          <a:cs typeface="+mn-cs"/>
                        </a:rPr>
                        <a:t>wifi</a:t>
                      </a:r>
                      <a:r>
                        <a:rPr kumimoji="0" lang="en-US" sz="1800" kern="1200" dirty="0" smtClean="0">
                          <a:solidFill>
                            <a:schemeClr val="dk1"/>
                          </a:solidFill>
                          <a:latin typeface="+mn-lt"/>
                          <a:ea typeface="+mn-ea"/>
                          <a:cs typeface="+mn-cs"/>
                        </a:rPr>
                        <a:t> deliver?”</a:t>
                      </a:r>
                      <a:endParaRPr lang="en-US" dirty="0"/>
                    </a:p>
                  </a:txBody>
                  <a:tcPr/>
                </a:tc>
                <a:tc>
                  <a:txBody>
                    <a:bodyPr/>
                    <a:lstStyle/>
                    <a:p>
                      <a:pPr algn="ctr"/>
                      <a:r>
                        <a:rPr kumimoji="0" lang="en-US" sz="1800" kern="1200" dirty="0" smtClean="0">
                          <a:solidFill>
                            <a:schemeClr val="dk1"/>
                          </a:solidFill>
                          <a:latin typeface="+mn-lt"/>
                          <a:ea typeface="+mn-ea"/>
                          <a:cs typeface="+mn-cs"/>
                        </a:rPr>
                        <a:t>K. Lee, J. Lee, Y. Yi, I. Rhee, and S. Chong,</a:t>
                      </a:r>
                      <a:endParaRPr lang="en-US" dirty="0"/>
                    </a:p>
                  </a:txBody>
                  <a:tcPr/>
                </a:tc>
                <a:tc>
                  <a:txBody>
                    <a:bodyPr/>
                    <a:lstStyle/>
                    <a:p>
                      <a:pPr algn="just">
                        <a:lnSpc>
                          <a:spcPct val="150000"/>
                        </a:lnSpc>
                      </a:pPr>
                      <a:r>
                        <a:rPr kumimoji="0" lang="en-US" sz="1800" kern="1200" dirty="0" smtClean="0">
                          <a:solidFill>
                            <a:schemeClr val="dk1"/>
                          </a:solidFill>
                          <a:latin typeface="+mn-lt"/>
                          <a:ea typeface="+mn-ea"/>
                          <a:cs typeface="+mn-cs"/>
                        </a:rPr>
                        <a:t>This paper presents a quantitative study on the performance of 3G mobile data offloading through </a:t>
                      </a:r>
                      <a:r>
                        <a:rPr kumimoji="0" lang="en-US" sz="1800" kern="1200" dirty="0" err="1" smtClean="0">
                          <a:solidFill>
                            <a:schemeClr val="dk1"/>
                          </a:solidFill>
                          <a:latin typeface="+mn-lt"/>
                          <a:ea typeface="+mn-ea"/>
                          <a:cs typeface="+mn-cs"/>
                        </a:rPr>
                        <a:t>WiFi</a:t>
                      </a:r>
                      <a:r>
                        <a:rPr kumimoji="0" lang="en-US" sz="1800" kern="1200" dirty="0" smtClean="0">
                          <a:solidFill>
                            <a:schemeClr val="dk1"/>
                          </a:solidFill>
                          <a:latin typeface="+mn-lt"/>
                          <a:ea typeface="+mn-ea"/>
                          <a:cs typeface="+mn-cs"/>
                        </a:rPr>
                        <a:t> networks. We recruited about 100 </a:t>
                      </a:r>
                      <a:r>
                        <a:rPr kumimoji="0" lang="en-US" sz="1800" kern="1200" dirty="0" err="1" smtClean="0">
                          <a:solidFill>
                            <a:schemeClr val="dk1"/>
                          </a:solidFill>
                          <a:latin typeface="+mn-lt"/>
                          <a:ea typeface="+mn-ea"/>
                          <a:cs typeface="+mn-cs"/>
                        </a:rPr>
                        <a:t>iPhone</a:t>
                      </a:r>
                      <a:r>
                        <a:rPr kumimoji="0" lang="en-US" sz="1800" kern="1200" dirty="0" smtClean="0">
                          <a:solidFill>
                            <a:schemeClr val="dk1"/>
                          </a:solidFill>
                          <a:latin typeface="+mn-lt"/>
                          <a:ea typeface="+mn-ea"/>
                          <a:cs typeface="+mn-cs"/>
                        </a:rPr>
                        <a:t> users from metropolitan areas and collected statistics on their </a:t>
                      </a:r>
                      <a:r>
                        <a:rPr kumimoji="0" lang="en-US" sz="1800" kern="1200" dirty="0" err="1" smtClean="0">
                          <a:solidFill>
                            <a:schemeClr val="dk1"/>
                          </a:solidFill>
                          <a:latin typeface="+mn-lt"/>
                          <a:ea typeface="+mn-ea"/>
                          <a:cs typeface="+mn-cs"/>
                        </a:rPr>
                        <a:t>WiFi</a:t>
                      </a:r>
                      <a:r>
                        <a:rPr kumimoji="0" lang="en-US" sz="1800" kern="1200" dirty="0" smtClean="0">
                          <a:solidFill>
                            <a:schemeClr val="dk1"/>
                          </a:solidFill>
                          <a:latin typeface="+mn-lt"/>
                          <a:ea typeface="+mn-ea"/>
                          <a:cs typeface="+mn-cs"/>
                        </a:rPr>
                        <a:t> connectivity during about a two and half week period in February 2010</a:t>
                      </a:r>
                      <a:endParaRPr lang="en-US" dirty="0"/>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066800" y="609600"/>
            <a:ext cx="7866888" cy="6019800"/>
          </a:xfrm>
        </p:spPr>
        <p:txBody>
          <a:bodyPr>
            <a:noAutofit/>
          </a:bodyPr>
          <a:lstStyle/>
          <a:p>
            <a:pPr lvl="0">
              <a:buNone/>
            </a:pPr>
            <a:r>
              <a:rPr lang="en-US" sz="1600" dirty="0" smtClean="0"/>
              <a:t>1. S</a:t>
            </a:r>
            <a:r>
              <a:rPr lang="en-US" sz="1600" dirty="0" smtClean="0"/>
              <a:t>. El </a:t>
            </a:r>
            <a:r>
              <a:rPr lang="en-US" sz="1600" dirty="0" err="1" smtClean="0"/>
              <a:t>Kafhali</a:t>
            </a:r>
            <a:r>
              <a:rPr lang="en-US" sz="1600" dirty="0" smtClean="0"/>
              <a:t>, K. </a:t>
            </a:r>
            <a:r>
              <a:rPr lang="en-US" sz="1600" dirty="0" err="1" smtClean="0"/>
              <a:t>Salah</a:t>
            </a:r>
            <a:r>
              <a:rPr lang="en-US" sz="1600" dirty="0" smtClean="0"/>
              <a:t>, and S. Ben </a:t>
            </a:r>
            <a:r>
              <a:rPr lang="en-US" sz="1600" dirty="0" err="1" smtClean="0"/>
              <a:t>Alla</a:t>
            </a:r>
            <a:r>
              <a:rPr lang="en-US" sz="1600" dirty="0" smtClean="0"/>
              <a:t>, “Performance evaluation </a:t>
            </a:r>
            <a:r>
              <a:rPr lang="en-US" sz="1600" dirty="0" err="1" smtClean="0"/>
              <a:t>ofiot</a:t>
            </a:r>
            <a:r>
              <a:rPr lang="en-US" sz="1600" dirty="0" smtClean="0"/>
              <a:t>-fog-cloud deployment for healthcare services,” in2018 4th </a:t>
            </a:r>
            <a:r>
              <a:rPr lang="en-US" sz="1600" dirty="0" err="1" smtClean="0"/>
              <a:t>Interna-tional</a:t>
            </a:r>
            <a:r>
              <a:rPr lang="en-US" sz="1600" dirty="0" smtClean="0"/>
              <a:t> Conference on Cloud Computing Technologies and Applications(</a:t>
            </a:r>
            <a:r>
              <a:rPr lang="en-US" sz="1600" dirty="0" err="1" smtClean="0"/>
              <a:t>Cloudtech</a:t>
            </a:r>
            <a:r>
              <a:rPr lang="en-US" sz="1600" dirty="0" smtClean="0"/>
              <a:t>), Nov 2018, pp. 1–6.</a:t>
            </a:r>
          </a:p>
          <a:p>
            <a:pPr>
              <a:buNone/>
            </a:pPr>
            <a:r>
              <a:rPr lang="en-US" sz="1600" dirty="0" smtClean="0"/>
              <a:t> </a:t>
            </a:r>
          </a:p>
          <a:p>
            <a:pPr lvl="0">
              <a:buNone/>
            </a:pPr>
            <a:r>
              <a:rPr lang="en-US" sz="1600" dirty="0" smtClean="0"/>
              <a:t>2. J</a:t>
            </a:r>
            <a:r>
              <a:rPr lang="en-US" sz="1600" dirty="0" smtClean="0"/>
              <a:t>. Zhao, Q. Li, Y. Gong, and K. Zhang, “Computation </a:t>
            </a:r>
            <a:r>
              <a:rPr lang="en-US" sz="1600" dirty="0" err="1" smtClean="0"/>
              <a:t>offloadingand</a:t>
            </a:r>
            <a:r>
              <a:rPr lang="en-US" sz="1600" dirty="0" smtClean="0"/>
              <a:t> resource allocation for cloud assisted mobile edge </a:t>
            </a:r>
            <a:r>
              <a:rPr lang="en-US" sz="1600" dirty="0" err="1" smtClean="0"/>
              <a:t>computingin</a:t>
            </a:r>
            <a:r>
              <a:rPr lang="en-US" sz="1600" dirty="0" smtClean="0"/>
              <a:t> vehicular </a:t>
            </a:r>
            <a:r>
              <a:rPr lang="en-US" sz="1600" dirty="0" err="1" smtClean="0"/>
              <a:t>networks,”IEEE</a:t>
            </a:r>
            <a:r>
              <a:rPr lang="en-US" sz="1600" dirty="0" smtClean="0"/>
              <a:t> Transactions on Vehicular </a:t>
            </a:r>
            <a:r>
              <a:rPr lang="en-US" sz="1600" dirty="0" err="1" smtClean="0"/>
              <a:t>Technology,vol</a:t>
            </a:r>
            <a:r>
              <a:rPr lang="en-US" sz="1600" dirty="0" smtClean="0"/>
              <a:t>. 68, no. 8, pp. 7944–7956, Aug 2019</a:t>
            </a:r>
          </a:p>
          <a:p>
            <a:pPr>
              <a:buNone/>
            </a:pPr>
            <a:r>
              <a:rPr lang="en-US" sz="1600" dirty="0" smtClean="0"/>
              <a:t> </a:t>
            </a:r>
          </a:p>
          <a:p>
            <a:pPr lvl="0">
              <a:buNone/>
            </a:pPr>
            <a:r>
              <a:rPr lang="en-US" sz="1600" dirty="0" smtClean="0"/>
              <a:t>3. H</a:t>
            </a:r>
            <a:r>
              <a:rPr lang="en-US" sz="1600" dirty="0" smtClean="0"/>
              <a:t>. Wu and K. </a:t>
            </a:r>
            <a:r>
              <a:rPr lang="en-US" sz="1600" dirty="0" err="1" smtClean="0"/>
              <a:t>Wolter</a:t>
            </a:r>
            <a:r>
              <a:rPr lang="en-US" sz="1600" dirty="0" smtClean="0"/>
              <a:t>, “Stochastic analysis of delayed mobile </a:t>
            </a:r>
            <a:r>
              <a:rPr lang="en-US" sz="1600" dirty="0" err="1" smtClean="0"/>
              <a:t>offloadingin</a:t>
            </a:r>
            <a:r>
              <a:rPr lang="en-US" sz="1600" dirty="0" smtClean="0"/>
              <a:t> heterogeneous </a:t>
            </a:r>
            <a:r>
              <a:rPr lang="en-US" sz="1600" dirty="0" err="1" smtClean="0"/>
              <a:t>networks,”IEEE</a:t>
            </a:r>
            <a:r>
              <a:rPr lang="en-US" sz="1600" dirty="0" smtClean="0"/>
              <a:t> Transactions on Mobile </a:t>
            </a:r>
            <a:r>
              <a:rPr lang="en-US" sz="1600" dirty="0" err="1" smtClean="0"/>
              <a:t>Computing,vol</a:t>
            </a:r>
            <a:r>
              <a:rPr lang="en-US" sz="1600" dirty="0" smtClean="0"/>
              <a:t>. 17, no. 2, pp. 461–474, Feb 2018</a:t>
            </a:r>
          </a:p>
          <a:p>
            <a:pPr>
              <a:buNone/>
            </a:pPr>
            <a:r>
              <a:rPr lang="en-US" sz="1600" dirty="0" smtClean="0"/>
              <a:t> </a:t>
            </a:r>
          </a:p>
          <a:p>
            <a:pPr lvl="0">
              <a:buNone/>
            </a:pPr>
            <a:r>
              <a:rPr lang="en-US" sz="1600" dirty="0" smtClean="0"/>
              <a:t>4. F</a:t>
            </a:r>
            <a:r>
              <a:rPr lang="en-US" sz="1600" dirty="0" smtClean="0"/>
              <a:t>. </a:t>
            </a:r>
            <a:r>
              <a:rPr lang="en-US" sz="1600" dirty="0" err="1" smtClean="0"/>
              <a:t>Mehmeti</a:t>
            </a:r>
            <a:r>
              <a:rPr lang="en-US" sz="1600" dirty="0" smtClean="0"/>
              <a:t> and T. </a:t>
            </a:r>
            <a:r>
              <a:rPr lang="en-US" sz="1600" dirty="0" err="1" smtClean="0"/>
              <a:t>Spyropoulos</a:t>
            </a:r>
            <a:r>
              <a:rPr lang="en-US" sz="1600" dirty="0" smtClean="0"/>
              <a:t>, “Is it worth to be patient? Analysis </a:t>
            </a:r>
            <a:r>
              <a:rPr lang="en-US" sz="1600" dirty="0" err="1" smtClean="0"/>
              <a:t>andoptimization</a:t>
            </a:r>
            <a:r>
              <a:rPr lang="en-US" sz="1600" dirty="0" smtClean="0"/>
              <a:t> of delayed mobile data offloading,” </a:t>
            </a:r>
            <a:r>
              <a:rPr lang="en-US" sz="1600" dirty="0" err="1" smtClean="0"/>
              <a:t>inIEEE</a:t>
            </a:r>
            <a:r>
              <a:rPr lang="en-US" sz="1600" dirty="0" smtClean="0"/>
              <a:t> INFOCOM2014 - IEEE Conference on Computer Communications, April 2014,pp. 2364–2372</a:t>
            </a:r>
          </a:p>
          <a:p>
            <a:pPr>
              <a:buNone/>
            </a:pPr>
            <a:r>
              <a:rPr lang="en-US" sz="1600" dirty="0" smtClean="0"/>
              <a:t> </a:t>
            </a:r>
          </a:p>
          <a:p>
            <a:pPr lvl="0">
              <a:buNone/>
            </a:pPr>
            <a:r>
              <a:rPr lang="en-US" sz="1600" dirty="0" smtClean="0"/>
              <a:t>5. E</a:t>
            </a:r>
            <a:r>
              <a:rPr lang="en-US" sz="1600" dirty="0" smtClean="0"/>
              <a:t>. S. </a:t>
            </a:r>
            <a:r>
              <a:rPr lang="en-US" sz="1600" dirty="0" err="1" smtClean="0"/>
              <a:t>Sopin</a:t>
            </a:r>
            <a:r>
              <a:rPr lang="en-US" sz="1600" dirty="0" smtClean="0"/>
              <a:t>, A. V. </a:t>
            </a:r>
            <a:r>
              <a:rPr lang="en-US" sz="1600" dirty="0" err="1" smtClean="0"/>
              <a:t>Daraseliya</a:t>
            </a:r>
            <a:r>
              <a:rPr lang="en-US" sz="1600" dirty="0" smtClean="0"/>
              <a:t>, and L. M. </a:t>
            </a:r>
            <a:r>
              <a:rPr lang="en-US" sz="1600" dirty="0" err="1" smtClean="0"/>
              <a:t>Correia</a:t>
            </a:r>
            <a:r>
              <a:rPr lang="en-US" sz="1600" dirty="0" smtClean="0"/>
              <a:t>, “</a:t>
            </a:r>
            <a:r>
              <a:rPr lang="en-US" sz="1600" dirty="0" err="1" smtClean="0"/>
              <a:t>Performanceanalysis</a:t>
            </a:r>
            <a:r>
              <a:rPr lang="en-US" sz="1600" dirty="0" smtClean="0"/>
              <a:t> of the offloading scheme in a fog computing system,” in201810th International Congress on Ultra Modern Telecommunications </a:t>
            </a:r>
            <a:r>
              <a:rPr lang="en-US" sz="1600" dirty="0" err="1" smtClean="0"/>
              <a:t>andControl</a:t>
            </a:r>
            <a:r>
              <a:rPr lang="en-US" sz="1600" dirty="0" smtClean="0"/>
              <a:t> Systems and Workshops (ICUMT), Nov 2018, pp. 1–5.</a:t>
            </a:r>
          </a:p>
          <a:p>
            <a:pPr algn="just">
              <a:buNone/>
            </a:pP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457200"/>
            <a:ext cx="7714488" cy="6096000"/>
          </a:xfrm>
        </p:spPr>
        <p:txBody>
          <a:bodyPr>
            <a:normAutofit fontScale="47500" lnSpcReduction="20000"/>
          </a:bodyPr>
          <a:lstStyle/>
          <a:p>
            <a:pPr lvl="0" algn="just">
              <a:lnSpc>
                <a:spcPct val="120000"/>
              </a:lnSpc>
              <a:buNone/>
            </a:pPr>
            <a:r>
              <a:rPr lang="en-US" sz="3400" dirty="0" smtClean="0">
                <a:latin typeface="Times New Roman" pitchFamily="18" charset="0"/>
                <a:cs typeface="Times New Roman" pitchFamily="18" charset="0"/>
              </a:rPr>
              <a:t>6. K</a:t>
            </a:r>
            <a:r>
              <a:rPr lang="en-US" sz="3400" dirty="0" smtClean="0">
                <a:latin typeface="Times New Roman" pitchFamily="18" charset="0"/>
                <a:cs typeface="Times New Roman" pitchFamily="18" charset="0"/>
              </a:rPr>
              <a:t>. Lee, J. Lee, Y. Yi, I. Rhee, and S. Chong, “Mobile data </a:t>
            </a:r>
            <a:r>
              <a:rPr lang="en-US" sz="3400" dirty="0" err="1" smtClean="0">
                <a:latin typeface="Times New Roman" pitchFamily="18" charset="0"/>
                <a:cs typeface="Times New Roman" pitchFamily="18" charset="0"/>
              </a:rPr>
              <a:t>offloading:How</a:t>
            </a:r>
            <a:r>
              <a:rPr lang="en-US" sz="3400" dirty="0" smtClean="0">
                <a:latin typeface="Times New Roman" pitchFamily="18" charset="0"/>
                <a:cs typeface="Times New Roman" pitchFamily="18" charset="0"/>
              </a:rPr>
              <a:t> much can </a:t>
            </a:r>
            <a:r>
              <a:rPr lang="en-US" sz="3400" dirty="0" err="1" smtClean="0">
                <a:latin typeface="Times New Roman" pitchFamily="18" charset="0"/>
                <a:cs typeface="Times New Roman" pitchFamily="18" charset="0"/>
              </a:rPr>
              <a:t>wifi</a:t>
            </a:r>
            <a:r>
              <a:rPr lang="en-US" sz="3400" dirty="0" smtClean="0">
                <a:latin typeface="Times New Roman" pitchFamily="18" charset="0"/>
                <a:cs typeface="Times New Roman" pitchFamily="18" charset="0"/>
              </a:rPr>
              <a:t> deliver?”IEEE/ACM Transactions on </a:t>
            </a:r>
            <a:r>
              <a:rPr lang="en-US" sz="3400" dirty="0" err="1" smtClean="0">
                <a:latin typeface="Times New Roman" pitchFamily="18" charset="0"/>
                <a:cs typeface="Times New Roman" pitchFamily="18" charset="0"/>
              </a:rPr>
              <a:t>Networking,vol</a:t>
            </a:r>
            <a:r>
              <a:rPr lang="en-US" sz="3400" dirty="0" smtClean="0">
                <a:latin typeface="Times New Roman" pitchFamily="18" charset="0"/>
                <a:cs typeface="Times New Roman" pitchFamily="18" charset="0"/>
              </a:rPr>
              <a:t>. 21, no. 2, pp. 536–550, April 2013.</a:t>
            </a:r>
          </a:p>
          <a:p>
            <a:pPr algn="just">
              <a:lnSpc>
                <a:spcPct val="120000"/>
              </a:lnSpc>
              <a:buNone/>
            </a:pPr>
            <a:r>
              <a:rPr lang="en-US" sz="3400" dirty="0" smtClean="0">
                <a:latin typeface="Times New Roman" pitchFamily="18" charset="0"/>
                <a:cs typeface="Times New Roman" pitchFamily="18" charset="0"/>
              </a:rPr>
              <a:t> </a:t>
            </a:r>
          </a:p>
          <a:p>
            <a:pPr algn="just">
              <a:lnSpc>
                <a:spcPct val="120000"/>
              </a:lnSpc>
              <a:buNone/>
            </a:pPr>
            <a:r>
              <a:rPr lang="en-US" sz="3400" dirty="0" smtClean="0">
                <a:latin typeface="Times New Roman" pitchFamily="18" charset="0"/>
                <a:cs typeface="Times New Roman" pitchFamily="18" charset="0"/>
              </a:rPr>
              <a:t> </a:t>
            </a:r>
          </a:p>
          <a:p>
            <a:pPr lvl="0" algn="just">
              <a:lnSpc>
                <a:spcPct val="120000"/>
              </a:lnSpc>
              <a:buNone/>
            </a:pPr>
            <a:r>
              <a:rPr lang="en-US" sz="3400" dirty="0" smtClean="0">
                <a:latin typeface="Times New Roman" pitchFamily="18" charset="0"/>
                <a:cs typeface="Times New Roman" pitchFamily="18" charset="0"/>
              </a:rPr>
              <a:t>7. P</a:t>
            </a:r>
            <a:r>
              <a:rPr lang="en-US" sz="3400" dirty="0" smtClean="0">
                <a:latin typeface="Times New Roman" pitchFamily="18" charset="0"/>
                <a:cs typeface="Times New Roman" pitchFamily="18" charset="0"/>
              </a:rPr>
              <a:t>. Wang, Z. </a:t>
            </a:r>
            <a:r>
              <a:rPr lang="en-US" sz="3400" dirty="0" err="1" smtClean="0">
                <a:latin typeface="Times New Roman" pitchFamily="18" charset="0"/>
                <a:cs typeface="Times New Roman" pitchFamily="18" charset="0"/>
              </a:rPr>
              <a:t>Zheng</a:t>
            </a:r>
            <a:r>
              <a:rPr lang="en-US" sz="3400" dirty="0" smtClean="0">
                <a:latin typeface="Times New Roman" pitchFamily="18" charset="0"/>
                <a:cs typeface="Times New Roman" pitchFamily="18" charset="0"/>
              </a:rPr>
              <a:t>, B. Di, and L. Song, “</a:t>
            </a:r>
            <a:r>
              <a:rPr lang="en-US" sz="3400" dirty="0" err="1" smtClean="0">
                <a:latin typeface="Times New Roman" pitchFamily="18" charset="0"/>
                <a:cs typeface="Times New Roman" pitchFamily="18" charset="0"/>
              </a:rPr>
              <a:t>Hetmec</a:t>
            </a:r>
            <a:r>
              <a:rPr lang="en-US" sz="3400" dirty="0" smtClean="0">
                <a:latin typeface="Times New Roman" pitchFamily="18" charset="0"/>
                <a:cs typeface="Times New Roman" pitchFamily="18" charset="0"/>
              </a:rPr>
              <a:t>: Latency-optimal </a:t>
            </a:r>
            <a:r>
              <a:rPr lang="en-US" sz="3400" dirty="0" err="1" smtClean="0">
                <a:latin typeface="Times New Roman" pitchFamily="18" charset="0"/>
                <a:cs typeface="Times New Roman" pitchFamily="18" charset="0"/>
              </a:rPr>
              <a:t>taskassignment</a:t>
            </a:r>
            <a:r>
              <a:rPr lang="en-US" sz="3400" dirty="0" smtClean="0">
                <a:latin typeface="Times New Roman" pitchFamily="18" charset="0"/>
                <a:cs typeface="Times New Roman" pitchFamily="18" charset="0"/>
              </a:rPr>
              <a:t> and resource allocation for heterogeneous multi-layer </a:t>
            </a:r>
            <a:r>
              <a:rPr lang="en-US" sz="3400" dirty="0" err="1" smtClean="0">
                <a:latin typeface="Times New Roman" pitchFamily="18" charset="0"/>
                <a:cs typeface="Times New Roman" pitchFamily="18" charset="0"/>
              </a:rPr>
              <a:t>mobileedge</a:t>
            </a:r>
            <a:r>
              <a:rPr lang="en-US" sz="3400" dirty="0" smtClean="0">
                <a:latin typeface="Times New Roman" pitchFamily="18" charset="0"/>
                <a:cs typeface="Times New Roman" pitchFamily="18" charset="0"/>
              </a:rPr>
              <a:t> </a:t>
            </a:r>
            <a:r>
              <a:rPr lang="en-US" sz="3400" dirty="0" err="1" smtClean="0">
                <a:latin typeface="Times New Roman" pitchFamily="18" charset="0"/>
                <a:cs typeface="Times New Roman" pitchFamily="18" charset="0"/>
              </a:rPr>
              <a:t>computing,”IEEE</a:t>
            </a:r>
            <a:r>
              <a:rPr lang="en-US" sz="3400" dirty="0" smtClean="0">
                <a:latin typeface="Times New Roman" pitchFamily="18" charset="0"/>
                <a:cs typeface="Times New Roman" pitchFamily="18" charset="0"/>
              </a:rPr>
              <a:t> Transactions on Wireless </a:t>
            </a:r>
            <a:r>
              <a:rPr lang="en-US" sz="3400" dirty="0" err="1" smtClean="0">
                <a:latin typeface="Times New Roman" pitchFamily="18" charset="0"/>
                <a:cs typeface="Times New Roman" pitchFamily="18" charset="0"/>
              </a:rPr>
              <a:t>Communications,vol</a:t>
            </a:r>
            <a:r>
              <a:rPr lang="en-US" sz="3400" dirty="0" smtClean="0">
                <a:latin typeface="Times New Roman" pitchFamily="18" charset="0"/>
                <a:cs typeface="Times New Roman" pitchFamily="18" charset="0"/>
              </a:rPr>
              <a:t>. 18, no. 10, pp. 4942–4956, 2019.</a:t>
            </a:r>
          </a:p>
          <a:p>
            <a:pPr algn="just">
              <a:lnSpc>
                <a:spcPct val="120000"/>
              </a:lnSpc>
              <a:buNone/>
            </a:pPr>
            <a:r>
              <a:rPr lang="en-US" sz="3400" dirty="0" smtClean="0">
                <a:latin typeface="Times New Roman" pitchFamily="18" charset="0"/>
                <a:cs typeface="Times New Roman" pitchFamily="18" charset="0"/>
              </a:rPr>
              <a:t> </a:t>
            </a:r>
          </a:p>
          <a:p>
            <a:pPr lvl="0" algn="just">
              <a:lnSpc>
                <a:spcPct val="120000"/>
              </a:lnSpc>
              <a:buNone/>
            </a:pPr>
            <a:r>
              <a:rPr lang="en-US" sz="3400" dirty="0" smtClean="0">
                <a:latin typeface="Times New Roman" pitchFamily="18" charset="0"/>
                <a:cs typeface="Times New Roman" pitchFamily="18" charset="0"/>
              </a:rPr>
              <a:t>8.  A</a:t>
            </a:r>
            <a:r>
              <a:rPr lang="en-US" sz="3400" dirty="0" smtClean="0">
                <a:latin typeface="Times New Roman" pitchFamily="18" charset="0"/>
                <a:cs typeface="Times New Roman" pitchFamily="18" charset="0"/>
              </a:rPr>
              <a:t>. </a:t>
            </a:r>
            <a:r>
              <a:rPr lang="en-US" sz="3400" dirty="0" err="1" smtClean="0">
                <a:latin typeface="Times New Roman" pitchFamily="18" charset="0"/>
                <a:cs typeface="Times New Roman" pitchFamily="18" charset="0"/>
              </a:rPr>
              <a:t>Ajith</a:t>
            </a:r>
            <a:r>
              <a:rPr lang="en-US" sz="3400" dirty="0" smtClean="0">
                <a:latin typeface="Times New Roman" pitchFamily="18" charset="0"/>
                <a:cs typeface="Times New Roman" pitchFamily="18" charset="0"/>
              </a:rPr>
              <a:t> and T. G. </a:t>
            </a:r>
            <a:r>
              <a:rPr lang="en-US" sz="3400" dirty="0" err="1" smtClean="0">
                <a:latin typeface="Times New Roman" pitchFamily="18" charset="0"/>
                <a:cs typeface="Times New Roman" pitchFamily="18" charset="0"/>
              </a:rPr>
              <a:t>Venkatesh</a:t>
            </a:r>
            <a:r>
              <a:rPr lang="en-US" sz="3400" dirty="0" smtClean="0">
                <a:latin typeface="Times New Roman" pitchFamily="18" charset="0"/>
                <a:cs typeface="Times New Roman" pitchFamily="18" charset="0"/>
              </a:rPr>
              <a:t>, “</a:t>
            </a:r>
            <a:r>
              <a:rPr lang="en-US" sz="3400" dirty="0" err="1" smtClean="0">
                <a:latin typeface="Times New Roman" pitchFamily="18" charset="0"/>
                <a:cs typeface="Times New Roman" pitchFamily="18" charset="0"/>
              </a:rPr>
              <a:t>Qoe</a:t>
            </a:r>
            <a:r>
              <a:rPr lang="en-US" sz="3400" dirty="0" smtClean="0">
                <a:latin typeface="Times New Roman" pitchFamily="18" charset="0"/>
                <a:cs typeface="Times New Roman" pitchFamily="18" charset="0"/>
              </a:rPr>
              <a:t> enhanced mobile data </a:t>
            </a:r>
            <a:r>
              <a:rPr lang="en-US" sz="3400" dirty="0" err="1" smtClean="0">
                <a:latin typeface="Times New Roman" pitchFamily="18" charset="0"/>
                <a:cs typeface="Times New Roman" pitchFamily="18" charset="0"/>
              </a:rPr>
              <a:t>offloadingwith</a:t>
            </a:r>
            <a:r>
              <a:rPr lang="en-US" sz="3400" dirty="0" smtClean="0">
                <a:latin typeface="Times New Roman" pitchFamily="18" charset="0"/>
                <a:cs typeface="Times New Roman" pitchFamily="18" charset="0"/>
              </a:rPr>
              <a:t> </a:t>
            </a:r>
            <a:r>
              <a:rPr lang="en-US" sz="3400" dirty="0" err="1" smtClean="0">
                <a:latin typeface="Times New Roman" pitchFamily="18" charset="0"/>
                <a:cs typeface="Times New Roman" pitchFamily="18" charset="0"/>
              </a:rPr>
              <a:t>balking,”IEEE</a:t>
            </a:r>
            <a:r>
              <a:rPr lang="en-US" sz="3400" dirty="0" smtClean="0">
                <a:latin typeface="Times New Roman" pitchFamily="18" charset="0"/>
                <a:cs typeface="Times New Roman" pitchFamily="18" charset="0"/>
              </a:rPr>
              <a:t> Communications Letters, vol. 21, no. 5, pp. 1143–1146, May 2017</a:t>
            </a:r>
          </a:p>
          <a:p>
            <a:pPr algn="just">
              <a:lnSpc>
                <a:spcPct val="120000"/>
              </a:lnSpc>
              <a:buNone/>
            </a:pPr>
            <a:r>
              <a:rPr lang="en-US" sz="3400" b="1" dirty="0" smtClean="0">
                <a:latin typeface="Times New Roman" pitchFamily="18" charset="0"/>
                <a:cs typeface="Times New Roman" pitchFamily="18" charset="0"/>
              </a:rPr>
              <a:t> </a:t>
            </a:r>
            <a:endParaRPr lang="en-US" sz="3400" dirty="0" smtClean="0">
              <a:latin typeface="Times New Roman" pitchFamily="18" charset="0"/>
              <a:cs typeface="Times New Roman" pitchFamily="18" charset="0"/>
            </a:endParaRPr>
          </a:p>
          <a:p>
            <a:pPr lvl="0" algn="just">
              <a:lnSpc>
                <a:spcPct val="120000"/>
              </a:lnSpc>
              <a:buNone/>
            </a:pPr>
            <a:r>
              <a:rPr lang="en-US" sz="3400" dirty="0" smtClean="0">
                <a:latin typeface="Times New Roman" pitchFamily="18" charset="0"/>
                <a:cs typeface="Times New Roman" pitchFamily="18" charset="0"/>
              </a:rPr>
              <a:t>9 . A</a:t>
            </a:r>
            <a:r>
              <a:rPr lang="en-US" sz="3400" dirty="0" smtClean="0">
                <a:latin typeface="Times New Roman" pitchFamily="18" charset="0"/>
                <a:cs typeface="Times New Roman" pitchFamily="18" charset="0"/>
              </a:rPr>
              <a:t>.  </a:t>
            </a:r>
            <a:r>
              <a:rPr lang="en-US" sz="3400" dirty="0" err="1" smtClean="0">
                <a:latin typeface="Times New Roman" pitchFamily="18" charset="0"/>
                <a:cs typeface="Times New Roman" pitchFamily="18" charset="0"/>
              </a:rPr>
              <a:t>Outamazirt</a:t>
            </a:r>
            <a:r>
              <a:rPr lang="en-US" sz="3400" dirty="0" smtClean="0">
                <a:latin typeface="Times New Roman" pitchFamily="18" charset="0"/>
                <a:cs typeface="Times New Roman" pitchFamily="18" charset="0"/>
              </a:rPr>
              <a:t>,  K.  </a:t>
            </a:r>
            <a:r>
              <a:rPr lang="en-US" sz="3400" dirty="0" err="1" smtClean="0">
                <a:latin typeface="Times New Roman" pitchFamily="18" charset="0"/>
                <a:cs typeface="Times New Roman" pitchFamily="18" charset="0"/>
              </a:rPr>
              <a:t>Barkaoui</a:t>
            </a:r>
            <a:r>
              <a:rPr lang="en-US" sz="3400" dirty="0" smtClean="0">
                <a:latin typeface="Times New Roman" pitchFamily="18" charset="0"/>
                <a:cs typeface="Times New Roman" pitchFamily="18" charset="0"/>
              </a:rPr>
              <a:t>,  and  D.  A ̈</a:t>
            </a:r>
            <a:r>
              <a:rPr lang="en-US" sz="3400" dirty="0" err="1" smtClean="0">
                <a:latin typeface="Times New Roman" pitchFamily="18" charset="0"/>
                <a:cs typeface="Times New Roman" pitchFamily="18" charset="0"/>
              </a:rPr>
              <a:t>ıssani</a:t>
            </a:r>
            <a:r>
              <a:rPr lang="en-US" sz="3400" dirty="0" smtClean="0">
                <a:latin typeface="Times New Roman" pitchFamily="18" charset="0"/>
                <a:cs typeface="Times New Roman" pitchFamily="18" charset="0"/>
              </a:rPr>
              <a:t>,  “Maximizing  profit  </a:t>
            </a:r>
            <a:r>
              <a:rPr lang="en-US" sz="3400" dirty="0" err="1" smtClean="0">
                <a:latin typeface="Times New Roman" pitchFamily="18" charset="0"/>
                <a:cs typeface="Times New Roman" pitchFamily="18" charset="0"/>
              </a:rPr>
              <a:t>incloud</a:t>
            </a:r>
            <a:r>
              <a:rPr lang="en-US" sz="3400" dirty="0" smtClean="0">
                <a:latin typeface="Times New Roman" pitchFamily="18" charset="0"/>
                <a:cs typeface="Times New Roman" pitchFamily="18" charset="0"/>
              </a:rPr>
              <a:t>  computing  using  m/g/c/k  queuing  model,”  in2018 </a:t>
            </a:r>
            <a:r>
              <a:rPr lang="en-US" sz="3400" dirty="0" err="1" smtClean="0">
                <a:latin typeface="Times New Roman" pitchFamily="18" charset="0"/>
                <a:cs typeface="Times New Roman" pitchFamily="18" charset="0"/>
              </a:rPr>
              <a:t>InternationalSymposium</a:t>
            </a:r>
            <a:r>
              <a:rPr lang="en-US" sz="3400" dirty="0" smtClean="0">
                <a:latin typeface="Times New Roman" pitchFamily="18" charset="0"/>
                <a:cs typeface="Times New Roman" pitchFamily="18" charset="0"/>
              </a:rPr>
              <a:t> on Programming and Systems (ISPS), April 2018, pp. 1–6.</a:t>
            </a:r>
          </a:p>
          <a:p>
            <a:pPr algn="just">
              <a:lnSpc>
                <a:spcPct val="120000"/>
              </a:lnSpc>
              <a:buNone/>
            </a:pPr>
            <a:r>
              <a:rPr lang="en-US" sz="3400" dirty="0" smtClean="0">
                <a:latin typeface="Times New Roman" pitchFamily="18" charset="0"/>
                <a:cs typeface="Times New Roman" pitchFamily="18" charset="0"/>
              </a:rPr>
              <a:t> </a:t>
            </a:r>
          </a:p>
          <a:p>
            <a:pPr lvl="0" algn="just">
              <a:lnSpc>
                <a:spcPct val="120000"/>
              </a:lnSpc>
              <a:buNone/>
            </a:pPr>
            <a:r>
              <a:rPr lang="en-US" sz="3400" dirty="0" smtClean="0">
                <a:latin typeface="Times New Roman" pitchFamily="18" charset="0"/>
                <a:cs typeface="Times New Roman" pitchFamily="18" charset="0"/>
              </a:rPr>
              <a:t>10. P</a:t>
            </a:r>
            <a:r>
              <a:rPr lang="en-US" sz="3400" dirty="0" smtClean="0">
                <a:latin typeface="Times New Roman" pitchFamily="18" charset="0"/>
                <a:cs typeface="Times New Roman" pitchFamily="18" charset="0"/>
              </a:rPr>
              <a:t>. Wang, C. Yao, Z. </a:t>
            </a:r>
            <a:r>
              <a:rPr lang="en-US" sz="3400" dirty="0" err="1" smtClean="0">
                <a:latin typeface="Times New Roman" pitchFamily="18" charset="0"/>
                <a:cs typeface="Times New Roman" pitchFamily="18" charset="0"/>
              </a:rPr>
              <a:t>Zheng</a:t>
            </a:r>
            <a:r>
              <a:rPr lang="en-US" sz="3400" dirty="0" smtClean="0">
                <a:latin typeface="Times New Roman" pitchFamily="18" charset="0"/>
                <a:cs typeface="Times New Roman" pitchFamily="18" charset="0"/>
              </a:rPr>
              <a:t>, G. Sun, and L. Song, “Joint task </a:t>
            </a:r>
            <a:r>
              <a:rPr lang="en-US" sz="3400" dirty="0" err="1" smtClean="0">
                <a:latin typeface="Times New Roman" pitchFamily="18" charset="0"/>
                <a:cs typeface="Times New Roman" pitchFamily="18" charset="0"/>
              </a:rPr>
              <a:t>assignment,transmission</a:t>
            </a:r>
            <a:r>
              <a:rPr lang="en-US" sz="3400" dirty="0" smtClean="0">
                <a:latin typeface="Times New Roman" pitchFamily="18" charset="0"/>
                <a:cs typeface="Times New Roman" pitchFamily="18" charset="0"/>
              </a:rPr>
              <a:t>,  and  computing  resource  allocation  in  multilayer  </a:t>
            </a:r>
            <a:r>
              <a:rPr lang="en-US" sz="3400" dirty="0" err="1" smtClean="0">
                <a:latin typeface="Times New Roman" pitchFamily="18" charset="0"/>
                <a:cs typeface="Times New Roman" pitchFamily="18" charset="0"/>
              </a:rPr>
              <a:t>mobileedge</a:t>
            </a:r>
            <a:r>
              <a:rPr lang="en-US" sz="3400" dirty="0" smtClean="0">
                <a:latin typeface="Times New Roman" pitchFamily="18" charset="0"/>
                <a:cs typeface="Times New Roman" pitchFamily="18" charset="0"/>
              </a:rPr>
              <a:t> computing </a:t>
            </a:r>
            <a:r>
              <a:rPr lang="en-US" sz="3400" dirty="0" err="1" smtClean="0">
                <a:latin typeface="Times New Roman" pitchFamily="18" charset="0"/>
                <a:cs typeface="Times New Roman" pitchFamily="18" charset="0"/>
              </a:rPr>
              <a:t>systems,”IEEE</a:t>
            </a:r>
            <a:r>
              <a:rPr lang="en-US" sz="3400" dirty="0" smtClean="0">
                <a:latin typeface="Times New Roman" pitchFamily="18" charset="0"/>
                <a:cs typeface="Times New Roman" pitchFamily="18" charset="0"/>
              </a:rPr>
              <a:t> Internet of Things Journal, vol. 6, no. 2,pp. 2872–2884, 2019.</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973</TotalTime>
  <Words>965</Words>
  <Application>Microsoft Office PowerPoint</Application>
  <PresentationFormat>On-screen Show (4:3)</PresentationFormat>
  <Paragraphs>86</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Performance Analysis of a Delay Constrained DataOffloading Scheme in an IntegratedCloud-Fog-Edge Computing System</vt:lpstr>
      <vt:lpstr>Abstract</vt:lpstr>
      <vt:lpstr>Existing System</vt:lpstr>
      <vt:lpstr>Disadvantage of Existing System</vt:lpstr>
      <vt:lpstr>PROPOSED SYSTEM :</vt:lpstr>
      <vt:lpstr>Slide 6</vt:lpstr>
      <vt:lpstr>ADVANTAGE</vt:lpstr>
      <vt:lpstr>Architecture Diagram </vt:lpstr>
      <vt:lpstr>Literature Survey</vt:lpstr>
      <vt:lpstr>Slide 10</vt:lpstr>
      <vt:lpstr>SOFTWARE REQUIREMENTS:</vt:lpstr>
      <vt:lpstr>HARDWARE REQUIREMENTS:</vt:lpstr>
      <vt:lpstr>REFERENCES</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496</cp:revision>
  <dcterms:created xsi:type="dcterms:W3CDTF">2006-08-16T00:00:00Z</dcterms:created>
  <dcterms:modified xsi:type="dcterms:W3CDTF">2021-02-04T10:17:02Z</dcterms:modified>
</cp:coreProperties>
</file>